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9" r:id="rId2"/>
    <p:sldId id="256" r:id="rId3"/>
    <p:sldId id="266" r:id="rId4"/>
    <p:sldId id="258" r:id="rId5"/>
    <p:sldId id="318" r:id="rId6"/>
    <p:sldId id="326" r:id="rId7"/>
    <p:sldId id="283" r:id="rId8"/>
    <p:sldId id="259" r:id="rId9"/>
    <p:sldId id="314" r:id="rId10"/>
    <p:sldId id="315" r:id="rId11"/>
    <p:sldId id="316" r:id="rId12"/>
    <p:sldId id="319" r:id="rId13"/>
    <p:sldId id="320" r:id="rId14"/>
    <p:sldId id="321" r:id="rId15"/>
    <p:sldId id="322" r:id="rId16"/>
    <p:sldId id="323" r:id="rId17"/>
    <p:sldId id="327" r:id="rId18"/>
    <p:sldId id="286" r:id="rId19"/>
    <p:sldId id="267" r:id="rId20"/>
    <p:sldId id="268" r:id="rId21"/>
    <p:sldId id="271" r:id="rId22"/>
    <p:sldId id="280" r:id="rId23"/>
    <p:sldId id="269" r:id="rId24"/>
    <p:sldId id="262" r:id="rId25"/>
    <p:sldId id="275" r:id="rId26"/>
    <p:sldId id="276" r:id="rId27"/>
    <p:sldId id="277" r:id="rId28"/>
    <p:sldId id="272" r:id="rId29"/>
    <p:sldId id="264" r:id="rId30"/>
    <p:sldId id="273" r:id="rId31"/>
    <p:sldId id="263" r:id="rId32"/>
    <p:sldId id="265" r:id="rId33"/>
    <p:sldId id="300" r:id="rId34"/>
    <p:sldId id="301" r:id="rId35"/>
    <p:sldId id="302" r:id="rId36"/>
    <p:sldId id="303" r:id="rId37"/>
    <p:sldId id="304" r:id="rId38"/>
    <p:sldId id="324" r:id="rId39"/>
    <p:sldId id="305" r:id="rId40"/>
    <p:sldId id="307" r:id="rId41"/>
    <p:sldId id="30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7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2C1C3C-AD31-47A4-BAD3-276C2653F6CB}" type="datetimeFigureOut">
              <a:rPr lang="fa-IR" smtClean="0"/>
              <a:t>16/12/1441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8038B7B-E4AC-4726-8CCC-51A430615EC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130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07719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92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09959"/>
            <a:ext cx="6261135" cy="1176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16" y="2095188"/>
            <a:ext cx="8632684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64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5923"/>
            <a:ext cx="9144000" cy="1145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057400"/>
            <a:ext cx="6389162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12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D07C7A"/>
                </a:solidFill>
                <a:latin typeface="AdvOT26408d1e"/>
              </a:rPr>
              <a:t>Cryopreservation of Immature Oocytes </a:t>
            </a:r>
            <a:endParaRPr lang="fa-IR" sz="3600" b="1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dvOT26408d1e"/>
            </a:endParaRPr>
          </a:p>
          <a:p>
            <a:endParaRPr lang="en-US" dirty="0">
              <a:latin typeface="AdvOT26408d1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305616"/>
            <a:ext cx="6096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AdvOT26408d1e"/>
              </a:rPr>
              <a:t>Experimental fertility preservation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AdvOT26408d1e"/>
              </a:rPr>
              <a:t>Menstrual cycle independent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AdvOT26408d1e"/>
              </a:rPr>
              <a:t>Does not requires OS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AdvOT26408d1e"/>
              </a:rPr>
              <a:t>IVM before cryopreservation  </a:t>
            </a:r>
            <a:endParaRPr lang="fa-IR" sz="2500" dirty="0">
              <a:solidFill>
                <a:srgbClr val="000000"/>
              </a:solidFill>
              <a:latin typeface="AdvOT26408d1e"/>
            </a:endParaRPr>
          </a:p>
        </p:txBody>
      </p:sp>
    </p:spTree>
    <p:extLst>
      <p:ext uri="{BB962C8B-B14F-4D97-AF65-F5344CB8AC3E}">
        <p14:creationId xmlns:p14="http://schemas.microsoft.com/office/powerpoint/2010/main" val="89872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7620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D07C7A"/>
                </a:solidFill>
                <a:latin typeface="AdvOT26408d1e"/>
              </a:rPr>
              <a:t>Ovarian Tissue Cryopreservation</a:t>
            </a:r>
            <a:endParaRPr lang="fa-IR" sz="3200" b="1" dirty="0">
              <a:solidFill>
                <a:srgbClr val="D07C7A"/>
              </a:solidFill>
              <a:latin typeface="AdvOT26408d1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dvOT26408d1e"/>
            </a:endParaRPr>
          </a:p>
          <a:p>
            <a:pPr lvl="0"/>
            <a:r>
              <a:rPr lang="en-US" sz="2500" dirty="0">
                <a:solidFill>
                  <a:srgbClr val="000000"/>
                </a:solidFill>
                <a:latin typeface="AdvOT26408d1e"/>
              </a:rPr>
              <a:t>Experimental fertility preservation</a:t>
            </a:r>
          </a:p>
          <a:p>
            <a:r>
              <a:rPr lang="en-US" sz="2500" dirty="0">
                <a:solidFill>
                  <a:srgbClr val="000000"/>
                </a:solidFill>
                <a:latin typeface="AdvOT26408d1e"/>
              </a:rPr>
              <a:t>Lot of primordial follicles </a:t>
            </a:r>
          </a:p>
          <a:p>
            <a:r>
              <a:rPr lang="en-US" sz="2500" dirty="0" err="1">
                <a:solidFill>
                  <a:srgbClr val="000000"/>
                </a:solidFill>
                <a:latin typeface="AdvOT26408d1e"/>
              </a:rPr>
              <a:t>Orthotopic</a:t>
            </a:r>
            <a:endParaRPr lang="en-US" sz="2500" dirty="0">
              <a:solidFill>
                <a:srgbClr val="000000"/>
              </a:solidFill>
              <a:latin typeface="AdvOT26408d1e"/>
            </a:endParaRPr>
          </a:p>
          <a:p>
            <a:r>
              <a:rPr lang="en-US" sz="2500" dirty="0">
                <a:solidFill>
                  <a:srgbClr val="000000"/>
                </a:solidFill>
                <a:latin typeface="AdvOT26408d1e"/>
              </a:rPr>
              <a:t>Heterotopic  </a:t>
            </a:r>
            <a:endParaRPr lang="fa-IR" sz="2500" dirty="0">
              <a:solidFill>
                <a:srgbClr val="000000"/>
              </a:solidFill>
              <a:latin typeface="AdvOT26408d1e"/>
            </a:endParaRPr>
          </a:p>
        </p:txBody>
      </p:sp>
    </p:spTree>
    <p:extLst>
      <p:ext uri="{BB962C8B-B14F-4D97-AF65-F5344CB8AC3E}">
        <p14:creationId xmlns:p14="http://schemas.microsoft.com/office/powerpoint/2010/main" val="3032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30480"/>
            <a:ext cx="876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D07C7A"/>
                </a:solidFill>
                <a:latin typeface="AdvOT26408d1e"/>
              </a:rPr>
              <a:t>Comment:</a:t>
            </a:r>
            <a:endParaRPr lang="fa-IR" sz="3200" b="1" dirty="0">
              <a:solidFill>
                <a:srgbClr val="D07C7A"/>
              </a:solidFill>
              <a:latin typeface="AdvOT26408d1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AdvOT26408d1e"/>
              </a:rPr>
              <a:t>After re-implantation ovarian function is expected to be recovered 4-5 month in the majority of cases and ovarian function is restored in more than 90% of patients with the mean duration of ovarian function after re-</a:t>
            </a:r>
            <a:r>
              <a:rPr lang="en-US" sz="2500" dirty="0" err="1">
                <a:solidFill>
                  <a:srgbClr val="000000"/>
                </a:solidFill>
                <a:latin typeface="AdvOT26408d1e"/>
              </a:rPr>
              <a:t>implantathon</a:t>
            </a:r>
            <a:r>
              <a:rPr lang="en-US" sz="2500" dirty="0">
                <a:solidFill>
                  <a:srgbClr val="000000"/>
                </a:solidFill>
                <a:latin typeface="AdvOT26408d1e"/>
              </a:rPr>
              <a:t> of 4-5 years.  </a:t>
            </a:r>
          </a:p>
        </p:txBody>
      </p:sp>
    </p:spTree>
    <p:extLst>
      <p:ext uri="{BB962C8B-B14F-4D97-AF65-F5344CB8AC3E}">
        <p14:creationId xmlns:p14="http://schemas.microsoft.com/office/powerpoint/2010/main" val="168831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D07C7A"/>
                </a:solidFill>
                <a:latin typeface="AdvOT26408d1e"/>
              </a:rPr>
              <a:t>Advantages</a:t>
            </a:r>
            <a:endParaRPr lang="fa-IR" sz="2000" b="1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dvOT26408d1e"/>
            </a:endParaRPr>
          </a:p>
          <a:p>
            <a:endParaRPr lang="en-US" dirty="0">
              <a:latin typeface="AdvOT26408d1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267144"/>
            <a:ext cx="4572000" cy="2323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AdvOT26408d1e"/>
              </a:rPr>
              <a:t>Performed at any time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AdvOT26408d1e"/>
              </a:rPr>
              <a:t>No need for OS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AdvOT26408d1e"/>
              </a:rPr>
              <a:t>Does not require delay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AdvOT26408d1e"/>
              </a:rPr>
              <a:t>Large number of follicle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AdvOT26408d1e"/>
              </a:rPr>
              <a:t>Restores endocrine function</a:t>
            </a:r>
          </a:p>
        </p:txBody>
      </p:sp>
    </p:spTree>
    <p:extLst>
      <p:ext uri="{BB962C8B-B14F-4D97-AF65-F5344CB8AC3E}">
        <p14:creationId xmlns:p14="http://schemas.microsoft.com/office/powerpoint/2010/main" val="320809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2963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D07C7A"/>
                </a:solidFill>
                <a:latin typeface="AdvOT26408d1e"/>
              </a:rPr>
              <a:t>Ovarian Tissue Cryopreservation</a:t>
            </a:r>
            <a:r>
              <a:rPr lang="en-US" sz="3600" b="1" dirty="0">
                <a:solidFill>
                  <a:srgbClr val="D07C7A"/>
                </a:solidFill>
                <a:latin typeface="Algerian" panose="04020705040A02060702" pitchFamily="82" charset="0"/>
              </a:rPr>
              <a:t>(OTC)</a:t>
            </a:r>
            <a:endParaRPr lang="fa-IR" sz="3600" b="1" dirty="0">
              <a:solidFill>
                <a:srgbClr val="D07C7A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dvOT26408d1e"/>
            </a:endParaRPr>
          </a:p>
          <a:p>
            <a:r>
              <a:rPr lang="en-US" dirty="0">
                <a:latin typeface="AdvOT26408d1e"/>
              </a:rPr>
              <a:t>Age </a:t>
            </a:r>
          </a:p>
          <a:p>
            <a:r>
              <a:rPr lang="en-US" dirty="0">
                <a:latin typeface="AdvOT26408d1e"/>
              </a:rPr>
              <a:t>Post transplantation ischemia</a:t>
            </a:r>
          </a:p>
          <a:p>
            <a:r>
              <a:rPr lang="en-US" dirty="0">
                <a:latin typeface="AdvOT26408d1e"/>
              </a:rPr>
              <a:t>Clinical pregnancy rate 37/7%</a:t>
            </a:r>
          </a:p>
          <a:p>
            <a:r>
              <a:rPr lang="en-US" dirty="0">
                <a:latin typeface="AdvOT26408d1e"/>
              </a:rPr>
              <a:t>Endocrine restoration 63/9%</a:t>
            </a:r>
          </a:p>
        </p:txBody>
      </p:sp>
    </p:spTree>
    <p:extLst>
      <p:ext uri="{BB962C8B-B14F-4D97-AF65-F5344CB8AC3E}">
        <p14:creationId xmlns:p14="http://schemas.microsoft.com/office/powerpoint/2010/main" val="69125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577"/>
            <a:ext cx="9144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24" y="423570"/>
            <a:ext cx="7285351" cy="1176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52600"/>
            <a:ext cx="7010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98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400" dirty="0">
              <a:solidFill>
                <a:prstClr val="black"/>
              </a:solidFill>
              <a:ea typeface="+mj-ea"/>
              <a:cs typeface="+mj-cs"/>
            </a:endParaRPr>
          </a:p>
          <a:p>
            <a:endParaRPr lang="en-US" sz="4400" dirty="0">
              <a:solidFill>
                <a:prstClr val="black"/>
              </a:solidFill>
              <a:ea typeface="+mj-ea"/>
              <a:cs typeface="+mj-cs"/>
            </a:endParaRPr>
          </a:p>
          <a:p>
            <a:endParaRPr lang="en-US" sz="4400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>Problem of COH in Breast cancer</a:t>
            </a:r>
            <a:endParaRPr lang="fa-IR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8795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07C7A"/>
                </a:solidFill>
              </a:rPr>
              <a:t>Problem of COH in Breast cancer</a:t>
            </a:r>
            <a:endParaRPr lang="fa-IR" b="1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dvOT26408d1e"/>
              </a:rPr>
              <a:t>Fertility preservation is complex since breast cancer is often </a:t>
            </a:r>
            <a:r>
              <a:rPr lang="en-US" sz="2800" dirty="0" err="1">
                <a:solidFill>
                  <a:srgbClr val="0070C0"/>
                </a:solidFill>
                <a:latin typeface="AdvOT26408d1e"/>
              </a:rPr>
              <a:t>oestrogen</a:t>
            </a:r>
            <a:r>
              <a:rPr lang="en-US" sz="2800" dirty="0">
                <a:solidFill>
                  <a:srgbClr val="0070C0"/>
                </a:solidFill>
                <a:latin typeface="AdvOT26408d1e"/>
              </a:rPr>
              <a:t> sensitive </a:t>
            </a:r>
            <a:r>
              <a:rPr lang="en-US" sz="2800" dirty="0">
                <a:solidFill>
                  <a:srgbClr val="000000"/>
                </a:solidFill>
                <a:latin typeface="AdvOT26408d1e"/>
              </a:rPr>
              <a:t>and the supra-physiological </a:t>
            </a:r>
            <a:r>
              <a:rPr lang="en-US" sz="2800" dirty="0" err="1">
                <a:solidFill>
                  <a:srgbClr val="000000"/>
                </a:solidFill>
                <a:latin typeface="AdvOT26408d1e"/>
              </a:rPr>
              <a:t>oestradiol</a:t>
            </a:r>
            <a:r>
              <a:rPr lang="en-US" sz="2800" dirty="0">
                <a:solidFill>
                  <a:srgbClr val="000000"/>
                </a:solidFill>
                <a:latin typeface="AdvOT26408d1e"/>
              </a:rPr>
              <a:t> levels generated during controlled ovarian </a:t>
            </a:r>
            <a:r>
              <a:rPr lang="en-US" sz="2800" dirty="0" err="1">
                <a:solidFill>
                  <a:srgbClr val="000000"/>
                </a:solidFill>
                <a:latin typeface="AdvOT26408d1e"/>
              </a:rPr>
              <a:t>hyperstimulation</a:t>
            </a:r>
            <a:r>
              <a:rPr lang="en-US" sz="2800" dirty="0">
                <a:solidFill>
                  <a:srgbClr val="000000"/>
                </a:solidFill>
                <a:latin typeface="AdvOT26408d1e"/>
              </a:rPr>
              <a:t> (COH) could result in the </a:t>
            </a:r>
            <a:r>
              <a:rPr lang="en-US" sz="2800" dirty="0">
                <a:solidFill>
                  <a:srgbClr val="0070C0"/>
                </a:solidFill>
                <a:latin typeface="AdvOT26408d1e"/>
              </a:rPr>
              <a:t>proliferation of breast cancer cells</a:t>
            </a:r>
            <a:r>
              <a:rPr lang="en-US" dirty="0">
                <a:solidFill>
                  <a:srgbClr val="0070C0"/>
                </a:solidFill>
                <a:latin typeface="AdvOT26408d1e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AdvOT26408d1e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dvOT26408d1e"/>
              </a:rPr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0987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51459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Breast cancer &amp; ART?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Dr</a:t>
            </a:r>
            <a:r>
              <a:rPr lang="en-US" sz="44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E.SH.Tehraninejad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14242" y="6019800"/>
            <a:ext cx="3329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/>
              <a:t>مرکز تحقیقات بهداشت باروری ولی عصر</a:t>
            </a:r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580" y="4848379"/>
            <a:ext cx="1190625" cy="117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453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07C7A"/>
                </a:solidFill>
              </a:rPr>
              <a:t>Problem of COH in Breast cancer</a:t>
            </a:r>
            <a:endParaRPr lang="fa-IR" b="1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700" dirty="0">
              <a:solidFill>
                <a:srgbClr val="000000"/>
              </a:solidFill>
              <a:latin typeface="AdvOT26408d1e"/>
            </a:endParaRPr>
          </a:p>
          <a:p>
            <a:pPr lvl="0"/>
            <a:endParaRPr lang="en-US" sz="2700" dirty="0">
              <a:solidFill>
                <a:srgbClr val="000000"/>
              </a:solidFill>
              <a:latin typeface="AdvOT26408d1e"/>
            </a:endParaRPr>
          </a:p>
          <a:p>
            <a:pPr lvl="0"/>
            <a:r>
              <a:rPr lang="en-US" sz="2700" dirty="0">
                <a:solidFill>
                  <a:srgbClr val="000000"/>
                </a:solidFill>
                <a:latin typeface="AdvOT26408d1e"/>
              </a:rPr>
              <a:t>Standard COH protocols result in greatly elevated </a:t>
            </a:r>
            <a:r>
              <a:rPr lang="en-US" sz="2700" dirty="0" err="1">
                <a:solidFill>
                  <a:srgbClr val="000000"/>
                </a:solidFill>
                <a:latin typeface="AdvOT26408d1e"/>
              </a:rPr>
              <a:t>oestradiol</a:t>
            </a:r>
            <a:r>
              <a:rPr lang="en-US" sz="2700" dirty="0">
                <a:solidFill>
                  <a:srgbClr val="000000"/>
                </a:solidFill>
                <a:latin typeface="AdvOT26408d1e"/>
              </a:rPr>
              <a:t> concentrations</a:t>
            </a:r>
            <a:r>
              <a:rPr lang="en-US" sz="2700" dirty="0">
                <a:solidFill>
                  <a:srgbClr val="000000"/>
                </a:solidFill>
                <a:latin typeface="AdvOT26408d1e+20"/>
              </a:rPr>
              <a:t>—</a:t>
            </a:r>
            <a:r>
              <a:rPr lang="en-US" sz="2700" dirty="0">
                <a:solidFill>
                  <a:srgbClr val="000000"/>
                </a:solidFill>
                <a:latin typeface="AdvOT26408d1e"/>
              </a:rPr>
              <a:t>from a peak concentration of around </a:t>
            </a:r>
            <a:r>
              <a:rPr lang="en-US" sz="2700" b="1" dirty="0">
                <a:solidFill>
                  <a:srgbClr val="0070C0"/>
                </a:solidFill>
                <a:latin typeface="AdvOT26408d1e"/>
              </a:rPr>
              <a:t>300 </a:t>
            </a:r>
            <a:r>
              <a:rPr lang="en-US" sz="2700" b="1" dirty="0" err="1">
                <a:solidFill>
                  <a:srgbClr val="0070C0"/>
                </a:solidFill>
                <a:latin typeface="AdvOT26408d1e"/>
              </a:rPr>
              <a:t>pg</a:t>
            </a:r>
            <a:r>
              <a:rPr lang="en-US" sz="2700" b="1" dirty="0">
                <a:solidFill>
                  <a:srgbClr val="0070C0"/>
                </a:solidFill>
                <a:latin typeface="AdvOT26408d1e"/>
              </a:rPr>
              <a:t>/ml in a natural cycle to 456</a:t>
            </a:r>
            <a:r>
              <a:rPr lang="en-US" sz="2700" b="1" dirty="0">
                <a:solidFill>
                  <a:srgbClr val="0070C0"/>
                </a:solidFill>
                <a:latin typeface="AdvOT26408d1e+20"/>
              </a:rPr>
              <a:t>–</a:t>
            </a:r>
            <a:r>
              <a:rPr lang="en-US" sz="2700" b="1" dirty="0">
                <a:solidFill>
                  <a:srgbClr val="0070C0"/>
                </a:solidFill>
                <a:latin typeface="AdvOT26408d1e"/>
              </a:rPr>
              <a:t>6 957 </a:t>
            </a:r>
            <a:r>
              <a:rPr lang="en-US" sz="2700" b="1" dirty="0" err="1">
                <a:solidFill>
                  <a:srgbClr val="0070C0"/>
                </a:solidFill>
                <a:latin typeface="AdvOT26408d1e"/>
              </a:rPr>
              <a:t>pg</a:t>
            </a:r>
            <a:r>
              <a:rPr lang="en-US" sz="2700" b="1" dirty="0">
                <a:solidFill>
                  <a:srgbClr val="0070C0"/>
                </a:solidFill>
                <a:latin typeface="AdvOT26408d1e"/>
              </a:rPr>
              <a:t>/ml </a:t>
            </a:r>
            <a:r>
              <a:rPr lang="en-US" sz="2700" dirty="0">
                <a:solidFill>
                  <a:srgbClr val="000000"/>
                </a:solidFill>
                <a:latin typeface="AdvOT26408d1e"/>
              </a:rPr>
              <a:t>during COH</a:t>
            </a:r>
            <a:endParaRPr lang="fa-IR" sz="2700" dirty="0">
              <a:solidFill>
                <a:prstClr val="black"/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98388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br>
              <a:rPr lang="en-US" sz="3600" dirty="0">
                <a:solidFill>
                  <a:srgbClr val="000000"/>
                </a:solidFill>
                <a:latin typeface="AdvOT26408d1e"/>
              </a:rPr>
            </a:br>
            <a:r>
              <a:rPr lang="en-US" sz="3600" b="1" dirty="0" err="1">
                <a:solidFill>
                  <a:srgbClr val="D07C7A"/>
                </a:solidFill>
                <a:latin typeface="AdvOT26408d1e"/>
              </a:rPr>
              <a:t>Oestradiol</a:t>
            </a:r>
            <a:r>
              <a:rPr lang="en-US" sz="3600" b="1" dirty="0">
                <a:solidFill>
                  <a:srgbClr val="D07C7A"/>
                </a:solidFill>
                <a:latin typeface="AdvOT26408d1e"/>
              </a:rPr>
              <a:t> can accelerate:</a:t>
            </a:r>
            <a:br>
              <a:rPr lang="en-US" sz="2700" b="1" dirty="0">
                <a:solidFill>
                  <a:srgbClr val="D07C7A"/>
                </a:solidFill>
                <a:latin typeface="AdvOT26408d1e"/>
              </a:rPr>
            </a:br>
            <a:endParaRPr lang="fa-IR" b="1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800" dirty="0">
              <a:solidFill>
                <a:srgbClr val="000000"/>
              </a:solidFill>
              <a:latin typeface="AdvOT26408d1e"/>
            </a:endParaRPr>
          </a:p>
          <a:p>
            <a:r>
              <a:rPr lang="en-US" sz="2800" dirty="0">
                <a:solidFill>
                  <a:srgbClr val="000000"/>
                </a:solidFill>
                <a:latin typeface="AdvOT26408d1e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dvOT26408d1e"/>
              </a:rPr>
              <a:t>the proliferation of breast cancer cells through both </a:t>
            </a:r>
            <a:r>
              <a:rPr lang="en-US" sz="2400" dirty="0" err="1">
                <a:solidFill>
                  <a:srgbClr val="000000"/>
                </a:solidFill>
                <a:latin typeface="AdvOT26408d1e"/>
              </a:rPr>
              <a:t>oestrogen</a:t>
            </a:r>
            <a:endParaRPr lang="en-US" sz="2400" dirty="0">
              <a:solidFill>
                <a:srgbClr val="000000"/>
              </a:solidFill>
              <a:latin typeface="AdvOT26408d1e"/>
            </a:endParaRPr>
          </a:p>
          <a:p>
            <a:endParaRPr lang="en-US" sz="2400" dirty="0">
              <a:solidFill>
                <a:srgbClr val="000000"/>
              </a:solidFill>
              <a:latin typeface="AdvOT26408d1e"/>
            </a:endParaRPr>
          </a:p>
          <a:p>
            <a:r>
              <a:rPr lang="en-US" sz="2400" dirty="0">
                <a:solidFill>
                  <a:srgbClr val="000000"/>
                </a:solidFill>
                <a:latin typeface="AdvOT26408d1e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dvOT26408d1e"/>
              </a:rPr>
              <a:t>nonoestrogen</a:t>
            </a:r>
            <a:r>
              <a:rPr lang="en-US" sz="2400" dirty="0">
                <a:solidFill>
                  <a:srgbClr val="000000"/>
                </a:solidFill>
                <a:latin typeface="AdvOT26408d1e"/>
              </a:rPr>
              <a:t> receptor modulated pathways since it promotes angiogenesis, </a:t>
            </a:r>
            <a:r>
              <a:rPr lang="fr-FR" sz="2400" dirty="0">
                <a:solidFill>
                  <a:srgbClr val="000000"/>
                </a:solidFill>
                <a:latin typeface="AdvOT26408d1e"/>
              </a:rPr>
              <a:t>important for </a:t>
            </a:r>
            <a:r>
              <a:rPr lang="fr-FR" sz="2400" dirty="0" err="1">
                <a:solidFill>
                  <a:srgbClr val="000000"/>
                </a:solidFill>
                <a:latin typeface="AdvOT26408d1e"/>
              </a:rPr>
              <a:t>tumour</a:t>
            </a:r>
            <a:r>
              <a:rPr lang="fr-FR" sz="2400" dirty="0">
                <a:solidFill>
                  <a:srgbClr val="000000"/>
                </a:solidFill>
                <a:latin typeface="AdvOT26408d1e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AdvOT26408d1e"/>
              </a:rPr>
              <a:t>neovascularization</a:t>
            </a:r>
            <a:r>
              <a:rPr lang="fr-FR" sz="2400" dirty="0">
                <a:solidFill>
                  <a:srgbClr val="000000"/>
                </a:solidFill>
                <a:latin typeface="AdvOT26408d1e"/>
              </a:rPr>
              <a:t>.</a:t>
            </a:r>
          </a:p>
          <a:p>
            <a:endParaRPr lang="fr-FR" sz="2400" dirty="0">
              <a:solidFill>
                <a:srgbClr val="000000"/>
              </a:solidFill>
              <a:latin typeface="AdvOT26408d1e"/>
            </a:endParaRPr>
          </a:p>
          <a:p>
            <a:r>
              <a:rPr lang="en-US" sz="2400" dirty="0">
                <a:solidFill>
                  <a:srgbClr val="000000"/>
                </a:solidFill>
                <a:latin typeface="AdvOT26408d1e"/>
              </a:rPr>
              <a:t>stimulates the production of insulin-like growth factor 1 that has </a:t>
            </a:r>
            <a:r>
              <a:rPr lang="en-US" sz="2400" dirty="0" err="1">
                <a:solidFill>
                  <a:srgbClr val="000000"/>
                </a:solidFill>
                <a:latin typeface="AdvOT26408d1e"/>
              </a:rPr>
              <a:t>mitogenic</a:t>
            </a:r>
            <a:r>
              <a:rPr lang="en-US" sz="2400" dirty="0">
                <a:solidFill>
                  <a:srgbClr val="000000"/>
                </a:solidFill>
                <a:latin typeface="AdvOT26408d1e"/>
              </a:rPr>
              <a:t> and </a:t>
            </a:r>
            <a:r>
              <a:rPr lang="en-US" sz="2400" dirty="0" err="1">
                <a:solidFill>
                  <a:srgbClr val="000000"/>
                </a:solidFill>
                <a:latin typeface="AdvOT26408d1e"/>
              </a:rPr>
              <a:t>antiapoptotic</a:t>
            </a:r>
            <a:r>
              <a:rPr lang="en-US" sz="2400" dirty="0">
                <a:solidFill>
                  <a:srgbClr val="000000"/>
                </a:solidFill>
                <a:latin typeface="AdvOT26408d1e"/>
              </a:rPr>
              <a:t> effects on breast cancer when used long term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323662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 descr="C:\Users\amozesh\Desktop\BC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95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D07C7A"/>
                </a:solidFill>
                <a:latin typeface="AdvOT26408d1e"/>
              </a:rPr>
              <a:t> Reduce potential harm associated with raised </a:t>
            </a:r>
            <a:r>
              <a:rPr lang="en-US" sz="2800" b="1" dirty="0" err="1">
                <a:solidFill>
                  <a:srgbClr val="D07C7A"/>
                </a:solidFill>
                <a:latin typeface="AdvOT26408d1e"/>
              </a:rPr>
              <a:t>oestradiol</a:t>
            </a:r>
            <a:endParaRPr lang="fa-IR" sz="2800" b="1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dvOT26408d1e"/>
            </a:endParaRPr>
          </a:p>
          <a:p>
            <a:endParaRPr lang="en-US" dirty="0">
              <a:latin typeface="AdvOT26408d1e"/>
            </a:endParaRPr>
          </a:p>
          <a:p>
            <a:r>
              <a:rPr lang="en-US" dirty="0">
                <a:latin typeface="AdvOT26408d1e"/>
              </a:rPr>
              <a:t>In women with an ER</a:t>
            </a:r>
            <a:r>
              <a:rPr lang="en-US" dirty="0">
                <a:latin typeface="AdvOT8608a8d1"/>
              </a:rPr>
              <a:t>+ </a:t>
            </a:r>
            <a:r>
              <a:rPr lang="en-US" dirty="0">
                <a:latin typeface="AdvOT26408d1e"/>
              </a:rPr>
              <a:t>breast cancer, there is strong evidence that minimizing </a:t>
            </a:r>
            <a:r>
              <a:rPr lang="en-US" dirty="0" err="1">
                <a:latin typeface="AdvOT26408d1e"/>
              </a:rPr>
              <a:t>oestrogen</a:t>
            </a:r>
            <a:r>
              <a:rPr lang="en-US" dirty="0">
                <a:latin typeface="AdvOT26408d1e"/>
              </a:rPr>
              <a:t> exposure reduces recurrence and cancer related mortality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33593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D07C7A"/>
                </a:solidFill>
                <a:latin typeface="AdvOT26408d1e"/>
              </a:rPr>
              <a:t>Attempt to reduce potential harm associated with raised </a:t>
            </a:r>
            <a:r>
              <a:rPr lang="en-US" sz="2800" b="1" dirty="0" err="1">
                <a:solidFill>
                  <a:srgbClr val="D07C7A"/>
                </a:solidFill>
                <a:latin typeface="AdvOT26408d1e"/>
              </a:rPr>
              <a:t>oestradiol</a:t>
            </a:r>
            <a:r>
              <a:rPr lang="en-US" sz="2800" b="1" dirty="0">
                <a:solidFill>
                  <a:srgbClr val="D07C7A"/>
                </a:solidFill>
                <a:latin typeface="AdvOT26408d1e"/>
              </a:rPr>
              <a:t> levels</a:t>
            </a:r>
            <a:endParaRPr lang="fa-IR" sz="2800" b="1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dvOT26408d1e"/>
            </a:endParaRPr>
          </a:p>
          <a:p>
            <a:endParaRPr lang="en-US" dirty="0">
              <a:latin typeface="AdvOT26408d1e"/>
            </a:endParaRPr>
          </a:p>
          <a:p>
            <a:r>
              <a:rPr lang="en-US" dirty="0">
                <a:latin typeface="AdvOT26408d1e"/>
              </a:rPr>
              <a:t> </a:t>
            </a:r>
            <a:r>
              <a:rPr lang="en-US" sz="2800" dirty="0">
                <a:latin typeface="AdvOT26408d1e"/>
              </a:rPr>
              <a:t>COH with co-administration of </a:t>
            </a:r>
            <a:r>
              <a:rPr lang="en-US" sz="2800" dirty="0" err="1">
                <a:latin typeface="AdvOT26408d1e"/>
              </a:rPr>
              <a:t>letrozole</a:t>
            </a:r>
            <a:r>
              <a:rPr lang="en-US" sz="2800" dirty="0">
                <a:latin typeface="AdvOT26408d1e"/>
              </a:rPr>
              <a:t> suppresses </a:t>
            </a:r>
            <a:r>
              <a:rPr lang="en-US" sz="2800" dirty="0" err="1">
                <a:latin typeface="AdvOT26408d1e"/>
              </a:rPr>
              <a:t>oestradiol</a:t>
            </a:r>
            <a:r>
              <a:rPr lang="en-US" sz="2800" dirty="0">
                <a:latin typeface="AdvOT26408d1e"/>
              </a:rPr>
              <a:t> levels without signi</a:t>
            </a:r>
            <a:r>
              <a:rPr lang="en-US" sz="2800" dirty="0">
                <a:latin typeface="AdvOT26408d1e+fb"/>
              </a:rPr>
              <a:t>fi</a:t>
            </a:r>
            <a:r>
              <a:rPr lang="en-US" sz="2800" dirty="0">
                <a:latin typeface="AdvOT26408d1e"/>
              </a:rPr>
              <a:t>cantly impacting oocyte yield or decreasing disease-free survival rates</a:t>
            </a:r>
            <a:r>
              <a:rPr lang="en-US" dirty="0">
                <a:latin typeface="AdvOT26408d1e"/>
              </a:rPr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90484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solidFill>
                  <a:srgbClr val="D07C7A"/>
                </a:solidFill>
                <a:latin typeface="Verdana"/>
              </a:rPr>
              <a:t>letrozole+COS</a:t>
            </a:r>
            <a:endParaRPr lang="fa-IR" b="1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Verdana"/>
                <a:cs typeface="+mj-cs"/>
              </a:rPr>
              <a:t>The use of </a:t>
            </a:r>
            <a:r>
              <a:rPr lang="en-US" sz="2800" dirty="0" err="1">
                <a:latin typeface="Verdana"/>
                <a:cs typeface="+mj-cs"/>
              </a:rPr>
              <a:t>letrozole</a:t>
            </a:r>
            <a:r>
              <a:rPr lang="en-US" sz="2800" dirty="0">
                <a:latin typeface="Verdana"/>
                <a:cs typeface="+mj-cs"/>
              </a:rPr>
              <a:t> was proven safe in patients undergoing COS (de Pedro </a:t>
            </a:r>
            <a:r>
              <a:rPr lang="en-US" sz="2800" i="1" dirty="0">
                <a:latin typeface="Verdana-Italic"/>
                <a:cs typeface="+mj-cs"/>
              </a:rPr>
              <a:t>et al., </a:t>
            </a:r>
            <a:r>
              <a:rPr lang="en-US" sz="2800" dirty="0">
                <a:latin typeface="Verdana"/>
                <a:cs typeface="+mj-cs"/>
              </a:rPr>
              <a:t>2015)</a:t>
            </a:r>
          </a:p>
          <a:p>
            <a:endParaRPr lang="en-US" sz="2800" dirty="0">
              <a:latin typeface="Verdana"/>
              <a:cs typeface="+mj-cs"/>
            </a:endParaRPr>
          </a:p>
          <a:p>
            <a:r>
              <a:rPr lang="en-US" sz="2800" dirty="0">
                <a:latin typeface="Verdana"/>
                <a:cs typeface="+mj-cs"/>
              </a:rPr>
              <a:t> it is recommended to reduce estrogen concentration without a decline in oocyte yield (Muñoz </a:t>
            </a:r>
            <a:r>
              <a:rPr lang="en-US" sz="2800" i="1" dirty="0">
                <a:latin typeface="Verdana-Italic"/>
                <a:cs typeface="+mj-cs"/>
              </a:rPr>
              <a:t>et al</a:t>
            </a:r>
            <a:r>
              <a:rPr lang="en-US" sz="2800" dirty="0">
                <a:latin typeface="Verdana"/>
                <a:cs typeface="+mj-cs"/>
              </a:rPr>
              <a:t>., 2015; Rodgers </a:t>
            </a:r>
            <a:r>
              <a:rPr lang="en-US" sz="2800" i="1" dirty="0">
                <a:latin typeface="Verdana-Italic"/>
                <a:cs typeface="+mj-cs"/>
              </a:rPr>
              <a:t>et al</a:t>
            </a:r>
            <a:r>
              <a:rPr lang="en-US" sz="2800" dirty="0">
                <a:latin typeface="Verdana"/>
                <a:cs typeface="+mj-cs"/>
              </a:rPr>
              <a:t>., 2017).</a:t>
            </a:r>
            <a:endParaRPr lang="fa-IR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2966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D07C7A"/>
                </a:solidFill>
                <a:latin typeface="Verdana-Bold"/>
              </a:rPr>
              <a:t>How do these women respond to IVF?</a:t>
            </a:r>
            <a:endParaRPr lang="fa-IR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Verdana"/>
              </a:rPr>
              <a:t>The safety of performing COS using </a:t>
            </a:r>
            <a:r>
              <a:rPr lang="en-US" dirty="0" err="1">
                <a:latin typeface="Verdana"/>
              </a:rPr>
              <a:t>Letrozole</a:t>
            </a:r>
            <a:r>
              <a:rPr lang="en-US" dirty="0">
                <a:latin typeface="Verdana"/>
              </a:rPr>
              <a:t> in young women with breast cancer before chemotherapy has been evaluated.</a:t>
            </a:r>
          </a:p>
          <a:p>
            <a:endParaRPr lang="en-US" dirty="0">
              <a:latin typeface="Verdana"/>
            </a:endParaRPr>
          </a:p>
          <a:p>
            <a:endParaRPr lang="en-US" dirty="0">
              <a:latin typeface="Verdana"/>
            </a:endParaRPr>
          </a:p>
          <a:p>
            <a:endParaRPr lang="en-US" dirty="0">
              <a:latin typeface="Verdana"/>
            </a:endParaRPr>
          </a:p>
          <a:p>
            <a:r>
              <a:rPr lang="en-US" dirty="0">
                <a:latin typeface="Verdana"/>
              </a:rPr>
              <a:t> After a 5-year follow up, 120 young breast cancer patients who underwent COS had comparable survival and recurrence rates to the 217 who did not undergo COS (Kim </a:t>
            </a:r>
            <a:r>
              <a:rPr lang="en-US" i="1" dirty="0">
                <a:latin typeface="Verdana-Italic"/>
              </a:rPr>
              <a:t>et al</a:t>
            </a:r>
            <a:r>
              <a:rPr lang="en-US" dirty="0">
                <a:latin typeface="Verdana"/>
              </a:rPr>
              <a:t>., 2016).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02564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D07C7A"/>
                </a:solidFill>
                <a:latin typeface="Verdana-Bold"/>
              </a:rPr>
              <a:t>How do these women respond to IVF?</a:t>
            </a:r>
            <a:endParaRPr lang="fa-IR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Verdana"/>
                <a:cs typeface="+mj-cs"/>
              </a:rPr>
              <a:t>Quinn </a:t>
            </a:r>
            <a:r>
              <a:rPr lang="fr-FR" sz="2800" i="1" dirty="0">
                <a:latin typeface="Verdana-Italic"/>
                <a:cs typeface="+mj-cs"/>
              </a:rPr>
              <a:t>et al. </a:t>
            </a:r>
            <a:r>
              <a:rPr lang="fr-FR" sz="2800" dirty="0">
                <a:latin typeface="Verdana"/>
                <a:cs typeface="+mj-cs"/>
              </a:rPr>
              <a:t>(2017) </a:t>
            </a:r>
            <a:r>
              <a:rPr lang="fr-FR" sz="2800" dirty="0" err="1">
                <a:latin typeface="Verdana"/>
                <a:cs typeface="+mj-cs"/>
              </a:rPr>
              <a:t>published</a:t>
            </a:r>
            <a:r>
              <a:rPr lang="fr-FR" sz="2800" dirty="0">
                <a:latin typeface="Verdana"/>
                <a:cs typeface="+mj-cs"/>
              </a:rPr>
              <a:t> </a:t>
            </a:r>
            <a:r>
              <a:rPr lang="en-US" sz="2800" dirty="0">
                <a:latin typeface="Verdana"/>
                <a:cs typeface="+mj-cs"/>
              </a:rPr>
              <a:t>a retrospective cohort analysis with 589 women (191 with breast cancer) who underwent COS.</a:t>
            </a:r>
          </a:p>
          <a:p>
            <a:endParaRPr lang="en-US" sz="2800" dirty="0">
              <a:latin typeface="Verdana"/>
              <a:cs typeface="+mj-cs"/>
            </a:endParaRPr>
          </a:p>
          <a:p>
            <a:r>
              <a:rPr lang="en-US" sz="2800" dirty="0">
                <a:latin typeface="Verdana"/>
                <a:cs typeface="+mj-cs"/>
              </a:rPr>
              <a:t> The group with breast cancer responded as well as the ones without cancer in terms of number of mature oocytes obtained.</a:t>
            </a:r>
            <a:endParaRPr lang="fa-IR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1328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D07C7A"/>
                </a:solidFill>
                <a:latin typeface="AdvOT26408d1e"/>
              </a:rPr>
              <a:t>Major congenital anomalies in </a:t>
            </a:r>
            <a:r>
              <a:rPr lang="en-US" sz="3200" b="1" dirty="0" err="1">
                <a:solidFill>
                  <a:srgbClr val="D07C7A"/>
                </a:solidFill>
                <a:latin typeface="AdvOT26408d1e"/>
              </a:rPr>
              <a:t>letrozole</a:t>
            </a:r>
            <a:endParaRPr lang="fa-IR" b="1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dvOT26408d1e"/>
              </a:rPr>
              <a:t>A recent retrospective cohort study comparing 3136 natural cycles and </a:t>
            </a:r>
            <a:r>
              <a:rPr lang="en-US" sz="2800" dirty="0">
                <a:solidFill>
                  <a:srgbClr val="0070C0"/>
                </a:solidFill>
                <a:latin typeface="AdvOT26408d1e"/>
              </a:rPr>
              <a:t>792 </a:t>
            </a:r>
            <a:r>
              <a:rPr lang="en-US" sz="2800" dirty="0" err="1">
                <a:solidFill>
                  <a:srgbClr val="0070C0"/>
                </a:solidFill>
                <a:latin typeface="AdvOT26408d1e"/>
              </a:rPr>
              <a:t>letrozole</a:t>
            </a:r>
            <a:r>
              <a:rPr lang="en-US" sz="2800" dirty="0">
                <a:solidFill>
                  <a:srgbClr val="0070C0"/>
                </a:solidFill>
                <a:latin typeface="AdvOT26408d1e"/>
              </a:rPr>
              <a:t> cycles </a:t>
            </a:r>
            <a:r>
              <a:rPr lang="en-US" sz="2800" dirty="0">
                <a:solidFill>
                  <a:srgbClr val="000000"/>
                </a:solidFill>
                <a:latin typeface="AdvOT26408d1e"/>
              </a:rPr>
              <a:t>con</a:t>
            </a:r>
            <a:r>
              <a:rPr lang="en-US" sz="2800" dirty="0">
                <a:solidFill>
                  <a:srgbClr val="000000"/>
                </a:solidFill>
                <a:latin typeface="AdvOT26408d1e+fb"/>
              </a:rPr>
              <a:t>fi</a:t>
            </a:r>
            <a:r>
              <a:rPr lang="en-US" sz="2800" dirty="0">
                <a:solidFill>
                  <a:srgbClr val="000000"/>
                </a:solidFill>
                <a:latin typeface="AdvOT26408d1e"/>
              </a:rPr>
              <a:t>rms the </a:t>
            </a:r>
            <a:r>
              <a:rPr lang="en-US" sz="2800" dirty="0">
                <a:solidFill>
                  <a:srgbClr val="000000"/>
                </a:solidFill>
                <a:latin typeface="AdvOT26408d1e+fb"/>
              </a:rPr>
              <a:t>fi</a:t>
            </a:r>
            <a:r>
              <a:rPr lang="en-US" sz="2800" dirty="0">
                <a:solidFill>
                  <a:srgbClr val="000000"/>
                </a:solidFill>
                <a:latin typeface="AdvOT26408d1e"/>
              </a:rPr>
              <a:t>nding of </a:t>
            </a:r>
            <a:r>
              <a:rPr lang="en-US" sz="2800" dirty="0">
                <a:solidFill>
                  <a:srgbClr val="0070C0"/>
                </a:solidFill>
                <a:latin typeface="AdvOT26408d1e"/>
              </a:rPr>
              <a:t>no increase in risk of major congenital anomalies </a:t>
            </a:r>
            <a:r>
              <a:rPr lang="en-US" sz="2800" dirty="0">
                <a:solidFill>
                  <a:srgbClr val="000000"/>
                </a:solidFill>
                <a:latin typeface="AdvOT26408d1e"/>
              </a:rPr>
              <a:t>in women treated with </a:t>
            </a:r>
            <a:r>
              <a:rPr lang="en-US" sz="2800" dirty="0" err="1">
                <a:solidFill>
                  <a:srgbClr val="000000"/>
                </a:solidFill>
                <a:latin typeface="AdvOT26408d1e"/>
              </a:rPr>
              <a:t>letrozole</a:t>
            </a:r>
            <a:r>
              <a:rPr lang="en-US" sz="2800" dirty="0">
                <a:solidFill>
                  <a:srgbClr val="000000"/>
                </a:solidFill>
                <a:latin typeface="AdvOT26408d1e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AdvOT26408d1e"/>
              </a:rPr>
              <a:t>for IVF super ovulation </a:t>
            </a:r>
            <a:r>
              <a:rPr lang="en-US" sz="2800" dirty="0">
                <a:solidFill>
                  <a:srgbClr val="000000"/>
                </a:solidFill>
                <a:latin typeface="AdvOT26408d1e"/>
              </a:rPr>
              <a:t>with a signi</a:t>
            </a:r>
            <a:r>
              <a:rPr lang="en-US" sz="2800" dirty="0">
                <a:solidFill>
                  <a:srgbClr val="000000"/>
                </a:solidFill>
                <a:latin typeface="AdvOT26408d1e+fb"/>
              </a:rPr>
              <a:t>fi</a:t>
            </a:r>
            <a:r>
              <a:rPr lang="en-US" sz="2800" dirty="0">
                <a:solidFill>
                  <a:srgbClr val="000000"/>
                </a:solidFill>
                <a:latin typeface="AdvOT26408d1e"/>
              </a:rPr>
              <a:t>cant decrease in the miscarriage rate in women who were administered </a:t>
            </a:r>
            <a:r>
              <a:rPr lang="en-US" sz="2800" dirty="0" err="1">
                <a:solidFill>
                  <a:srgbClr val="000000"/>
                </a:solidFill>
                <a:latin typeface="AdvOT26408d1e"/>
              </a:rPr>
              <a:t>letrozole</a:t>
            </a:r>
            <a:r>
              <a:rPr lang="it-IT" sz="2800" dirty="0">
                <a:solidFill>
                  <a:srgbClr val="000000"/>
                </a:solidFill>
                <a:latin typeface="AdvOT26408d1e"/>
              </a:rPr>
              <a:t>) (</a:t>
            </a:r>
            <a:r>
              <a:rPr lang="it-IT" sz="2800" dirty="0">
                <a:solidFill>
                  <a:srgbClr val="0000FF"/>
                </a:solidFill>
                <a:latin typeface="AdvOT26408d1e"/>
              </a:rPr>
              <a:t>Tatsumi </a:t>
            </a:r>
            <a:r>
              <a:rPr lang="it-IT" sz="2800" dirty="0">
                <a:solidFill>
                  <a:srgbClr val="0000FF"/>
                </a:solidFill>
                <a:latin typeface="AdvOTe8e27713.I"/>
              </a:rPr>
              <a:t>et al.</a:t>
            </a:r>
            <a:r>
              <a:rPr lang="it-IT" sz="2800" dirty="0">
                <a:solidFill>
                  <a:srgbClr val="0000FF"/>
                </a:solidFill>
                <a:latin typeface="AdvOT26408d1e"/>
              </a:rPr>
              <a:t>, 2016</a:t>
            </a:r>
            <a:r>
              <a:rPr lang="it-IT" sz="2800" dirty="0">
                <a:solidFill>
                  <a:srgbClr val="000000"/>
                </a:solidFill>
                <a:latin typeface="AdvOT26408d1e"/>
              </a:rPr>
              <a:t>).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583416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D07C7A"/>
                </a:solidFill>
                <a:latin typeface="AdvOT26408d1e"/>
              </a:rPr>
              <a:t>Attempt to reduce potential harm associated with raised </a:t>
            </a:r>
            <a:r>
              <a:rPr lang="en-US" sz="2800" b="1" dirty="0" err="1">
                <a:solidFill>
                  <a:srgbClr val="D07C7A"/>
                </a:solidFill>
                <a:latin typeface="AdvOT26408d1e"/>
              </a:rPr>
              <a:t>oestradiol</a:t>
            </a:r>
            <a:r>
              <a:rPr lang="en-US" sz="2800" b="1" dirty="0">
                <a:solidFill>
                  <a:srgbClr val="D07C7A"/>
                </a:solidFill>
                <a:latin typeface="AdvOT26408d1e"/>
              </a:rPr>
              <a:t> levels</a:t>
            </a:r>
            <a:endParaRPr lang="fa-IR" sz="2800" b="1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latin typeface="AdvOT26408d1e"/>
            </a:endParaRPr>
          </a:p>
          <a:p>
            <a:r>
              <a:rPr lang="en-US" dirty="0">
                <a:latin typeface="AdvOT26408d1e"/>
              </a:rPr>
              <a:t>The protective effect of </a:t>
            </a:r>
            <a:r>
              <a:rPr lang="en-US" dirty="0" err="1">
                <a:latin typeface="AdvOT26408d1e"/>
              </a:rPr>
              <a:t>tamoxifen</a:t>
            </a:r>
            <a:r>
              <a:rPr lang="en-US" dirty="0">
                <a:latin typeface="AdvOT26408d1e"/>
              </a:rPr>
              <a:t> has not been evaluated although theoretically may be of bene</a:t>
            </a:r>
            <a:r>
              <a:rPr lang="en-US" dirty="0">
                <a:latin typeface="AdvOT26408d1e+fb"/>
              </a:rPr>
              <a:t>fi</a:t>
            </a:r>
            <a:r>
              <a:rPr lang="en-US" dirty="0">
                <a:latin typeface="AdvOT26408d1e"/>
              </a:rPr>
              <a:t>t due to its action on the </a:t>
            </a:r>
            <a:r>
              <a:rPr lang="en-US" dirty="0" err="1">
                <a:latin typeface="AdvOT26408d1e"/>
              </a:rPr>
              <a:t>oestrogen</a:t>
            </a:r>
            <a:r>
              <a:rPr lang="en-US" dirty="0">
                <a:latin typeface="AdvOT26408d1e"/>
              </a:rPr>
              <a:t> receptor.</a:t>
            </a:r>
          </a:p>
          <a:p>
            <a:endParaRPr lang="en-US" dirty="0">
              <a:latin typeface="AdvOT26408d1e"/>
            </a:endParaRPr>
          </a:p>
          <a:p>
            <a:endParaRPr lang="en-US" dirty="0">
              <a:latin typeface="AdvOT26408d1e"/>
            </a:endParaRPr>
          </a:p>
          <a:p>
            <a:r>
              <a:rPr lang="en-US" dirty="0">
                <a:latin typeface="AdvOT26408d1e"/>
              </a:rPr>
              <a:t> Since </a:t>
            </a:r>
            <a:r>
              <a:rPr lang="en-US" dirty="0" err="1">
                <a:latin typeface="AdvOT26408d1e"/>
              </a:rPr>
              <a:t>tamoxifen</a:t>
            </a:r>
            <a:r>
              <a:rPr lang="en-US" dirty="0">
                <a:latin typeface="AdvOT26408d1e"/>
              </a:rPr>
              <a:t> acts on the </a:t>
            </a:r>
            <a:r>
              <a:rPr lang="en-US" dirty="0" err="1">
                <a:latin typeface="AdvOT26408d1e"/>
              </a:rPr>
              <a:t>oestrogen</a:t>
            </a:r>
            <a:r>
              <a:rPr lang="en-US" dirty="0">
                <a:latin typeface="AdvOT26408d1e"/>
              </a:rPr>
              <a:t> receptor rather than inhibiting </a:t>
            </a:r>
            <a:r>
              <a:rPr lang="en-US" dirty="0" err="1">
                <a:latin typeface="AdvOT26408d1e"/>
              </a:rPr>
              <a:t>oestrogen</a:t>
            </a:r>
            <a:r>
              <a:rPr lang="en-US" dirty="0">
                <a:latin typeface="AdvOT26408d1e"/>
              </a:rPr>
              <a:t> production, the administration of </a:t>
            </a:r>
            <a:r>
              <a:rPr lang="en-US" dirty="0" err="1">
                <a:latin typeface="AdvOT26408d1e"/>
              </a:rPr>
              <a:t>tamoxifen</a:t>
            </a:r>
            <a:r>
              <a:rPr lang="en-US" dirty="0">
                <a:latin typeface="AdvOT26408d1e"/>
              </a:rPr>
              <a:t> during COH does not lower </a:t>
            </a:r>
            <a:r>
              <a:rPr lang="en-US" dirty="0" err="1">
                <a:latin typeface="AdvOT26408d1e"/>
              </a:rPr>
              <a:t>oestrogen</a:t>
            </a:r>
            <a:r>
              <a:rPr lang="en-US" dirty="0">
                <a:latin typeface="AdvOT26408d1e"/>
              </a:rPr>
              <a:t> levels.</a:t>
            </a:r>
          </a:p>
          <a:p>
            <a:endParaRPr lang="en-US" dirty="0">
              <a:latin typeface="AdvOT26408d1e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457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D07C7A"/>
                </a:solidFill>
              </a:rPr>
              <a:t>Prevalence of breast cancer in young women</a:t>
            </a:r>
            <a:endParaRPr lang="fa-IR" b="1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dvOT26408d1e"/>
              </a:rPr>
              <a:t>Incidence:1 IN 8 Women </a:t>
            </a:r>
          </a:p>
          <a:p>
            <a:endParaRPr lang="en-US" sz="2800" b="1" dirty="0">
              <a:solidFill>
                <a:srgbClr val="000000"/>
              </a:solidFill>
              <a:latin typeface="AdvOT26408d1e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AdvOT26408d1e"/>
              </a:rPr>
              <a:t>Breast cancer is the most commonly diagnosed cancer in women </a:t>
            </a:r>
            <a:r>
              <a:rPr lang="en-US" sz="2800" dirty="0">
                <a:solidFill>
                  <a:srgbClr val="000000"/>
                </a:solidFill>
                <a:latin typeface="AdvOT26408d1e"/>
              </a:rPr>
              <a:t>(</a:t>
            </a:r>
            <a:r>
              <a:rPr lang="en-US" sz="2800" dirty="0">
                <a:solidFill>
                  <a:srgbClr val="0000FF"/>
                </a:solidFill>
                <a:latin typeface="AdvOT26408d1e"/>
              </a:rPr>
              <a:t>WHO, 2012a,b</a:t>
            </a:r>
            <a:r>
              <a:rPr lang="en-US" sz="2800" dirty="0">
                <a:solidFill>
                  <a:srgbClr val="000000"/>
                </a:solidFill>
                <a:latin typeface="AdvOT26408d1e"/>
              </a:rPr>
              <a:t>). </a:t>
            </a:r>
          </a:p>
          <a:p>
            <a:endParaRPr lang="en-US" sz="2800" dirty="0">
              <a:solidFill>
                <a:srgbClr val="000000"/>
              </a:solidFill>
              <a:latin typeface="AdvOT26408d1e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AdvOT26408d1e"/>
              </a:rPr>
              <a:t>One in </a:t>
            </a:r>
            <a:r>
              <a:rPr lang="en-US" sz="2800" b="1" dirty="0">
                <a:solidFill>
                  <a:srgbClr val="000000"/>
                </a:solidFill>
                <a:latin typeface="AdvOT26408d1e+fb"/>
              </a:rPr>
              <a:t>fi</a:t>
            </a:r>
            <a:r>
              <a:rPr lang="en-US" sz="2800" b="1" dirty="0">
                <a:solidFill>
                  <a:srgbClr val="000000"/>
                </a:solidFill>
                <a:latin typeface="AdvOT26408d1e"/>
              </a:rPr>
              <a:t>ve of these women is </a:t>
            </a:r>
            <a:r>
              <a:rPr lang="en-US" sz="2800" b="1" dirty="0">
                <a:solidFill>
                  <a:srgbClr val="000000"/>
                </a:solidFill>
                <a:latin typeface="AdvOT8608a8d1"/>
              </a:rPr>
              <a:t>&lt;</a:t>
            </a:r>
            <a:r>
              <a:rPr lang="en-US" sz="2800" b="1" dirty="0">
                <a:solidFill>
                  <a:srgbClr val="000000"/>
                </a:solidFill>
                <a:latin typeface="AdvOT26408d1e"/>
              </a:rPr>
              <a:t>45 years of a</a:t>
            </a:r>
          </a:p>
          <a:p>
            <a:r>
              <a:rPr lang="en-US" sz="2800" b="1" dirty="0" err="1">
                <a:solidFill>
                  <a:srgbClr val="000000"/>
                </a:solidFill>
                <a:latin typeface="AdvOT26408d1e"/>
              </a:rPr>
              <a:t>ge</a:t>
            </a:r>
            <a:r>
              <a:rPr lang="en-US" sz="2800" b="1" dirty="0">
                <a:solidFill>
                  <a:srgbClr val="000000"/>
                </a:solidFill>
                <a:latin typeface="AdvOT26408d1e"/>
              </a:rPr>
              <a:t> at diagnosis </a:t>
            </a:r>
            <a:r>
              <a:rPr lang="en-US" sz="2800" dirty="0">
                <a:solidFill>
                  <a:srgbClr val="000000"/>
                </a:solidFill>
                <a:latin typeface="AdvOT26408d1e"/>
              </a:rPr>
              <a:t>(</a:t>
            </a:r>
            <a:r>
              <a:rPr lang="en-US" sz="2800" dirty="0">
                <a:solidFill>
                  <a:srgbClr val="0000FF"/>
                </a:solidFill>
                <a:latin typeface="AdvOT26408d1e"/>
              </a:rPr>
              <a:t>WHO, 2012a,b</a:t>
            </a:r>
            <a:r>
              <a:rPr lang="en-US" sz="2800" dirty="0">
                <a:solidFill>
                  <a:srgbClr val="000000"/>
                </a:solidFill>
                <a:latin typeface="AdvOT26408d1e"/>
              </a:rPr>
              <a:t>)</a:t>
            </a:r>
          </a:p>
          <a:p>
            <a:r>
              <a:rPr lang="en-US" sz="2800" b="1" dirty="0">
                <a:solidFill>
                  <a:srgbClr val="131413"/>
                </a:solidFill>
                <a:latin typeface="BbhplxAdvTT3713a231"/>
              </a:rPr>
              <a:t>Only 1% of women with breast cancer are diagnosed before age 30 years</a:t>
            </a:r>
          </a:p>
          <a:p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671458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D07C7A"/>
                </a:solidFill>
                <a:latin typeface="AdvOT26408d1e"/>
              </a:rPr>
              <a:t>Major congenital anomalies in Tamoxifen</a:t>
            </a:r>
            <a:endParaRPr lang="fa-IR" b="1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rgbClr val="000000"/>
                </a:solidFill>
                <a:latin typeface="AdvOT26408d1e"/>
              </a:rPr>
              <a:t>Tamoxifen</a:t>
            </a:r>
            <a:r>
              <a:rPr lang="en-US" dirty="0">
                <a:solidFill>
                  <a:srgbClr val="000000"/>
                </a:solidFill>
                <a:latin typeface="AdvOT26408d1e"/>
              </a:rPr>
              <a:t> has a similar chemical structure to diethylstilbestrol and is potentially </a:t>
            </a:r>
            <a:r>
              <a:rPr lang="en-US" dirty="0" err="1">
                <a:solidFill>
                  <a:srgbClr val="000000"/>
                </a:solidFill>
                <a:latin typeface="AdvOT26408d1e"/>
              </a:rPr>
              <a:t>teratogenic</a:t>
            </a:r>
            <a:r>
              <a:rPr lang="en-US" dirty="0">
                <a:solidFill>
                  <a:srgbClr val="000000"/>
                </a:solidFill>
                <a:latin typeface="AdvOT26408d1e"/>
              </a:rPr>
              <a:t> if administered during pregnancy. </a:t>
            </a:r>
          </a:p>
          <a:p>
            <a:endParaRPr lang="en-US" dirty="0">
              <a:solidFill>
                <a:srgbClr val="000000"/>
              </a:solidFill>
              <a:latin typeface="AdvOT26408d1e"/>
            </a:endParaRPr>
          </a:p>
          <a:p>
            <a:r>
              <a:rPr lang="en-US" dirty="0">
                <a:solidFill>
                  <a:srgbClr val="000000"/>
                </a:solidFill>
                <a:latin typeface="AdvOT26408d1e"/>
              </a:rPr>
              <a:t>However, when used for ovulation induction, </a:t>
            </a:r>
            <a:r>
              <a:rPr lang="en-US" dirty="0" err="1">
                <a:solidFill>
                  <a:srgbClr val="000000"/>
                </a:solidFill>
                <a:latin typeface="AdvOT26408d1e"/>
              </a:rPr>
              <a:t>tamoxifen</a:t>
            </a:r>
            <a:r>
              <a:rPr lang="en-US" dirty="0">
                <a:solidFill>
                  <a:srgbClr val="000000"/>
                </a:solidFill>
                <a:latin typeface="AdvOT26408d1e"/>
              </a:rPr>
              <a:t> is administered prior to pregnancy and concerns regarding teratogenicity are</a:t>
            </a:r>
          </a:p>
          <a:p>
            <a:r>
              <a:rPr lang="en-US" dirty="0">
                <a:solidFill>
                  <a:srgbClr val="000000"/>
                </a:solidFill>
                <a:latin typeface="AdvOT26408d1e"/>
              </a:rPr>
              <a:t>super</a:t>
            </a:r>
            <a:r>
              <a:rPr lang="en-US" dirty="0">
                <a:solidFill>
                  <a:srgbClr val="000000"/>
                </a:solidFill>
                <a:latin typeface="AdvOT26408d1e+fb"/>
              </a:rPr>
              <a:t>fl</a:t>
            </a:r>
            <a:r>
              <a:rPr lang="en-US" dirty="0">
                <a:solidFill>
                  <a:srgbClr val="000000"/>
                </a:solidFill>
                <a:latin typeface="AdvOT26408d1e"/>
              </a:rPr>
              <a:t>uous. </a:t>
            </a:r>
          </a:p>
          <a:p>
            <a:endParaRPr lang="en-US" dirty="0">
              <a:solidFill>
                <a:srgbClr val="000000"/>
              </a:solidFill>
              <a:latin typeface="AdvOT26408d1e"/>
            </a:endParaRPr>
          </a:p>
          <a:p>
            <a:r>
              <a:rPr lang="en-US" dirty="0" err="1">
                <a:solidFill>
                  <a:srgbClr val="000000"/>
                </a:solidFill>
                <a:latin typeface="AdvOT26408d1e"/>
              </a:rPr>
              <a:t>Tamoxifen</a:t>
            </a:r>
            <a:r>
              <a:rPr lang="en-US" dirty="0">
                <a:solidFill>
                  <a:srgbClr val="000000"/>
                </a:solidFill>
                <a:latin typeface="AdvOT26408d1e"/>
              </a:rPr>
              <a:t> is licensed for the purpose of ovulation induction in several countries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97788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D07C7A"/>
                </a:solidFill>
                <a:latin typeface="AdvOT26408d1e"/>
              </a:rPr>
              <a:t>Attempt to reduce potential harm associated with raised </a:t>
            </a:r>
            <a:r>
              <a:rPr lang="en-US" sz="3200" b="1" dirty="0" err="1">
                <a:solidFill>
                  <a:srgbClr val="D07C7A"/>
                </a:solidFill>
                <a:latin typeface="AdvOT26408d1e"/>
              </a:rPr>
              <a:t>oestradiol</a:t>
            </a:r>
            <a:br>
              <a:rPr lang="en-US" sz="3200" b="1" dirty="0">
                <a:solidFill>
                  <a:srgbClr val="D07C7A"/>
                </a:solidFill>
                <a:latin typeface="AdvOT26408d1e"/>
              </a:rPr>
            </a:br>
            <a:r>
              <a:rPr lang="en-US" sz="3200" b="1" dirty="0">
                <a:solidFill>
                  <a:srgbClr val="D07C7A"/>
                </a:solidFill>
                <a:latin typeface="AdvOT26408d1e"/>
              </a:rPr>
              <a:t>levels</a:t>
            </a:r>
            <a:endParaRPr lang="fa-IR" sz="3200" b="1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AdvOT26408d1e"/>
            </a:endParaRPr>
          </a:p>
          <a:p>
            <a:endParaRPr lang="en-US" sz="2400" dirty="0">
              <a:latin typeface="AdvOT26408d1e"/>
            </a:endParaRPr>
          </a:p>
          <a:p>
            <a:r>
              <a:rPr lang="en-US" sz="2400" dirty="0">
                <a:latin typeface="AdvOT26408d1e"/>
              </a:rPr>
              <a:t>The use of a </a:t>
            </a:r>
            <a:r>
              <a:rPr lang="en-US" sz="2400" dirty="0" err="1">
                <a:latin typeface="AdvOT26408d1e"/>
              </a:rPr>
              <a:t>GnRH</a:t>
            </a:r>
            <a:r>
              <a:rPr lang="en-US" sz="2400" dirty="0">
                <a:latin typeface="AdvOT26408d1e"/>
              </a:rPr>
              <a:t> agonist trigger is bene</a:t>
            </a:r>
            <a:r>
              <a:rPr lang="en-US" sz="2400" dirty="0">
                <a:latin typeface="AdvOT26408d1e+fb"/>
              </a:rPr>
              <a:t>fi</a:t>
            </a:r>
            <a:r>
              <a:rPr lang="en-US" sz="2400" dirty="0">
                <a:latin typeface="AdvOT26408d1e"/>
              </a:rPr>
              <a:t>cial as </a:t>
            </a:r>
            <a:r>
              <a:rPr lang="en-US" sz="2400" dirty="0" err="1">
                <a:latin typeface="AdvOT26408d1e"/>
              </a:rPr>
              <a:t>oestradiol</a:t>
            </a:r>
            <a:r>
              <a:rPr lang="en-US" sz="2400" dirty="0">
                <a:latin typeface="AdvOT26408d1e"/>
              </a:rPr>
              <a:t> concentrations rapidly decrease post-administration and rates of ovarian </a:t>
            </a:r>
            <a:r>
              <a:rPr lang="en-US" sz="2400" dirty="0" err="1">
                <a:latin typeface="AdvOT26408d1e"/>
              </a:rPr>
              <a:t>hyperstimulation</a:t>
            </a:r>
            <a:r>
              <a:rPr lang="en-US" sz="2400" dirty="0">
                <a:latin typeface="AdvOT26408d1e"/>
              </a:rPr>
              <a:t> are lower than with an </a:t>
            </a:r>
            <a:r>
              <a:rPr lang="en-US" sz="2400" dirty="0" err="1">
                <a:latin typeface="AdvOT26408d1e"/>
              </a:rPr>
              <a:t>hCG</a:t>
            </a:r>
            <a:r>
              <a:rPr lang="en-US" sz="2400" dirty="0">
                <a:latin typeface="AdvOT26408d1e"/>
              </a:rPr>
              <a:t> trigger, without a corresponding reduction in clinical pregnancy or live birth rates in cryopreservation cycles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4240293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D07C7A"/>
                </a:solidFill>
                <a:latin typeface="AdvOT26408d1e"/>
              </a:rPr>
              <a:t>VEGF inhibitors</a:t>
            </a:r>
            <a:endParaRPr lang="fa-IR" sz="3200" b="1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AdvOT26408d1e"/>
              </a:rPr>
              <a:t>Alterations in circulating progesterone, vascular endothelial growth factor (VEGF) and androgen concentrations may occur in addition to the </a:t>
            </a:r>
            <a:r>
              <a:rPr lang="en-US" dirty="0" err="1">
                <a:solidFill>
                  <a:srgbClr val="000000"/>
                </a:solidFill>
                <a:latin typeface="AdvOT26408d1e"/>
              </a:rPr>
              <a:t>oestradiol</a:t>
            </a:r>
            <a:r>
              <a:rPr lang="en-US" dirty="0">
                <a:solidFill>
                  <a:srgbClr val="000000"/>
                </a:solidFill>
                <a:latin typeface="AdvOT26408d1e"/>
              </a:rPr>
              <a:t> rise seen during COH.</a:t>
            </a:r>
          </a:p>
          <a:p>
            <a:endParaRPr lang="en-US" dirty="0">
              <a:solidFill>
                <a:srgbClr val="000000"/>
              </a:solidFill>
              <a:latin typeface="AdvOT26408d1e"/>
            </a:endParaRPr>
          </a:p>
          <a:p>
            <a:r>
              <a:rPr lang="en-US" dirty="0">
                <a:solidFill>
                  <a:srgbClr val="000000"/>
                </a:solidFill>
                <a:latin typeface="AdvOT26408d1e"/>
              </a:rPr>
              <a:t> The elevated VEGF concentrations that occur during COH are of concern as VEGF is a key mediator in angiogenesis and VEGF inhibitors have been reported to improve response rate and progression-free survival in some breast cancers.</a:t>
            </a:r>
          </a:p>
          <a:p>
            <a:endParaRPr lang="en-US" dirty="0">
              <a:solidFill>
                <a:srgbClr val="000000"/>
              </a:solidFill>
              <a:latin typeface="AdvOT26408d1e"/>
            </a:endParaRPr>
          </a:p>
          <a:p>
            <a:r>
              <a:rPr lang="en-US" dirty="0">
                <a:solidFill>
                  <a:srgbClr val="000000"/>
                </a:solidFill>
                <a:latin typeface="AdvOT26408d1e"/>
              </a:rPr>
              <a:t> The impact of raised VEGF levels during COH on breast cancer is currently</a:t>
            </a:r>
            <a:r>
              <a:rPr lang="en-US" dirty="0">
                <a:solidFill>
                  <a:srgbClr val="FF0000"/>
                </a:solidFill>
                <a:latin typeface="AdvOT26408d1e"/>
              </a:rPr>
              <a:t> unknown</a:t>
            </a:r>
            <a:r>
              <a:rPr lang="en-US" dirty="0">
                <a:solidFill>
                  <a:srgbClr val="000000"/>
                </a:solidFill>
                <a:latin typeface="AdvOT26408d1e"/>
              </a:rPr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94403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3255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D07C7A"/>
                </a:solidFill>
                <a:latin typeface="AdvOT26408d1e"/>
              </a:rPr>
              <a:t>Ovarian Suppression</a:t>
            </a:r>
            <a:br>
              <a:rPr lang="en-US" sz="3200" b="1" dirty="0">
                <a:solidFill>
                  <a:srgbClr val="D07C7A"/>
                </a:solidFill>
                <a:latin typeface="AdvOT26408d1e"/>
              </a:rPr>
            </a:br>
            <a:r>
              <a:rPr lang="en-US" sz="3200" b="1" dirty="0">
                <a:solidFill>
                  <a:srgbClr val="D07C7A"/>
                </a:solidFill>
                <a:latin typeface="AdvOT26408d1e"/>
              </a:rPr>
              <a:t>with Gonadotropin-Releasing</a:t>
            </a:r>
            <a:br>
              <a:rPr lang="en-US" sz="3200" b="1" dirty="0">
                <a:solidFill>
                  <a:srgbClr val="D07C7A"/>
                </a:solidFill>
                <a:latin typeface="AdvOT26408d1e"/>
              </a:rPr>
            </a:br>
            <a:r>
              <a:rPr lang="en-US" sz="3200" b="1" dirty="0">
                <a:solidFill>
                  <a:srgbClr val="D07C7A"/>
                </a:solidFill>
                <a:latin typeface="AdvOT26408d1e"/>
              </a:rPr>
              <a:t>Hormone Agonists</a:t>
            </a:r>
            <a:endParaRPr lang="fa-IR" sz="3200" b="1" dirty="0">
              <a:solidFill>
                <a:srgbClr val="D07C7A"/>
              </a:solidFill>
              <a:latin typeface="AdvOT26408d1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dvOT26408d1e"/>
              </a:rPr>
              <a:t>Non invasive</a:t>
            </a:r>
          </a:p>
          <a:p>
            <a:r>
              <a:rPr lang="en-US" sz="2800" dirty="0">
                <a:latin typeface="AdvOT26408d1e"/>
              </a:rPr>
              <a:t>Does not require delay in chemotherapy</a:t>
            </a:r>
          </a:p>
          <a:p>
            <a:r>
              <a:rPr lang="en-US" sz="2800" dirty="0">
                <a:latin typeface="AdvOT26408d1e"/>
              </a:rPr>
              <a:t>At least one week before chemotherapy</a:t>
            </a:r>
          </a:p>
          <a:p>
            <a:r>
              <a:rPr lang="en-US" sz="2800" dirty="0">
                <a:latin typeface="AdvOT26408d1e"/>
              </a:rPr>
              <a:t>Reduce chemotherapy induce damage</a:t>
            </a:r>
          </a:p>
          <a:p>
            <a:r>
              <a:rPr lang="en-US" sz="2800" dirty="0">
                <a:latin typeface="AdvOT26408d1e"/>
              </a:rPr>
              <a:t>Decrease ovarian perfusion</a:t>
            </a:r>
          </a:p>
          <a:p>
            <a:r>
              <a:rPr lang="en-US" sz="2800" dirty="0">
                <a:latin typeface="AdvOT26408d1e"/>
              </a:rPr>
              <a:t>Prevention of the increased recruitment of primordial follicles.</a:t>
            </a:r>
          </a:p>
          <a:p>
            <a:pPr marL="0" indent="0">
              <a:buNone/>
            </a:pPr>
            <a:r>
              <a:rPr lang="en-US" sz="2800" dirty="0">
                <a:latin typeface="AdvOT26408d1e"/>
              </a:rPr>
              <a:t> </a:t>
            </a:r>
          </a:p>
          <a:p>
            <a:endParaRPr lang="en-US" dirty="0">
              <a:latin typeface="AdvOT26408d1e"/>
            </a:endParaRPr>
          </a:p>
        </p:txBody>
      </p:sp>
    </p:spTree>
    <p:extLst>
      <p:ext uri="{BB962C8B-B14F-4D97-AF65-F5344CB8AC3E}">
        <p14:creationId xmlns:p14="http://schemas.microsoft.com/office/powerpoint/2010/main" val="3917875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372599" cy="67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fa-I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AdvOT26408d1e"/>
              </a:rPr>
              <a:t>On the other hand primordial follicles do not express gonadotropin receptor. Therefore GnRH-a can not have a direct effect on ovarian reserve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dvOT26408d1e"/>
              </a:rPr>
              <a:t>Increase risk of hot flush and headache</a:t>
            </a:r>
          </a:p>
          <a:p>
            <a:endParaRPr lang="en-US" dirty="0">
              <a:latin typeface="AdvOT26408d1e"/>
            </a:endParaRPr>
          </a:p>
        </p:txBody>
      </p:sp>
    </p:spTree>
    <p:extLst>
      <p:ext uri="{BB962C8B-B14F-4D97-AF65-F5344CB8AC3E}">
        <p14:creationId xmlns:p14="http://schemas.microsoft.com/office/powerpoint/2010/main" val="3917875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D07C7A"/>
                </a:solidFill>
                <a:latin typeface="ACaslonPro-Semibold"/>
              </a:rPr>
              <a:t>Other Noninvasive Fertility</a:t>
            </a:r>
            <a:br>
              <a:rPr lang="en-US" sz="3200" b="1" dirty="0">
                <a:solidFill>
                  <a:srgbClr val="D07C7A"/>
                </a:solidFill>
                <a:latin typeface="ACaslonPro-Semibold"/>
              </a:rPr>
            </a:br>
            <a:r>
              <a:rPr lang="en-US" sz="3200" b="1" dirty="0">
                <a:solidFill>
                  <a:srgbClr val="D07C7A"/>
                </a:solidFill>
                <a:latin typeface="ACaslonPro-Semibold"/>
              </a:rPr>
              <a:t>Preservation Strategies</a:t>
            </a:r>
            <a:endParaRPr lang="fa-IR" sz="3200" b="1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AS101 immunomodulatory</a:t>
            </a:r>
          </a:p>
          <a:p>
            <a:r>
              <a:rPr lang="en-US" sz="2800" dirty="0"/>
              <a:t>recombinant human AMH</a:t>
            </a:r>
          </a:p>
          <a:p>
            <a:r>
              <a:rPr lang="en-US" sz="2800" dirty="0"/>
              <a:t>S1P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679382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D07C7A"/>
                </a:solidFill>
              </a:rPr>
              <a:t>Neoadjuvant Chemotherapy</a:t>
            </a:r>
            <a:br>
              <a:rPr lang="en-US" b="1" dirty="0">
                <a:solidFill>
                  <a:srgbClr val="D07C7A"/>
                </a:solidFill>
              </a:rPr>
            </a:br>
            <a:r>
              <a:rPr lang="en-US" b="1" dirty="0">
                <a:solidFill>
                  <a:srgbClr val="D07C7A"/>
                </a:solidFill>
              </a:rPr>
              <a:t>and Fertility Preservation</a:t>
            </a:r>
            <a:endParaRPr lang="fa-IR" b="1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Young BC patients</a:t>
            </a:r>
          </a:p>
          <a:p>
            <a:r>
              <a:rPr lang="en-US" sz="2800" dirty="0"/>
              <a:t>Larger tumors</a:t>
            </a:r>
          </a:p>
          <a:p>
            <a:r>
              <a:rPr lang="en-US" sz="2800" dirty="0"/>
              <a:t>node-positive tumors</a:t>
            </a:r>
          </a:p>
          <a:p>
            <a:r>
              <a:rPr lang="en-US" sz="2800" dirty="0"/>
              <a:t>more aggressive</a:t>
            </a:r>
          </a:p>
          <a:p>
            <a:r>
              <a:rPr lang="en-US" sz="2800" dirty="0"/>
              <a:t>disease (triple-negative, Her-2 positive BC)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679382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D07C7A"/>
                </a:solidFill>
              </a:rPr>
              <a:t>BRCA Mutations and Fertility Preservation</a:t>
            </a:r>
            <a:endParaRPr lang="fa-IR" b="1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Women carrying BRCA1 and BRCA2 mutations</a:t>
            </a:r>
          </a:p>
          <a:p>
            <a:r>
              <a:rPr lang="en-US" sz="2800" dirty="0"/>
              <a:t>have an increased lifetime risk of developing BC, </a:t>
            </a:r>
            <a:r>
              <a:rPr lang="en-US" sz="2800" dirty="0" err="1"/>
              <a:t>contralateralBC</a:t>
            </a:r>
            <a:r>
              <a:rPr lang="en-US" sz="2800" dirty="0"/>
              <a:t>, and ovarian cancer.</a:t>
            </a:r>
          </a:p>
          <a:p>
            <a:r>
              <a:rPr lang="en-US" sz="2800" dirty="0"/>
              <a:t>reduced reproductive potential</a:t>
            </a:r>
          </a:p>
          <a:p>
            <a:r>
              <a:rPr lang="en-US" sz="2800" dirty="0"/>
              <a:t>Earlier natural menopause</a:t>
            </a:r>
          </a:p>
          <a:p>
            <a:r>
              <a:rPr lang="en-US" sz="2800" dirty="0"/>
              <a:t>Autosomal dominant</a:t>
            </a:r>
          </a:p>
          <a:p>
            <a:r>
              <a:rPr lang="en-US" sz="2800" dirty="0"/>
              <a:t>Pre-implantation genetic diagnosis</a:t>
            </a:r>
          </a:p>
          <a:p>
            <a:r>
              <a:rPr lang="en-US" sz="2800" dirty="0"/>
              <a:t>Egg donation</a:t>
            </a:r>
          </a:p>
          <a:p>
            <a:r>
              <a:rPr lang="en-US" sz="2800" dirty="0" err="1"/>
              <a:t>surogacy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79022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C:\Users\amozesh\Desktop\BC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18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219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D07C7A"/>
                </a:solidFill>
              </a:rPr>
              <a:t>Can pregnancy influence breast cancer recurrence in women who become pregnant after having breast cancer ?</a:t>
            </a:r>
            <a:endParaRPr lang="fa-IR" sz="3200" b="1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Breast cancer have a better </a:t>
            </a:r>
            <a:r>
              <a:rPr lang="en-US" sz="2800" dirty="0" err="1"/>
              <a:t>overal</a:t>
            </a:r>
            <a:r>
              <a:rPr lang="en-US" sz="2800" dirty="0"/>
              <a:t> survival (healthy mother effect)</a:t>
            </a:r>
          </a:p>
          <a:p>
            <a:r>
              <a:rPr lang="en-US" sz="2800" dirty="0"/>
              <a:t>Overall survival was statistically higher among patient who became pregnant than among those who did not .</a:t>
            </a:r>
          </a:p>
          <a:p>
            <a:r>
              <a:rPr lang="en-US" sz="2800" dirty="0"/>
              <a:t>Pregnancy after estrogen receptor positive tumor did not appear to reduce the risk of recurrence .</a:t>
            </a:r>
          </a:p>
          <a:p>
            <a:r>
              <a:rPr lang="en-US" sz="2800" dirty="0"/>
              <a:t>Delayed pregnancy for 2 years or more after breast cancer.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7902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pPr marL="342900" lvl="0" indent="-342900" algn="l">
              <a:spcBef>
                <a:spcPct val="20000"/>
              </a:spcBef>
            </a:pPr>
            <a:br>
              <a:rPr lang="en-US" sz="3200" dirty="0">
                <a:solidFill>
                  <a:srgbClr val="D07C7A"/>
                </a:solidFill>
                <a:latin typeface="BbhplxAdvTT3713a231"/>
              </a:rPr>
            </a:br>
            <a:r>
              <a:rPr lang="en-US" sz="2700" dirty="0">
                <a:solidFill>
                  <a:srgbClr val="D07C7A"/>
                </a:solidFill>
                <a:latin typeface="BbhplxAdvTT3713a231"/>
              </a:rPr>
              <a:t>common breast cancer treatments that can</a:t>
            </a:r>
            <a:br>
              <a:rPr lang="en-US" sz="2700" dirty="0">
                <a:solidFill>
                  <a:srgbClr val="D07C7A"/>
                </a:solidFill>
                <a:latin typeface="BbhplxAdvTT3713a231"/>
              </a:rPr>
            </a:br>
            <a:r>
              <a:rPr lang="en-US" sz="2700" dirty="0">
                <a:solidFill>
                  <a:srgbClr val="D07C7A"/>
                </a:solidFill>
                <a:latin typeface="BbhplxAdvTT3713a231"/>
              </a:rPr>
              <a:t>significantly decrease or delay a woman</a:t>
            </a:r>
            <a:r>
              <a:rPr lang="en-US" sz="2700" dirty="0">
                <a:solidFill>
                  <a:srgbClr val="D07C7A"/>
                </a:solidFill>
                <a:latin typeface="QjkfppAdvTT3713a231+20"/>
              </a:rPr>
              <a:t>’</a:t>
            </a:r>
            <a:r>
              <a:rPr lang="en-US" sz="2700" dirty="0">
                <a:solidFill>
                  <a:srgbClr val="D07C7A"/>
                </a:solidFill>
                <a:latin typeface="BbhplxAdvTT3713a231"/>
              </a:rPr>
              <a:t>s ability to become  pregnant after completion of treatment</a:t>
            </a:r>
            <a:br>
              <a:rPr lang="fa-IR" sz="3200" dirty="0">
                <a:solidFill>
                  <a:prstClr val="black"/>
                </a:solidFill>
                <a:cs typeface="Arial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131413"/>
              </a:solidFill>
              <a:latin typeface="BbhplxAdvTT3713a231"/>
            </a:endParaRPr>
          </a:p>
          <a:p>
            <a:r>
              <a:rPr lang="en-US" b="1" dirty="0">
                <a:solidFill>
                  <a:srgbClr val="131413"/>
                </a:solidFill>
                <a:latin typeface="BbhplxAdvTT3713a231"/>
              </a:rPr>
              <a:t>Cytotoxic Chemotherapy</a:t>
            </a:r>
          </a:p>
          <a:p>
            <a:r>
              <a:rPr lang="en-US" b="1" dirty="0">
                <a:solidFill>
                  <a:srgbClr val="131413"/>
                </a:solidFill>
                <a:latin typeface="BbhplxAdvTT3713a231"/>
              </a:rPr>
              <a:t> Endocrine Therapy</a:t>
            </a:r>
          </a:p>
          <a:p>
            <a:r>
              <a:rPr lang="en-US" b="1" dirty="0">
                <a:solidFill>
                  <a:srgbClr val="131413"/>
                </a:solidFill>
                <a:latin typeface="BbhplxAdvTT3713a231"/>
              </a:rPr>
              <a:t>  Ovarian Suppression</a:t>
            </a:r>
          </a:p>
          <a:p>
            <a:r>
              <a:rPr lang="en-US" b="1" dirty="0">
                <a:solidFill>
                  <a:srgbClr val="131413"/>
                </a:solidFill>
                <a:latin typeface="BbhplxAdvTT3713a231"/>
              </a:rPr>
              <a:t>Radiotherapy</a:t>
            </a:r>
          </a:p>
          <a:p>
            <a:endParaRPr lang="en-US" dirty="0">
              <a:solidFill>
                <a:srgbClr val="131413"/>
              </a:solidFill>
              <a:latin typeface="BbhplxAdvTT3713a231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099796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err="1"/>
              <a:t>Goldrat</a:t>
            </a:r>
            <a:r>
              <a:rPr lang="en-US" sz="2800" dirty="0"/>
              <a:t> </a:t>
            </a:r>
            <a:r>
              <a:rPr lang="en-US" sz="2800" i="1" dirty="0"/>
              <a:t>et al</a:t>
            </a:r>
            <a:r>
              <a:rPr lang="en-US" sz="2800" dirty="0"/>
              <a:t>. (2015) were the first to study the effect of using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ART</a:t>
            </a:r>
            <a:r>
              <a:rPr lang="en-US" sz="2800" dirty="0"/>
              <a:t> on </a:t>
            </a:r>
            <a:r>
              <a:rPr lang="en-US" sz="2800" b="1" dirty="0"/>
              <a:t>recurrence and death rates </a:t>
            </a:r>
            <a:r>
              <a:rPr lang="en-US" sz="2800" dirty="0"/>
              <a:t>in 198 women who were previously treated for breast cancer and became subsequently pregnant. They attempted to assess the association between </a:t>
            </a:r>
            <a:r>
              <a:rPr lang="en-US" sz="2800" b="1" dirty="0"/>
              <a:t>ART use and </a:t>
            </a:r>
            <a:r>
              <a:rPr lang="en-US" sz="2800" b="1" dirty="0" err="1"/>
              <a:t>clinico</a:t>
            </a:r>
            <a:r>
              <a:rPr lang="en-US" sz="2800" b="1" dirty="0"/>
              <a:t>-pathological characteristics, pregnancy outcome and long-term breast cancer outcome. 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dirty="0"/>
              <a:t>More than 50% of the cases had an </a:t>
            </a:r>
            <a:r>
              <a:rPr lang="en-US" sz="2800" b="1" dirty="0">
                <a:solidFill>
                  <a:srgbClr val="C00000"/>
                </a:solidFill>
              </a:rPr>
              <a:t>endocrine sensitive </a:t>
            </a:r>
            <a:r>
              <a:rPr lang="en-US" sz="2800" dirty="0"/>
              <a:t>disease. Full term pregnancies were obtained in 77% and 76% of the spontaneous and ART groups, respectively.</a:t>
            </a:r>
          </a:p>
          <a:p>
            <a:r>
              <a:rPr lang="en-US" sz="2800" dirty="0"/>
              <a:t>After more than 50 months of follow up they found no difference in breast cancer outcome between the two groups.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79022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>
                <a:solidFill>
                  <a:srgbClr val="D07C7A"/>
                </a:solidFill>
              </a:rPr>
              <a:t>Thank You for Your Attention </a:t>
            </a:r>
            <a:endParaRPr lang="fa-IR" b="1" dirty="0">
              <a:solidFill>
                <a:srgbClr val="D07C7A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315199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10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30" y="2339427"/>
            <a:ext cx="8535140" cy="44992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46439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ea typeface="+mj-ea"/>
                <a:cs typeface="+mj-cs"/>
              </a:rPr>
              <a:t>Cytotoxic Chemotherapy stratified by risk of </a:t>
            </a:r>
            <a:r>
              <a:rPr lang="en-US" sz="4400" dirty="0" err="1">
                <a:solidFill>
                  <a:srgbClr val="C00000"/>
                </a:solidFill>
                <a:ea typeface="+mj-ea"/>
                <a:cs typeface="+mj-cs"/>
              </a:rPr>
              <a:t>Gonadotoxicity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4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64735"/>
            <a:ext cx="6602540" cy="1176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686499"/>
            <a:ext cx="5249111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3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</a:pPr>
            <a:br>
              <a:rPr lang="en-US" sz="2400" dirty="0">
                <a:solidFill>
                  <a:srgbClr val="003300"/>
                </a:solidFill>
                <a:latin typeface="Tw Cen MT"/>
                <a:ea typeface="+mn-ea"/>
                <a:cs typeface="+mn-cs"/>
              </a:rPr>
            </a:br>
            <a:r>
              <a:rPr lang="en-US" sz="3600" b="1" dirty="0">
                <a:solidFill>
                  <a:srgbClr val="D07C7A"/>
                </a:solidFill>
                <a:latin typeface="Tw Cen MT"/>
                <a:ea typeface="+mn-ea"/>
                <a:cs typeface="+mn-cs"/>
              </a:rPr>
              <a:t>The rate of treatment-related infertility is depends on several factors: </a:t>
            </a:r>
            <a:br>
              <a:rPr lang="en-US" sz="2400" b="1" dirty="0">
                <a:solidFill>
                  <a:srgbClr val="002060"/>
                </a:solidFill>
                <a:latin typeface="Tw Cen MT"/>
                <a:ea typeface="+mn-ea"/>
                <a:cs typeface="+mn-cs"/>
              </a:rPr>
            </a:br>
            <a:endParaRPr lang="fa-IR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sz="2600" b="1" dirty="0">
                <a:latin typeface="Tw Cen MT"/>
              </a:rPr>
              <a:t>type of cancer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sz="2600" b="1" dirty="0">
                <a:latin typeface="Tw Cen MT"/>
              </a:rPr>
              <a:t> age 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sz="2600" b="1" dirty="0">
                <a:latin typeface="Tw Cen MT"/>
              </a:rPr>
              <a:t>history of previous treatment for infertility 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sz="2600" b="1" dirty="0">
                <a:latin typeface="Tw Cen MT"/>
              </a:rPr>
              <a:t>Comorbidities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sz="2600" b="1" dirty="0">
                <a:latin typeface="Tw Cen MT"/>
              </a:rPr>
              <a:t>type and dose of the chemotherapy regimen used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sz="2600" b="1" dirty="0">
                <a:latin typeface="Tw Cen MT"/>
              </a:rPr>
              <a:t> method of administration (oral versus intravenous)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sz="2600" b="1" dirty="0">
                <a:latin typeface="Tw Cen MT"/>
              </a:rPr>
              <a:t> size and location of the radiation field and its dose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US" sz="2600" b="1" dirty="0">
                <a:latin typeface="Tw Cen MT"/>
              </a:rPr>
              <a:t> need of adjuvant endocrine therapy</a:t>
            </a:r>
            <a:r>
              <a:rPr lang="en-US" sz="2600" dirty="0">
                <a:latin typeface="Tw Cen MT"/>
              </a:rPr>
              <a:t>.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endParaRPr lang="en-US" sz="2600" dirty="0">
              <a:solidFill>
                <a:prstClr val="black"/>
              </a:solidFill>
              <a:latin typeface="Tw Cen MT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2093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D07C7A"/>
                </a:solidFill>
                <a:latin typeface="BbhplxAdvTT3713a231"/>
              </a:rPr>
              <a:t>Discussion of a woman</a:t>
            </a:r>
            <a:r>
              <a:rPr lang="en-US" sz="3200" b="1" dirty="0">
                <a:solidFill>
                  <a:srgbClr val="D07C7A"/>
                </a:solidFill>
                <a:latin typeface="QjkfppAdvTT3713a231+20"/>
              </a:rPr>
              <a:t>’</a:t>
            </a:r>
            <a:r>
              <a:rPr lang="en-US" sz="3200" b="1" dirty="0">
                <a:solidFill>
                  <a:srgbClr val="D07C7A"/>
                </a:solidFill>
                <a:latin typeface="BbhplxAdvTT3713a231"/>
              </a:rPr>
              <a:t>s desire in</a:t>
            </a:r>
            <a:br>
              <a:rPr lang="en-US" sz="3200" b="1" dirty="0">
                <a:solidFill>
                  <a:srgbClr val="D07C7A"/>
                </a:solidFill>
                <a:latin typeface="BbhplxAdvTT3713a231"/>
              </a:rPr>
            </a:br>
            <a:r>
              <a:rPr lang="en-US" sz="3200" b="1" dirty="0">
                <a:solidFill>
                  <a:srgbClr val="D07C7A"/>
                </a:solidFill>
                <a:latin typeface="BbhplxAdvTT3713a231"/>
              </a:rPr>
              <a:t>fertility preservation</a:t>
            </a:r>
            <a:endParaRPr lang="fa-IR" sz="3200" b="1" dirty="0">
              <a:solidFill>
                <a:srgbClr val="D07C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131413"/>
              </a:solidFill>
              <a:latin typeface="BbhplxAdvTT3713a231"/>
            </a:endParaRPr>
          </a:p>
          <a:p>
            <a:endParaRPr lang="en-US" dirty="0">
              <a:solidFill>
                <a:srgbClr val="131413"/>
              </a:solidFill>
              <a:latin typeface="BbhplxAdvTT3713a231"/>
            </a:endParaRPr>
          </a:p>
          <a:p>
            <a:r>
              <a:rPr lang="en-US" sz="2400" b="1" dirty="0">
                <a:solidFill>
                  <a:srgbClr val="131413"/>
                </a:solidFill>
                <a:latin typeface="BbhplxAdvTT3713a231"/>
              </a:rPr>
              <a:t>Early referral to a reproductive endocrinologist is a critical step to assist women with breast cancer who would like to pursue future childbearing</a:t>
            </a:r>
            <a:r>
              <a:rPr lang="en-US" dirty="0">
                <a:solidFill>
                  <a:srgbClr val="131413"/>
                </a:solidFill>
                <a:latin typeface="BbhplxAdvTT3713a231"/>
              </a:rPr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7804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15646"/>
            <a:ext cx="6395258" cy="1176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60" y="2723130"/>
            <a:ext cx="7657240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95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1277</Words>
  <Application>Microsoft Office PowerPoint</Application>
  <PresentationFormat>On-screen Show (4:3)</PresentationFormat>
  <Paragraphs>163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60" baseType="lpstr">
      <vt:lpstr>ACaslonPro-Semibold</vt:lpstr>
      <vt:lpstr>AdvOT26408d1e</vt:lpstr>
      <vt:lpstr>AdvOT26408d1e+20</vt:lpstr>
      <vt:lpstr>AdvOT26408d1e+fb</vt:lpstr>
      <vt:lpstr>AdvOT8608a8d1</vt:lpstr>
      <vt:lpstr>AdvOTe8e27713.I</vt:lpstr>
      <vt:lpstr>Algerian</vt:lpstr>
      <vt:lpstr>Arial</vt:lpstr>
      <vt:lpstr>BbhplxAdvTT3713a231</vt:lpstr>
      <vt:lpstr>Calibri</vt:lpstr>
      <vt:lpstr>Garamond</vt:lpstr>
      <vt:lpstr>QjkfppAdvTT3713a231+20</vt:lpstr>
      <vt:lpstr>Times New Roman</vt:lpstr>
      <vt:lpstr>Tw Cen MT</vt:lpstr>
      <vt:lpstr>Verdana</vt:lpstr>
      <vt:lpstr>Verdana-Bold</vt:lpstr>
      <vt:lpstr>Verdana-Italic</vt:lpstr>
      <vt:lpstr>Wingdings</vt:lpstr>
      <vt:lpstr>Office Theme</vt:lpstr>
      <vt:lpstr>PowerPoint Presentation</vt:lpstr>
      <vt:lpstr>Breast cancer &amp; ART?</vt:lpstr>
      <vt:lpstr>Prevalence of breast cancer in young women</vt:lpstr>
      <vt:lpstr> common breast cancer treatments that can significantly decrease or delay a woman’s ability to become  pregnant after completion of treatment </vt:lpstr>
      <vt:lpstr>PowerPoint Presentation</vt:lpstr>
      <vt:lpstr>PowerPoint Presentation</vt:lpstr>
      <vt:lpstr> The rate of treatment-related infertility is depends on several factors:  </vt:lpstr>
      <vt:lpstr>Discussion of a woman’s desire in fertility preservation</vt:lpstr>
      <vt:lpstr>PowerPoint Presentation</vt:lpstr>
      <vt:lpstr>PowerPoint Presentation</vt:lpstr>
      <vt:lpstr>PowerPoint Presentation</vt:lpstr>
      <vt:lpstr>Cryopreservation of Immature Oocytes </vt:lpstr>
      <vt:lpstr>Ovarian Tissue Cryopreservation</vt:lpstr>
      <vt:lpstr>Comment:</vt:lpstr>
      <vt:lpstr>Advantages</vt:lpstr>
      <vt:lpstr>Ovarian Tissue Cryopreservation(OTC)</vt:lpstr>
      <vt:lpstr>PowerPoint Presentation</vt:lpstr>
      <vt:lpstr>PowerPoint Presentation</vt:lpstr>
      <vt:lpstr>Problem of COH in Breast cancer</vt:lpstr>
      <vt:lpstr>Problem of COH in Breast cancer</vt:lpstr>
      <vt:lpstr> Oestradiol can accelerate: </vt:lpstr>
      <vt:lpstr>PowerPoint Presentation</vt:lpstr>
      <vt:lpstr> Reduce potential harm associated with raised oestradiol</vt:lpstr>
      <vt:lpstr>Attempt to reduce potential harm associated with raised oestradiol levels</vt:lpstr>
      <vt:lpstr>letrozole+COS</vt:lpstr>
      <vt:lpstr>How do these women respond to IVF?</vt:lpstr>
      <vt:lpstr>How do these women respond to IVF?</vt:lpstr>
      <vt:lpstr>Major congenital anomalies in letrozole</vt:lpstr>
      <vt:lpstr>Attempt to reduce potential harm associated with raised oestradiol levels</vt:lpstr>
      <vt:lpstr>Major congenital anomalies in Tamoxifen</vt:lpstr>
      <vt:lpstr>Attempt to reduce potential harm associated with raised oestradiol levels</vt:lpstr>
      <vt:lpstr>VEGF inhibitors</vt:lpstr>
      <vt:lpstr>Ovarian Suppression with Gonadotropin-Releasing Hormone Agonists</vt:lpstr>
      <vt:lpstr>      </vt:lpstr>
      <vt:lpstr>Other Noninvasive Fertility Preservation Strategies</vt:lpstr>
      <vt:lpstr>Neoadjuvant Chemotherapy and Fertility Preservation</vt:lpstr>
      <vt:lpstr>BRCA Mutations and Fertility Preservation</vt:lpstr>
      <vt:lpstr>PowerPoint Presentation</vt:lpstr>
      <vt:lpstr>Can pregnancy influence breast cancer recurrence in women who become pregnant after having breast cancer ?</vt:lpstr>
      <vt:lpstr>PowerPoint Presentation</vt:lpstr>
      <vt:lpstr>Thank You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zanan</dc:creator>
  <cp:lastModifiedBy>Neda Nazeri</cp:lastModifiedBy>
  <cp:revision>118</cp:revision>
  <dcterms:created xsi:type="dcterms:W3CDTF">2006-08-16T00:00:00Z</dcterms:created>
  <dcterms:modified xsi:type="dcterms:W3CDTF">2020-08-05T08:51:15Z</dcterms:modified>
</cp:coreProperties>
</file>