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6" r:id="rId18"/>
    <p:sldId id="277" r:id="rId19"/>
    <p:sldId id="278" r:id="rId20"/>
    <p:sldId id="28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6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206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5695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1111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9206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6159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0974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637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106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93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22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19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48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3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61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1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1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586B75A-687E-405C-8A0B-8D00578BA2C3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21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hf sldNum="0" hdr="0" ftr="0" dt="0"/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GnRH agonist and hCG (dual trigger) versus</a:t>
            </a:r>
            <a:br>
              <a:rPr lang="en-US" sz="3600" dirty="0"/>
            </a:br>
            <a:r>
              <a:rPr lang="en-US" sz="3600" dirty="0"/>
              <a:t>hCG trigger for follicular maturation: a</a:t>
            </a:r>
            <a:br>
              <a:rPr lang="en-US" sz="3600" dirty="0"/>
            </a:br>
            <a:r>
              <a:rPr lang="en-US" sz="3600" dirty="0"/>
              <a:t>systematic review and meta-analysis of</a:t>
            </a:r>
            <a:br>
              <a:rPr lang="en-US" sz="3600" dirty="0"/>
            </a:br>
            <a:r>
              <a:rPr lang="en-US" sz="3600" dirty="0"/>
              <a:t>randomized trials</a:t>
            </a:r>
            <a:endParaRPr lang="fa-I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Dr. Marjan Ghaemi</a:t>
            </a:r>
          </a:p>
          <a:p>
            <a:pPr algn="l" rt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47688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</a:t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primary outcome was the live birth rate (LBR) </a:t>
            </a:r>
            <a:r>
              <a:rPr lang="en-US" dirty="0" smtClean="0"/>
              <a:t>per started </a:t>
            </a:r>
            <a:r>
              <a:rPr lang="en-US" dirty="0"/>
              <a:t>cycle defined as the total number of </a:t>
            </a:r>
            <a:r>
              <a:rPr lang="en-US" dirty="0" smtClean="0"/>
              <a:t>participants with </a:t>
            </a:r>
            <a:r>
              <a:rPr lang="en-US" dirty="0"/>
              <a:t>at least one baby born after 24 weeks of </a:t>
            </a:r>
            <a:r>
              <a:rPr lang="en-US" dirty="0" smtClean="0"/>
              <a:t>gestation divided </a:t>
            </a:r>
            <a:r>
              <a:rPr lang="en-US" dirty="0"/>
              <a:t>by the total number of started cycles resulting </a:t>
            </a:r>
            <a:r>
              <a:rPr lang="en-US" dirty="0" smtClean="0"/>
              <a:t>in ovulation trigger 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Secondary </a:t>
            </a:r>
            <a:r>
              <a:rPr lang="en-US" dirty="0"/>
              <a:t>outcomes included </a:t>
            </a:r>
            <a:r>
              <a:rPr lang="en-US" dirty="0" smtClean="0"/>
              <a:t>the number </a:t>
            </a:r>
            <a:r>
              <a:rPr lang="en-US" dirty="0"/>
              <a:t>of oocytes collected, the number of </a:t>
            </a:r>
            <a:r>
              <a:rPr lang="en-US" dirty="0" smtClean="0"/>
              <a:t>mature (MII</a:t>
            </a:r>
            <a:r>
              <a:rPr lang="en-US" dirty="0"/>
              <a:t>) oocytes collected, the number of </a:t>
            </a:r>
            <a:r>
              <a:rPr lang="en-US" dirty="0" err="1"/>
              <a:t>fertilised</a:t>
            </a:r>
            <a:r>
              <a:rPr lang="en-US" dirty="0"/>
              <a:t> </a:t>
            </a:r>
            <a:r>
              <a:rPr lang="en-US" dirty="0" smtClean="0"/>
              <a:t>oocytes (2PN</a:t>
            </a:r>
            <a:r>
              <a:rPr lang="en-US" dirty="0"/>
              <a:t>), and the number of usable embryos as well as </a:t>
            </a:r>
            <a:r>
              <a:rPr lang="en-US" dirty="0" smtClean="0"/>
              <a:t>the implantation </a:t>
            </a:r>
            <a:r>
              <a:rPr lang="en-US" dirty="0"/>
              <a:t>rate, clinical pregnancy rate, ongoing </a:t>
            </a:r>
            <a:r>
              <a:rPr lang="en-US" dirty="0" smtClean="0"/>
              <a:t>pregnancy rate</a:t>
            </a:r>
            <a:r>
              <a:rPr lang="en-US" dirty="0"/>
              <a:t>, and ovarian hyperstimulation </a:t>
            </a:r>
            <a:r>
              <a:rPr lang="en-US" dirty="0" smtClean="0"/>
              <a:t>syndrome (OHSS</a:t>
            </a:r>
            <a:r>
              <a:rPr lang="en-US" dirty="0"/>
              <a:t>) rate per started cycle.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7046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u="sng" dirty="0" smtClean="0"/>
              <a:t>Characteristics </a:t>
            </a:r>
            <a:r>
              <a:rPr lang="en-US" u="sng" dirty="0"/>
              <a:t>of the included studies</a:t>
            </a:r>
          </a:p>
          <a:p>
            <a:pPr algn="l" rtl="0"/>
            <a:r>
              <a:rPr lang="en-US" dirty="0" smtClean="0"/>
              <a:t>A </a:t>
            </a:r>
            <a:r>
              <a:rPr lang="en-US" dirty="0"/>
              <a:t>total of 8 randomized trials were </a:t>
            </a:r>
            <a:r>
              <a:rPr lang="en-US" dirty="0" smtClean="0"/>
              <a:t>included for </a:t>
            </a:r>
            <a:r>
              <a:rPr lang="en-US" dirty="0"/>
              <a:t>analysis and no multiple publications </a:t>
            </a:r>
            <a:r>
              <a:rPr lang="en-US" dirty="0" smtClean="0"/>
              <a:t>were identified. </a:t>
            </a:r>
          </a:p>
          <a:p>
            <a:pPr algn="l" rtl="0"/>
            <a:r>
              <a:rPr lang="en-US" dirty="0" smtClean="0"/>
              <a:t>The included studies </a:t>
            </a:r>
            <a:r>
              <a:rPr lang="en-US" dirty="0"/>
              <a:t>were published between 2008 to 2020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A total </a:t>
            </a:r>
            <a:r>
              <a:rPr lang="en-US" dirty="0" smtClean="0"/>
              <a:t>of 1048 </a:t>
            </a:r>
            <a:r>
              <a:rPr lang="en-US" dirty="0"/>
              <a:t>participants were included in the analysis, with </a:t>
            </a:r>
            <a:r>
              <a:rPr lang="en-US" dirty="0" smtClean="0"/>
              <a:t>519 in </a:t>
            </a:r>
            <a:r>
              <a:rPr lang="en-US" dirty="0"/>
              <a:t>the dual trigger group (intervention group) and 529 </a:t>
            </a:r>
            <a:r>
              <a:rPr lang="en-US" dirty="0" smtClean="0"/>
              <a:t>in the </a:t>
            </a:r>
            <a:r>
              <a:rPr lang="en-US" dirty="0"/>
              <a:t>hCG trigger group (control group). </a:t>
            </a:r>
            <a:endParaRPr lang="en-US" dirty="0" smtClean="0"/>
          </a:p>
          <a:p>
            <a:pPr algn="l" rtl="0"/>
            <a:r>
              <a:rPr lang="en-US" dirty="0" smtClean="0"/>
              <a:t>Sample </a:t>
            </a:r>
            <a:r>
              <a:rPr lang="en-US" dirty="0"/>
              <a:t>sizes </a:t>
            </a:r>
            <a:r>
              <a:rPr lang="en-US" dirty="0" smtClean="0"/>
              <a:t>varied from </a:t>
            </a:r>
            <a:r>
              <a:rPr lang="en-US" dirty="0"/>
              <a:t>23 women to 211 women.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1289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48813"/>
            <a:ext cx="10018713" cy="4191001"/>
          </a:xfrm>
        </p:spPr>
        <p:txBody>
          <a:bodyPr>
            <a:normAutofit/>
          </a:bodyPr>
          <a:lstStyle/>
          <a:p>
            <a:pPr algn="just" rtl="0"/>
            <a:r>
              <a:rPr lang="en-US" dirty="0" smtClean="0"/>
              <a:t> </a:t>
            </a:r>
            <a:r>
              <a:rPr lang="en-US" dirty="0"/>
              <a:t>Most trials enrolled women with an </a:t>
            </a:r>
            <a:r>
              <a:rPr lang="en-US" dirty="0" smtClean="0"/>
              <a:t>age range </a:t>
            </a:r>
            <a:r>
              <a:rPr lang="en-US" dirty="0"/>
              <a:t>from 18 to 42 years and body mass index (</a:t>
            </a:r>
            <a:r>
              <a:rPr lang="en-US" dirty="0" smtClean="0"/>
              <a:t>BMI) 18.0–30.0 </a:t>
            </a:r>
            <a:r>
              <a:rPr lang="en-US" dirty="0"/>
              <a:t>kg/m2 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Three </a:t>
            </a:r>
            <a:r>
              <a:rPr lang="en-US" dirty="0"/>
              <a:t>trials </a:t>
            </a:r>
            <a:r>
              <a:rPr lang="en-US" dirty="0" smtClean="0"/>
              <a:t>excluded women </a:t>
            </a:r>
            <a:r>
              <a:rPr lang="en-US" dirty="0"/>
              <a:t>with polycystic ovarian </a:t>
            </a:r>
            <a:r>
              <a:rPr lang="en-US" dirty="0" smtClean="0"/>
              <a:t>syndrome. </a:t>
            </a:r>
          </a:p>
          <a:p>
            <a:pPr algn="just" rtl="0"/>
            <a:r>
              <a:rPr lang="en-US" dirty="0" smtClean="0"/>
              <a:t>The </a:t>
            </a:r>
            <a:r>
              <a:rPr lang="en-US" dirty="0"/>
              <a:t>overall participant population included </a:t>
            </a:r>
            <a:r>
              <a:rPr lang="en-US" dirty="0" smtClean="0"/>
              <a:t>mostly women </a:t>
            </a:r>
            <a:r>
              <a:rPr lang="en-US" dirty="0"/>
              <a:t>with expected normal ovarian response based </a:t>
            </a:r>
            <a:r>
              <a:rPr lang="en-US" dirty="0" smtClean="0"/>
              <a:t>on age</a:t>
            </a:r>
            <a:r>
              <a:rPr lang="en-US" dirty="0"/>
              <a:t>, BMI and baseline AFC, FSH and AMH levels, </a:t>
            </a:r>
            <a:r>
              <a:rPr lang="en-US" dirty="0" smtClean="0"/>
              <a:t>excluding PCOS </a:t>
            </a:r>
            <a:r>
              <a:rPr lang="en-US" dirty="0"/>
              <a:t>(n = 3) or patients with established or </a:t>
            </a:r>
            <a:r>
              <a:rPr lang="en-US" dirty="0" smtClean="0"/>
              <a:t>increased risk </a:t>
            </a:r>
            <a:r>
              <a:rPr lang="en-US" dirty="0"/>
              <a:t>for a high ovarian response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exception was </a:t>
            </a:r>
            <a:r>
              <a:rPr lang="en-US" dirty="0"/>
              <a:t>a single study performed in poor responders with </a:t>
            </a:r>
            <a:r>
              <a:rPr lang="en-US" dirty="0" smtClean="0"/>
              <a:t>a small </a:t>
            </a:r>
            <a:r>
              <a:rPr lang="en-US" dirty="0"/>
              <a:t>sample </a:t>
            </a:r>
            <a:r>
              <a:rPr lang="en-US" dirty="0" smtClean="0"/>
              <a:t>size.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48973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The GnRH antagonist protocol </a:t>
            </a:r>
            <a:r>
              <a:rPr lang="en-US" dirty="0" smtClean="0"/>
              <a:t>for pituitary </a:t>
            </a:r>
            <a:r>
              <a:rPr lang="en-US" dirty="0"/>
              <a:t>down-regulation was used in all of the </a:t>
            </a:r>
            <a:r>
              <a:rPr lang="en-US" dirty="0" smtClean="0"/>
              <a:t>included studies.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In the intervention group, the dose of </a:t>
            </a:r>
            <a:r>
              <a:rPr lang="en-US" dirty="0" smtClean="0"/>
              <a:t>GnRH agonist </a:t>
            </a:r>
            <a:r>
              <a:rPr lang="en-US" dirty="0"/>
              <a:t>varied from 0.1 mg to 1 mg and the dose of </a:t>
            </a:r>
            <a:r>
              <a:rPr lang="en-US" dirty="0" smtClean="0"/>
              <a:t>hCG was </a:t>
            </a:r>
            <a:r>
              <a:rPr lang="en-US" dirty="0"/>
              <a:t>the same with the control group in all studies </a:t>
            </a:r>
            <a:r>
              <a:rPr lang="en-US" dirty="0" smtClean="0"/>
              <a:t>except Mahajan </a:t>
            </a:r>
            <a:r>
              <a:rPr lang="en-US" dirty="0"/>
              <a:t>(2016), which used 5000 IU hCG in the </a:t>
            </a:r>
            <a:r>
              <a:rPr lang="en-US" dirty="0" smtClean="0"/>
              <a:t>intervention group </a:t>
            </a:r>
            <a:r>
              <a:rPr lang="en-US" dirty="0"/>
              <a:t>and 10,000 IU in the control group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One study </a:t>
            </a:r>
            <a:r>
              <a:rPr lang="en-US" dirty="0"/>
              <a:t>was a double-blind design with the placebo </a:t>
            </a:r>
            <a:r>
              <a:rPr lang="en-US" dirty="0" smtClean="0"/>
              <a:t>and 10,000 </a:t>
            </a:r>
            <a:r>
              <a:rPr lang="en-US" dirty="0"/>
              <a:t>IU hCG used as </a:t>
            </a:r>
            <a:r>
              <a:rPr lang="en-US" dirty="0" smtClean="0"/>
              <a:t>control.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42057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Meta-analysis </a:t>
            </a:r>
            <a:r>
              <a:rPr lang="en-US" dirty="0"/>
              <a:t>suggested that the dual </a:t>
            </a:r>
            <a:r>
              <a:rPr lang="en-US" dirty="0" smtClean="0"/>
              <a:t>trigger treatment </a:t>
            </a:r>
            <a:r>
              <a:rPr lang="en-US" dirty="0"/>
              <a:t>was associated with a significantly higher </a:t>
            </a:r>
            <a:r>
              <a:rPr lang="en-US" dirty="0" smtClean="0"/>
              <a:t>live birth </a:t>
            </a:r>
            <a:r>
              <a:rPr lang="en-US" dirty="0"/>
              <a:t>rate per cycle than the hCG </a:t>
            </a:r>
            <a:r>
              <a:rPr lang="en-US" dirty="0" smtClean="0"/>
              <a:t>trigger.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029074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Meta-analysis </a:t>
            </a:r>
            <a:r>
              <a:rPr lang="en-US" dirty="0"/>
              <a:t>suggested that dual trigger treatment </a:t>
            </a:r>
            <a:r>
              <a:rPr lang="en-US" dirty="0" smtClean="0"/>
              <a:t>was associated </a:t>
            </a:r>
            <a:r>
              <a:rPr lang="en-US" dirty="0"/>
              <a:t>with a significant increase in clinical </a:t>
            </a:r>
            <a:r>
              <a:rPr lang="en-US" dirty="0" smtClean="0"/>
              <a:t>pregnancy rate </a:t>
            </a:r>
            <a:r>
              <a:rPr lang="en-US" dirty="0"/>
              <a:t>compared with hCG trigger </a:t>
            </a:r>
            <a:r>
              <a:rPr lang="en-US" dirty="0" smtClean="0"/>
              <a:t>treatment.</a:t>
            </a:r>
          </a:p>
          <a:p>
            <a:pPr algn="l" rtl="0"/>
            <a:r>
              <a:rPr lang="en-US" dirty="0" smtClean="0"/>
              <a:t>A sensitivity analysis</a:t>
            </a:r>
            <a:r>
              <a:rPr lang="en-US" dirty="0"/>
              <a:t>, excluding the study done in poor </a:t>
            </a:r>
            <a:r>
              <a:rPr lang="en-US" dirty="0" smtClean="0"/>
              <a:t>responders, showed </a:t>
            </a:r>
            <a:r>
              <a:rPr lang="en-US" dirty="0"/>
              <a:t>dual trigger treatment significantly increased </a:t>
            </a:r>
            <a:r>
              <a:rPr lang="en-US" dirty="0" smtClean="0"/>
              <a:t>the clinical </a:t>
            </a:r>
            <a:r>
              <a:rPr lang="en-US" dirty="0"/>
              <a:t>pregnancy </a:t>
            </a:r>
            <a:r>
              <a:rPr lang="en-US" dirty="0" smtClean="0"/>
              <a:t>rate.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54206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888347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Meta-analysis </a:t>
            </a:r>
            <a:r>
              <a:rPr lang="en-US" dirty="0"/>
              <a:t>suggested that dual trigger was </a:t>
            </a:r>
            <a:r>
              <a:rPr lang="en-US" dirty="0" smtClean="0"/>
              <a:t>associated with </a:t>
            </a:r>
            <a:r>
              <a:rPr lang="en-US" dirty="0"/>
              <a:t>a non-significant increase in ongoing pregnancy</a:t>
            </a:r>
          </a:p>
          <a:p>
            <a:pPr algn="l" rtl="0"/>
            <a:r>
              <a:rPr lang="en-US" dirty="0" err="1" smtClean="0"/>
              <a:t>Metaanalysis</a:t>
            </a:r>
            <a:r>
              <a:rPr lang="en-US" dirty="0"/>
              <a:t> </a:t>
            </a:r>
            <a:r>
              <a:rPr lang="en-US" dirty="0" smtClean="0"/>
              <a:t>suggested </a:t>
            </a:r>
            <a:r>
              <a:rPr lang="en-US" dirty="0"/>
              <a:t>that dual trigger treatment was </a:t>
            </a:r>
            <a:r>
              <a:rPr lang="en-US" dirty="0" smtClean="0"/>
              <a:t>associated with </a:t>
            </a:r>
            <a:r>
              <a:rPr lang="en-US" dirty="0"/>
              <a:t>a non-significant increase in implantation </a:t>
            </a:r>
            <a:r>
              <a:rPr lang="en-US" dirty="0" smtClean="0"/>
              <a:t>rate.</a:t>
            </a:r>
          </a:p>
          <a:p>
            <a:pPr algn="l" rtl="0"/>
            <a:r>
              <a:rPr lang="en-US" dirty="0"/>
              <a:t>Meta-analysis suggested </a:t>
            </a:r>
            <a:r>
              <a:rPr lang="en-US" dirty="0" smtClean="0"/>
              <a:t>that dual </a:t>
            </a:r>
            <a:r>
              <a:rPr lang="en-US" dirty="0"/>
              <a:t>trigger treatment was associated with a </a:t>
            </a:r>
            <a:r>
              <a:rPr lang="en-US" dirty="0" smtClean="0"/>
              <a:t>significant increase </a:t>
            </a:r>
            <a:r>
              <a:rPr lang="en-US" dirty="0"/>
              <a:t>in the number of oocytes </a:t>
            </a:r>
            <a:r>
              <a:rPr lang="en-US" dirty="0" smtClean="0"/>
              <a:t>collected.</a:t>
            </a:r>
          </a:p>
          <a:p>
            <a:pPr algn="l" rtl="0"/>
            <a:r>
              <a:rPr lang="en-US" dirty="0"/>
              <a:t>Meta-analysis suggested that dual trigger treatment was associated with a significant increase in the number of maturate oocytes collected.</a:t>
            </a:r>
          </a:p>
          <a:p>
            <a:pPr algn="l" rtl="0"/>
            <a:r>
              <a:rPr lang="en-US" dirty="0"/>
              <a:t>Meta-analysis suggested that dual trigger treatment was associated with a significant increase in the number of fertilized oocytes</a:t>
            </a:r>
            <a:endParaRPr lang="fa-IR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77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191001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Meta-analysis </a:t>
            </a:r>
            <a:r>
              <a:rPr lang="en-US" dirty="0"/>
              <a:t>suggested that </a:t>
            </a:r>
            <a:r>
              <a:rPr lang="en-US" dirty="0" smtClean="0"/>
              <a:t>dual trigger </a:t>
            </a:r>
            <a:r>
              <a:rPr lang="en-US" dirty="0"/>
              <a:t>treatment was associated with a significant </a:t>
            </a:r>
            <a:r>
              <a:rPr lang="en-US" dirty="0" smtClean="0"/>
              <a:t>increase in </a:t>
            </a:r>
            <a:r>
              <a:rPr lang="en-US" dirty="0"/>
              <a:t>the number of usable embryos 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Three </a:t>
            </a:r>
            <a:r>
              <a:rPr lang="en-US" dirty="0"/>
              <a:t>studies reported on OHSS rate in the </a:t>
            </a:r>
            <a:r>
              <a:rPr lang="en-US" dirty="0" smtClean="0"/>
              <a:t>participants. Dual </a:t>
            </a:r>
            <a:r>
              <a:rPr lang="en-US" dirty="0"/>
              <a:t>trigger treatment was not associated with an </a:t>
            </a:r>
            <a:r>
              <a:rPr lang="en-US" dirty="0" smtClean="0"/>
              <a:t>increase in OHSS.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679725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br>
              <a:rPr lang="en-US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34863"/>
            <a:ext cx="10018713" cy="4700788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This </a:t>
            </a:r>
            <a:r>
              <a:rPr lang="en-US" dirty="0"/>
              <a:t>systematic review included eight randomized </a:t>
            </a:r>
            <a:r>
              <a:rPr lang="en-US" dirty="0" smtClean="0"/>
              <a:t>control studies </a:t>
            </a:r>
            <a:r>
              <a:rPr lang="en-US" dirty="0"/>
              <a:t>for quantitative analysis. We found that </a:t>
            </a:r>
            <a:r>
              <a:rPr lang="en-US" dirty="0" smtClean="0"/>
              <a:t>dual trigger </a:t>
            </a:r>
            <a:r>
              <a:rPr lang="en-US" dirty="0"/>
              <a:t>treatment was associated with a </a:t>
            </a:r>
            <a:r>
              <a:rPr lang="en-US" dirty="0" smtClean="0"/>
              <a:t>significantly higher </a:t>
            </a:r>
            <a:r>
              <a:rPr lang="en-US" dirty="0"/>
              <a:t>LBR per cycle than the single hCG trigger (</a:t>
            </a:r>
            <a:r>
              <a:rPr lang="en-US" dirty="0" smtClean="0"/>
              <a:t>moderate evidence</a:t>
            </a:r>
            <a:r>
              <a:rPr lang="en-US" dirty="0"/>
              <a:t>).</a:t>
            </a:r>
          </a:p>
          <a:p>
            <a:pPr algn="l" rtl="0"/>
            <a:r>
              <a:rPr lang="en-US" dirty="0" smtClean="0"/>
              <a:t>Previous studies demonstrate </a:t>
            </a:r>
            <a:r>
              <a:rPr lang="en-US" dirty="0"/>
              <a:t>that both FSH and LH hormones are </a:t>
            </a:r>
            <a:r>
              <a:rPr lang="en-US" dirty="0" smtClean="0"/>
              <a:t>significantly elevated </a:t>
            </a:r>
            <a:r>
              <a:rPr lang="en-US" dirty="0"/>
              <a:t>after GnRH agonist </a:t>
            </a:r>
            <a:r>
              <a:rPr lang="en-US" dirty="0" smtClean="0"/>
              <a:t>treatment. </a:t>
            </a:r>
          </a:p>
          <a:p>
            <a:pPr algn="l" rtl="0"/>
            <a:r>
              <a:rPr lang="en-US" dirty="0" smtClean="0"/>
              <a:t>GnRH </a:t>
            </a:r>
            <a:r>
              <a:rPr lang="en-US" dirty="0"/>
              <a:t>agonist administration may </a:t>
            </a:r>
            <a:r>
              <a:rPr lang="en-US" dirty="0" smtClean="0"/>
              <a:t>also facilitate </a:t>
            </a:r>
            <a:r>
              <a:rPr lang="en-US" dirty="0"/>
              <a:t>embryo implantation by modulating </a:t>
            </a:r>
            <a:r>
              <a:rPr lang="en-US" dirty="0" smtClean="0"/>
              <a:t>corpus luteum </a:t>
            </a:r>
            <a:r>
              <a:rPr lang="en-US" dirty="0"/>
              <a:t>function, or in a direct effect on </a:t>
            </a:r>
            <a:r>
              <a:rPr lang="en-US" dirty="0" err="1" smtClean="0"/>
              <a:t>th</a:t>
            </a:r>
            <a:r>
              <a:rPr lang="en-US" dirty="0" smtClean="0"/>
              <a:t> endometrium.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78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191001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Studies regarding the possible benefits of dual </a:t>
            </a:r>
            <a:r>
              <a:rPr lang="en-US" dirty="0" smtClean="0"/>
              <a:t>triggering are </a:t>
            </a:r>
            <a:r>
              <a:rPr lang="en-US" dirty="0"/>
              <a:t>conflicting. </a:t>
            </a:r>
            <a:endParaRPr lang="en-US" dirty="0" smtClean="0"/>
          </a:p>
          <a:p>
            <a:pPr algn="l" rtl="0"/>
            <a:r>
              <a:rPr lang="en-US" dirty="0" smtClean="0"/>
              <a:t>Furthermore</a:t>
            </a:r>
            <a:r>
              <a:rPr lang="en-US" dirty="0"/>
              <a:t>, dual trigger treatment was </a:t>
            </a:r>
            <a:r>
              <a:rPr lang="en-US" dirty="0" smtClean="0"/>
              <a:t>associated with </a:t>
            </a:r>
            <a:r>
              <a:rPr lang="en-US" dirty="0"/>
              <a:t>increased implantation and clinical pregnancy </a:t>
            </a:r>
            <a:r>
              <a:rPr lang="en-US" dirty="0" smtClean="0"/>
              <a:t>rates. However</a:t>
            </a:r>
            <a:r>
              <a:rPr lang="en-US" dirty="0"/>
              <a:t>, most of these studies are </a:t>
            </a:r>
            <a:r>
              <a:rPr lang="en-US" dirty="0" smtClean="0"/>
              <a:t>retrospective in </a:t>
            </a:r>
            <a:r>
              <a:rPr lang="en-US" dirty="0"/>
              <a:t>design and thereby limited by potential </a:t>
            </a:r>
            <a:r>
              <a:rPr lang="en-US" dirty="0" smtClean="0"/>
              <a:t>confounding factors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A </a:t>
            </a:r>
            <a:r>
              <a:rPr lang="en-US" dirty="0"/>
              <a:t>previous meta-analysis of four </a:t>
            </a:r>
            <a:r>
              <a:rPr lang="en-US" dirty="0" smtClean="0"/>
              <a:t>RCTs found </a:t>
            </a:r>
            <a:r>
              <a:rPr lang="en-US" dirty="0"/>
              <a:t>no significant difference between the two </a:t>
            </a:r>
            <a:r>
              <a:rPr lang="en-US" dirty="0" smtClean="0"/>
              <a:t>trigger treatment </a:t>
            </a:r>
            <a:r>
              <a:rPr lang="en-US" dirty="0"/>
              <a:t>groups in terms of the number of total </a:t>
            </a:r>
            <a:r>
              <a:rPr lang="en-US" dirty="0" smtClean="0"/>
              <a:t>oocytes retrieved</a:t>
            </a:r>
            <a:r>
              <a:rPr lang="en-US" dirty="0"/>
              <a:t>, the number of mature (MII) oocytes </a:t>
            </a:r>
            <a:r>
              <a:rPr lang="en-US" dirty="0" smtClean="0"/>
              <a:t>retrieved, the </a:t>
            </a:r>
            <a:r>
              <a:rPr lang="en-US" dirty="0"/>
              <a:t>number of fertilized oocytes or </a:t>
            </a:r>
            <a:r>
              <a:rPr lang="en-US" dirty="0" smtClean="0"/>
              <a:t>the implantation </a:t>
            </a:r>
            <a:r>
              <a:rPr lang="en-US" dirty="0"/>
              <a:t>rate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However, the number of </a:t>
            </a:r>
            <a:r>
              <a:rPr lang="en-US" dirty="0" smtClean="0"/>
              <a:t>good-quality embryos </a:t>
            </a:r>
            <a:r>
              <a:rPr lang="en-US" dirty="0"/>
              <a:t>and the ongoing pregnancy rate was </a:t>
            </a:r>
            <a:r>
              <a:rPr lang="en-US" dirty="0" smtClean="0"/>
              <a:t>significantly increased </a:t>
            </a:r>
            <a:r>
              <a:rPr lang="en-US" dirty="0"/>
              <a:t>in the dual trigger </a:t>
            </a:r>
            <a:r>
              <a:rPr lang="en-US" dirty="0" smtClean="0"/>
              <a:t>group.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765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849711"/>
          </a:xfrm>
        </p:spPr>
        <p:txBody>
          <a:bodyPr>
            <a:normAutofit fontScale="55000" lnSpcReduction="20000"/>
          </a:bodyPr>
          <a:lstStyle/>
          <a:p>
            <a:pPr algn="just" rtl="0"/>
            <a:r>
              <a:rPr lang="en-US" sz="4000" dirty="0"/>
              <a:t>Inf</a:t>
            </a:r>
            <a:r>
              <a:rPr lang="en-US" sz="4000" dirty="0" smtClean="0"/>
              <a:t>ertility </a:t>
            </a:r>
            <a:r>
              <a:rPr lang="en-US" sz="4000" dirty="0"/>
              <a:t>is a common condition affecting more </a:t>
            </a:r>
            <a:r>
              <a:rPr lang="en-US" sz="4000" dirty="0" smtClean="0"/>
              <a:t>than 10</a:t>
            </a:r>
            <a:r>
              <a:rPr lang="en-US" sz="4000" dirty="0"/>
              <a:t>% of women of reproductive age </a:t>
            </a:r>
            <a:r>
              <a:rPr lang="en-US" sz="4000" dirty="0" smtClean="0"/>
              <a:t>worldwide.</a:t>
            </a:r>
            <a:endParaRPr lang="en-US" sz="4000" dirty="0"/>
          </a:p>
          <a:p>
            <a:pPr algn="just" rtl="0"/>
            <a:r>
              <a:rPr lang="en-US" sz="4000" dirty="0"/>
              <a:t>Since the birth of the first IVF conceived baby in </a:t>
            </a:r>
            <a:r>
              <a:rPr lang="en-US" sz="4000" dirty="0" smtClean="0"/>
              <a:t>1978, millions </a:t>
            </a:r>
            <a:r>
              <a:rPr lang="en-US" sz="4000" dirty="0"/>
              <a:t>of couples have received this treatment </a:t>
            </a:r>
            <a:r>
              <a:rPr lang="en-US" sz="4000" dirty="0" smtClean="0"/>
              <a:t>which in </a:t>
            </a:r>
            <a:r>
              <a:rPr lang="en-US" sz="4000" dirty="0"/>
              <a:t>broad terms includes controlled ovarian </a:t>
            </a:r>
            <a:r>
              <a:rPr lang="en-US" sz="4000" dirty="0" smtClean="0"/>
              <a:t>hyperstimulation, fertilization </a:t>
            </a:r>
            <a:r>
              <a:rPr lang="en-US" sz="4000" dirty="0"/>
              <a:t>in vitro and embryo transfer</a:t>
            </a:r>
            <a:r>
              <a:rPr lang="en-US" sz="4000" dirty="0" smtClean="0"/>
              <a:t>.</a:t>
            </a:r>
          </a:p>
          <a:p>
            <a:pPr algn="just" rtl="0"/>
            <a:r>
              <a:rPr lang="en-US" sz="4000" dirty="0"/>
              <a:t>In humans, spontaneous ovulation is preceded by </a:t>
            </a:r>
            <a:r>
              <a:rPr lang="en-US" sz="4000" dirty="0" smtClean="0"/>
              <a:t>a surge </a:t>
            </a:r>
            <a:r>
              <a:rPr lang="en-US" sz="4000" dirty="0"/>
              <a:t>in both follicle stimulating hormone (FSH) and </a:t>
            </a:r>
            <a:r>
              <a:rPr lang="en-US" sz="4000" dirty="0" smtClean="0"/>
              <a:t>LH, which </a:t>
            </a:r>
            <a:r>
              <a:rPr lang="en-US" sz="4000" dirty="0"/>
              <a:t>is thought to induce final oocyte </a:t>
            </a:r>
            <a:r>
              <a:rPr lang="en-US" sz="4000" dirty="0" smtClean="0"/>
              <a:t>maturation.</a:t>
            </a:r>
          </a:p>
          <a:p>
            <a:pPr algn="just" rtl="0"/>
            <a:r>
              <a:rPr lang="en-US" sz="4000" dirty="0" smtClean="0"/>
              <a:t> </a:t>
            </a:r>
            <a:r>
              <a:rPr lang="en-US" sz="4000" dirty="0"/>
              <a:t>In </a:t>
            </a:r>
            <a:r>
              <a:rPr lang="en-US" sz="4000" dirty="0" smtClean="0"/>
              <a:t>the conventional </a:t>
            </a:r>
            <a:r>
              <a:rPr lang="en-US" sz="4000" dirty="0"/>
              <a:t>controlled ovarian stimulation (COS) </a:t>
            </a:r>
            <a:r>
              <a:rPr lang="en-US" sz="4000" dirty="0" smtClean="0"/>
              <a:t>regimen, final </a:t>
            </a:r>
            <a:r>
              <a:rPr lang="en-US" sz="4000" dirty="0"/>
              <a:t>follicular maturation is triggered by a </a:t>
            </a:r>
            <a:r>
              <a:rPr lang="en-US" sz="4000" dirty="0" smtClean="0"/>
              <a:t>single bolus </a:t>
            </a:r>
            <a:r>
              <a:rPr lang="en-US" sz="4000" dirty="0"/>
              <a:t>of human chorionic gonadotropin (hCG) which </a:t>
            </a:r>
            <a:r>
              <a:rPr lang="en-US" sz="4000" dirty="0" smtClean="0"/>
              <a:t>acts as </a:t>
            </a:r>
            <a:r>
              <a:rPr lang="en-US" sz="4000" dirty="0"/>
              <a:t>a surrogate to the naturally occurring LH surge to </a:t>
            </a:r>
            <a:r>
              <a:rPr lang="en-US" sz="4000" dirty="0" smtClean="0"/>
              <a:t>induce </a:t>
            </a:r>
            <a:r>
              <a:rPr lang="en-US" sz="4000" dirty="0" err="1" smtClean="0"/>
              <a:t>luteinization</a:t>
            </a:r>
            <a:r>
              <a:rPr lang="en-US" sz="4000" dirty="0" smtClean="0"/>
              <a:t> </a:t>
            </a:r>
            <a:r>
              <a:rPr lang="en-US" sz="4000" dirty="0"/>
              <a:t>of the granulosa cells, resumption </a:t>
            </a:r>
            <a:r>
              <a:rPr lang="en-US" sz="4000" dirty="0" smtClean="0"/>
              <a:t>of meiosis </a:t>
            </a:r>
            <a:r>
              <a:rPr lang="en-US" sz="4000" dirty="0"/>
              <a:t>and final oocyte </a:t>
            </a:r>
            <a:r>
              <a:rPr lang="en-US" sz="4000" dirty="0" smtClean="0"/>
              <a:t>maturation.</a:t>
            </a:r>
            <a:endParaRPr lang="fa-IR" sz="4000" dirty="0"/>
          </a:p>
        </p:txBody>
      </p:sp>
    </p:spTree>
    <p:extLst>
      <p:ext uri="{BB962C8B-B14F-4D97-AF65-F5344CB8AC3E}">
        <p14:creationId xmlns:p14="http://schemas.microsoft.com/office/powerpoint/2010/main" val="1345805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87449"/>
            <a:ext cx="10018713" cy="450653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strength of this study is that only </a:t>
            </a:r>
            <a:r>
              <a:rPr lang="en-US" dirty="0" err="1"/>
              <a:t>randomised</a:t>
            </a:r>
            <a:r>
              <a:rPr lang="en-US" dirty="0"/>
              <a:t> </a:t>
            </a:r>
            <a:r>
              <a:rPr lang="en-US" dirty="0" smtClean="0"/>
              <a:t>trials were </a:t>
            </a:r>
            <a:r>
              <a:rPr lang="en-US" dirty="0"/>
              <a:t>included in the meta-analysis.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main limitation of this study is the low quality </a:t>
            </a:r>
            <a:r>
              <a:rPr lang="en-US" dirty="0" smtClean="0"/>
              <a:t>of most </a:t>
            </a:r>
            <a:r>
              <a:rPr lang="en-US" dirty="0"/>
              <a:t>studies included in the meta-analysis and the </a:t>
            </a:r>
            <a:r>
              <a:rPr lang="en-US" dirty="0" smtClean="0"/>
              <a:t>risk of </a:t>
            </a:r>
            <a:r>
              <a:rPr lang="en-US" dirty="0"/>
              <a:t>bias associated with poor reporting of methods in </a:t>
            </a:r>
            <a:r>
              <a:rPr lang="en-US" dirty="0" smtClean="0"/>
              <a:t>the included </a:t>
            </a:r>
            <a:r>
              <a:rPr lang="en-US" dirty="0"/>
              <a:t>studies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More robust evidence should be </a:t>
            </a:r>
            <a:r>
              <a:rPr lang="en-US" dirty="0" smtClean="0"/>
              <a:t>provided by </a:t>
            </a:r>
            <a:r>
              <a:rPr lang="en-US" dirty="0"/>
              <a:t>trials with a larger sample size and good design.</a:t>
            </a:r>
          </a:p>
          <a:p>
            <a:pPr algn="l" rtl="0"/>
            <a:r>
              <a:rPr lang="en-US" dirty="0"/>
              <a:t>In conclusion, this systematic review suggests that </a:t>
            </a:r>
            <a:r>
              <a:rPr lang="en-US" dirty="0" smtClean="0"/>
              <a:t>dual trigger </a:t>
            </a:r>
            <a:r>
              <a:rPr lang="en-US" dirty="0"/>
              <a:t>treatment is associated with a significant </a:t>
            </a:r>
            <a:r>
              <a:rPr lang="en-US" dirty="0" smtClean="0"/>
              <a:t>increase in </a:t>
            </a:r>
            <a:r>
              <a:rPr lang="en-US" dirty="0"/>
              <a:t>clinical pregnancy and LBR in IVF cycles and that </a:t>
            </a:r>
            <a:r>
              <a:rPr lang="en-US" dirty="0" smtClean="0"/>
              <a:t>the effect </a:t>
            </a:r>
            <a:r>
              <a:rPr lang="en-US" dirty="0"/>
              <a:t>is potentially mediated by an increase in the </a:t>
            </a:r>
            <a:r>
              <a:rPr lang="en-US" dirty="0" smtClean="0"/>
              <a:t>quantity and </a:t>
            </a:r>
            <a:r>
              <a:rPr lang="en-US" dirty="0"/>
              <a:t>quality of oocytes and embryos.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09766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dirty="0"/>
              <a:t>As with other </a:t>
            </a:r>
            <a:r>
              <a:rPr lang="en-US" dirty="0" smtClean="0"/>
              <a:t>aspects of </a:t>
            </a:r>
            <a:r>
              <a:rPr lang="en-US" dirty="0"/>
              <a:t>the COS regimen, triggering of final </a:t>
            </a:r>
            <a:r>
              <a:rPr lang="en-US" dirty="0" smtClean="0"/>
              <a:t>follicular maturation </a:t>
            </a:r>
            <a:r>
              <a:rPr lang="en-US" dirty="0"/>
              <a:t>has become the subject of research </a:t>
            </a:r>
            <a:r>
              <a:rPr lang="en-US" dirty="0" smtClean="0"/>
              <a:t>interest during </a:t>
            </a:r>
            <a:r>
              <a:rPr lang="en-US" dirty="0"/>
              <a:t>the last decade, in an attempt to further </a:t>
            </a:r>
            <a:r>
              <a:rPr lang="en-US" dirty="0" smtClean="0"/>
              <a:t>improve IVF </a:t>
            </a:r>
            <a:r>
              <a:rPr lang="en-US" dirty="0"/>
              <a:t>success </a:t>
            </a:r>
            <a:r>
              <a:rPr lang="en-US" dirty="0" smtClean="0"/>
              <a:t>rates. </a:t>
            </a:r>
          </a:p>
          <a:p>
            <a:pPr algn="just" rtl="0"/>
            <a:r>
              <a:rPr lang="en-US" dirty="0" smtClean="0"/>
              <a:t>It </a:t>
            </a:r>
            <a:r>
              <a:rPr lang="en-US" dirty="0"/>
              <a:t>has been demonstrated that </a:t>
            </a:r>
            <a:r>
              <a:rPr lang="en-US" dirty="0" smtClean="0"/>
              <a:t>ovulation can </a:t>
            </a:r>
            <a:r>
              <a:rPr lang="en-US" dirty="0"/>
              <a:t>also be triggered by GnRH agonist, which acts </a:t>
            </a:r>
            <a:r>
              <a:rPr lang="en-US" dirty="0" smtClean="0"/>
              <a:t>to stimulate </a:t>
            </a:r>
            <a:r>
              <a:rPr lang="en-US" dirty="0"/>
              <a:t>the release of endogenous hormones (</a:t>
            </a:r>
            <a:r>
              <a:rPr lang="en-US" dirty="0" smtClean="0"/>
              <a:t>mainly FSH </a:t>
            </a:r>
            <a:r>
              <a:rPr lang="en-US" dirty="0"/>
              <a:t>and LH) required for the final follicular </a:t>
            </a:r>
            <a:r>
              <a:rPr lang="en-US" dirty="0" smtClean="0"/>
              <a:t>maturation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9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rtl="0"/>
            <a:r>
              <a:rPr lang="en-US" dirty="0"/>
              <a:t>Subsequently, many studies have compared the </a:t>
            </a:r>
            <a:r>
              <a:rPr lang="en-US" dirty="0" smtClean="0"/>
              <a:t>effects of </a:t>
            </a:r>
            <a:r>
              <a:rPr lang="en-US" dirty="0"/>
              <a:t>hCG trigger versus GnRH agonist trigger in an </a:t>
            </a:r>
            <a:r>
              <a:rPr lang="en-US" dirty="0" smtClean="0"/>
              <a:t>IVF cycle</a:t>
            </a:r>
            <a:r>
              <a:rPr lang="en-US" dirty="0"/>
              <a:t>. </a:t>
            </a:r>
            <a:endParaRPr lang="en-US" dirty="0" smtClean="0"/>
          </a:p>
          <a:p>
            <a:pPr algn="just" rtl="0"/>
            <a:r>
              <a:rPr lang="en-US" dirty="0" smtClean="0"/>
              <a:t>Studies </a:t>
            </a:r>
            <a:r>
              <a:rPr lang="en-US" dirty="0"/>
              <a:t>examining GnRH agonist single </a:t>
            </a:r>
            <a:r>
              <a:rPr lang="en-US" dirty="0" smtClean="0"/>
              <a:t>trigger found </a:t>
            </a:r>
            <a:r>
              <a:rPr lang="en-US" dirty="0"/>
              <a:t>oocyte and/or embryo quality to be at least </a:t>
            </a:r>
            <a:r>
              <a:rPr lang="en-US" dirty="0" smtClean="0"/>
              <a:t>comparable leading </a:t>
            </a:r>
            <a:r>
              <a:rPr lang="en-US" dirty="0"/>
              <a:t>then to the exploration of the dual trigger, </a:t>
            </a:r>
            <a:r>
              <a:rPr lang="en-US" dirty="0" smtClean="0"/>
              <a:t>the concomitant </a:t>
            </a:r>
            <a:r>
              <a:rPr lang="en-US" dirty="0"/>
              <a:t>administration of GnRH agonist and </a:t>
            </a:r>
            <a:r>
              <a:rPr lang="en-US" dirty="0" smtClean="0"/>
              <a:t>standard bolus </a:t>
            </a:r>
            <a:r>
              <a:rPr lang="en-US" dirty="0"/>
              <a:t>hCG for final follicular </a:t>
            </a:r>
            <a:r>
              <a:rPr lang="en-US" dirty="0" smtClean="0"/>
              <a:t>maturation.</a:t>
            </a:r>
          </a:p>
          <a:p>
            <a:pPr algn="just" rtl="0"/>
            <a:r>
              <a:rPr lang="en-US" dirty="0" smtClean="0"/>
              <a:t> Dual trigger </a:t>
            </a:r>
            <a:r>
              <a:rPr lang="en-US" dirty="0"/>
              <a:t>improves oocyte maturation while providing </a:t>
            </a:r>
            <a:r>
              <a:rPr lang="en-US" dirty="0" smtClean="0"/>
              <a:t>more sustained </a:t>
            </a:r>
            <a:r>
              <a:rPr lang="en-US" dirty="0"/>
              <a:t>support for the corpus </a:t>
            </a:r>
            <a:r>
              <a:rPr lang="en-US" dirty="0" smtClean="0"/>
              <a:t>luteum.</a:t>
            </a:r>
          </a:p>
          <a:p>
            <a:pPr algn="just" rtl="0"/>
            <a:r>
              <a:rPr lang="en-US" dirty="0" smtClean="0"/>
              <a:t>Furthermore, the </a:t>
            </a:r>
            <a:r>
              <a:rPr lang="en-US" dirty="0"/>
              <a:t>use of dual trigger reduces the required dose </a:t>
            </a:r>
            <a:r>
              <a:rPr lang="en-US" dirty="0" smtClean="0"/>
              <a:t>of hCG</a:t>
            </a:r>
            <a:r>
              <a:rPr lang="en-US" dirty="0"/>
              <a:t>, which is more applicable in women with risk </a:t>
            </a:r>
            <a:r>
              <a:rPr lang="en-US" dirty="0" smtClean="0"/>
              <a:t>factors </a:t>
            </a:r>
            <a:r>
              <a:rPr lang="sv-SE" dirty="0" smtClean="0"/>
              <a:t>for </a:t>
            </a:r>
            <a:r>
              <a:rPr lang="sv-SE" dirty="0"/>
              <a:t>ovarian hyperstimulation </a:t>
            </a:r>
            <a:r>
              <a:rPr lang="sv-SE" dirty="0" smtClean="0"/>
              <a:t>syndrome.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0228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/>
              <a:t>Several studies have indicated that dual trigger </a:t>
            </a:r>
            <a:r>
              <a:rPr lang="en-US" dirty="0" smtClean="0"/>
              <a:t>treatment may </a:t>
            </a:r>
            <a:r>
              <a:rPr lang="en-US" dirty="0"/>
              <a:t>be associated with increased clinical </a:t>
            </a:r>
            <a:r>
              <a:rPr lang="en-US" dirty="0" smtClean="0"/>
              <a:t>pregnancy and </a:t>
            </a:r>
            <a:r>
              <a:rPr lang="en-US" dirty="0"/>
              <a:t>live birth rates compared with the hCG</a:t>
            </a:r>
          </a:p>
          <a:p>
            <a:pPr algn="l" rtl="0"/>
            <a:r>
              <a:rPr lang="en-US" dirty="0"/>
              <a:t>trigger </a:t>
            </a:r>
            <a:r>
              <a:rPr lang="en-US" dirty="0" smtClean="0"/>
              <a:t>alone.</a:t>
            </a:r>
          </a:p>
          <a:p>
            <a:pPr algn="l" rtl="0"/>
            <a:r>
              <a:rPr lang="en-US" dirty="0" smtClean="0"/>
              <a:t>Most </a:t>
            </a:r>
            <a:r>
              <a:rPr lang="en-US" dirty="0"/>
              <a:t>of these studies are </a:t>
            </a:r>
            <a:r>
              <a:rPr lang="en-US" dirty="0" smtClean="0"/>
              <a:t>retrospective cohort </a:t>
            </a:r>
            <a:r>
              <a:rPr lang="en-US" dirty="0"/>
              <a:t>studies and limited by potential </a:t>
            </a:r>
            <a:r>
              <a:rPr lang="en-US" dirty="0" smtClean="0"/>
              <a:t>confounding factors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results of recent two </a:t>
            </a:r>
            <a:r>
              <a:rPr lang="en-US" dirty="0" smtClean="0"/>
              <a:t>randomized controlled </a:t>
            </a:r>
            <a:r>
              <a:rPr lang="en-US" dirty="0"/>
              <a:t>trials (RCTs) comparing live birth rate (</a:t>
            </a:r>
            <a:r>
              <a:rPr lang="en-US" dirty="0" smtClean="0"/>
              <a:t>LBR) after </a:t>
            </a:r>
            <a:r>
              <a:rPr lang="en-US" dirty="0"/>
              <a:t>dual trigger and single hCG trigger are </a:t>
            </a:r>
            <a:r>
              <a:rPr lang="en-US" dirty="0" smtClean="0"/>
              <a:t>conflicting.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7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0"/>
            <a:r>
              <a:rPr lang="en-US" dirty="0"/>
              <a:t>A previous meta-analysis including four </a:t>
            </a:r>
            <a:r>
              <a:rPr lang="en-US" dirty="0" smtClean="0"/>
              <a:t>randomized</a:t>
            </a:r>
            <a:r>
              <a:rPr lang="en-US" dirty="0" smtClean="0"/>
              <a:t> </a:t>
            </a:r>
            <a:r>
              <a:rPr lang="en-US" dirty="0" smtClean="0"/>
              <a:t>trials</a:t>
            </a:r>
            <a:r>
              <a:rPr lang="en-US" dirty="0"/>
              <a:t>, showed that dual trigger significantly </a:t>
            </a:r>
            <a:r>
              <a:rPr lang="en-US" dirty="0" smtClean="0"/>
              <a:t>improved clinical </a:t>
            </a:r>
            <a:r>
              <a:rPr lang="en-US" dirty="0"/>
              <a:t>pregnancy rate compared with </a:t>
            </a:r>
            <a:r>
              <a:rPr lang="en-US" dirty="0" smtClean="0"/>
              <a:t>hCG trigger .</a:t>
            </a:r>
          </a:p>
          <a:p>
            <a:pPr algn="just" rtl="0"/>
            <a:r>
              <a:rPr lang="en-US" dirty="0" smtClean="0"/>
              <a:t> </a:t>
            </a:r>
            <a:r>
              <a:rPr lang="en-US" dirty="0"/>
              <a:t>However, this meta-analysis did not </a:t>
            </a:r>
            <a:r>
              <a:rPr lang="en-US" dirty="0" smtClean="0"/>
              <a:t>report on </a:t>
            </a:r>
            <a:r>
              <a:rPr lang="en-US" dirty="0"/>
              <a:t>LBR due to the absence of data in all included studies.</a:t>
            </a:r>
          </a:p>
          <a:p>
            <a:pPr algn="just" rtl="0"/>
            <a:r>
              <a:rPr lang="en-US" dirty="0"/>
              <a:t>Additionally, the included studies were of a </a:t>
            </a:r>
            <a:r>
              <a:rPr lang="en-US" dirty="0" smtClean="0"/>
              <a:t>small sample </a:t>
            </a:r>
            <a:r>
              <a:rPr lang="en-US" dirty="0"/>
              <a:t>size and low quality, and therefore the </a:t>
            </a:r>
            <a:r>
              <a:rPr lang="en-US" dirty="0" smtClean="0"/>
              <a:t>findings warrant </a:t>
            </a:r>
            <a:r>
              <a:rPr lang="en-US" dirty="0"/>
              <a:t>further confirmation. </a:t>
            </a:r>
            <a:endParaRPr lang="en-US" dirty="0" smtClean="0"/>
          </a:p>
          <a:p>
            <a:pPr algn="just" rtl="0"/>
            <a:r>
              <a:rPr lang="en-US" dirty="0" smtClean="0"/>
              <a:t>Therefore</a:t>
            </a:r>
            <a:r>
              <a:rPr lang="en-US" dirty="0"/>
              <a:t>, we aimed </a:t>
            </a:r>
            <a:r>
              <a:rPr lang="en-US" dirty="0" smtClean="0"/>
              <a:t>to perform </a:t>
            </a:r>
            <a:r>
              <a:rPr lang="en-US" dirty="0"/>
              <a:t>a systematic review and meta-analysis to </a:t>
            </a:r>
            <a:r>
              <a:rPr lang="en-US" dirty="0" smtClean="0"/>
              <a:t>evaluate the </a:t>
            </a:r>
            <a:r>
              <a:rPr lang="en-US" dirty="0"/>
              <a:t>effects of dual trigger compared with hCG </a:t>
            </a:r>
            <a:r>
              <a:rPr lang="en-US" dirty="0" smtClean="0"/>
              <a:t>trigger on </a:t>
            </a:r>
            <a:r>
              <a:rPr lang="en-US" dirty="0"/>
              <a:t>IVF outcomes.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80208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Inclusion and exclusion criteria</a:t>
            </a:r>
          </a:p>
          <a:p>
            <a:pPr algn="l" rtl="0"/>
            <a:r>
              <a:rPr lang="en-US" dirty="0"/>
              <a:t>Only randomized trials that compared the effect of </a:t>
            </a:r>
            <a:r>
              <a:rPr lang="en-US" dirty="0" smtClean="0"/>
              <a:t>dual trigger </a:t>
            </a:r>
            <a:r>
              <a:rPr lang="en-US" dirty="0"/>
              <a:t>with hCG trigger for final oocyte maturation </a:t>
            </a:r>
            <a:r>
              <a:rPr lang="en-US" dirty="0" smtClean="0"/>
              <a:t>in women </a:t>
            </a:r>
            <a:r>
              <a:rPr lang="en-US" dirty="0"/>
              <a:t>undergoing IVF were </a:t>
            </a:r>
            <a:r>
              <a:rPr lang="en-US" dirty="0" smtClean="0"/>
              <a:t>included.</a:t>
            </a:r>
          </a:p>
          <a:p>
            <a:pPr algn="l" rtl="0"/>
            <a:r>
              <a:rPr lang="en-US" dirty="0" smtClean="0"/>
              <a:t>Studies </a:t>
            </a:r>
            <a:r>
              <a:rPr lang="en-US" dirty="0"/>
              <a:t>not </a:t>
            </a:r>
            <a:r>
              <a:rPr lang="en-US" dirty="0" smtClean="0"/>
              <a:t>written in </a:t>
            </a:r>
            <a:r>
              <a:rPr lang="en-US" dirty="0"/>
              <a:t>English were excluded. </a:t>
            </a:r>
            <a:endParaRPr lang="en-US" dirty="0" smtClean="0"/>
          </a:p>
          <a:p>
            <a:pPr algn="l" rtl="0"/>
            <a:r>
              <a:rPr lang="en-US" dirty="0" smtClean="0"/>
              <a:t>Reviews</a:t>
            </a:r>
            <a:r>
              <a:rPr lang="en-US" dirty="0"/>
              <a:t>, conference </a:t>
            </a:r>
            <a:r>
              <a:rPr lang="en-US" dirty="0" smtClean="0"/>
              <a:t>abstracts, case </a:t>
            </a:r>
            <a:r>
              <a:rPr lang="en-US" dirty="0"/>
              <a:t>reports, observational studies, and </a:t>
            </a:r>
            <a:r>
              <a:rPr lang="en-US" dirty="0" smtClean="0"/>
              <a:t>study protocols </a:t>
            </a:r>
            <a:r>
              <a:rPr lang="en-US" dirty="0"/>
              <a:t>were also excluded.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997096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Two authors </a:t>
            </a:r>
            <a:r>
              <a:rPr lang="en-US" dirty="0" smtClean="0"/>
              <a:t>independently searched the </a:t>
            </a:r>
            <a:r>
              <a:rPr lang="en-US" dirty="0"/>
              <a:t>database of PubMed, EMBASE, Cochrane </a:t>
            </a:r>
            <a:r>
              <a:rPr lang="en-US" dirty="0" smtClean="0"/>
              <a:t>Library, Web </a:t>
            </a:r>
            <a:r>
              <a:rPr lang="en-US" dirty="0"/>
              <a:t>Of Science up to July 2020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The key search </a:t>
            </a:r>
            <a:r>
              <a:rPr lang="en-US" dirty="0" smtClean="0"/>
              <a:t>terms included </a:t>
            </a:r>
            <a:r>
              <a:rPr lang="en-US" dirty="0"/>
              <a:t>“GnRH agonist”, “dual trigger”, “hCG trigger</a:t>
            </a:r>
            <a:r>
              <a:rPr lang="en-US" dirty="0" smtClean="0"/>
              <a:t>”, “</a:t>
            </a:r>
            <a:r>
              <a:rPr lang="en-US" dirty="0"/>
              <a:t>in vitro fertilization”, “randomized trials”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47648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37893"/>
            <a:ext cx="10018713" cy="3653307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u="sng" dirty="0"/>
              <a:t>Study selection</a:t>
            </a:r>
          </a:p>
          <a:p>
            <a:pPr algn="l" rtl="0"/>
            <a:r>
              <a:rPr lang="en-US" dirty="0"/>
              <a:t>Two authors </a:t>
            </a:r>
            <a:r>
              <a:rPr lang="en-US" dirty="0" smtClean="0"/>
              <a:t>independently scrutinized all </a:t>
            </a:r>
            <a:r>
              <a:rPr lang="en-US" dirty="0"/>
              <a:t>of the titles and abstracts according to the </a:t>
            </a:r>
            <a:r>
              <a:rPr lang="en-US" dirty="0" smtClean="0"/>
              <a:t>predefined inclusion </a:t>
            </a:r>
            <a:r>
              <a:rPr lang="en-US" dirty="0"/>
              <a:t>criteria. </a:t>
            </a:r>
            <a:endParaRPr lang="en-US" dirty="0" smtClean="0"/>
          </a:p>
          <a:p>
            <a:pPr algn="l" rtl="0"/>
            <a:r>
              <a:rPr lang="en-US" dirty="0" smtClean="0"/>
              <a:t>Full </a:t>
            </a:r>
            <a:r>
              <a:rPr lang="en-US" dirty="0"/>
              <a:t>manuscripts of the studies </a:t>
            </a:r>
            <a:r>
              <a:rPr lang="en-US" dirty="0" smtClean="0"/>
              <a:t>considered for </a:t>
            </a:r>
            <a:r>
              <a:rPr lang="en-US" dirty="0"/>
              <a:t>inclusion were then carefully reviewed. Any </a:t>
            </a:r>
            <a:r>
              <a:rPr lang="en-US" dirty="0" smtClean="0"/>
              <a:t>disagreement towards </a:t>
            </a:r>
            <a:r>
              <a:rPr lang="en-US" dirty="0"/>
              <a:t>the study inclusion was resolved by </a:t>
            </a:r>
            <a:r>
              <a:rPr lang="en-US" dirty="0" smtClean="0"/>
              <a:t>a third author.</a:t>
            </a:r>
            <a:endParaRPr lang="en-US" dirty="0"/>
          </a:p>
          <a:p>
            <a:pPr algn="l" rtl="0"/>
            <a:r>
              <a:rPr lang="en-US" u="sng" dirty="0"/>
              <a:t>Data extraction</a:t>
            </a:r>
          </a:p>
          <a:p>
            <a:pPr algn="l" rtl="0"/>
            <a:r>
              <a:rPr lang="en-US" dirty="0"/>
              <a:t>Two authors </a:t>
            </a:r>
            <a:r>
              <a:rPr lang="en-US" dirty="0" smtClean="0"/>
              <a:t>independently extracted data </a:t>
            </a:r>
            <a:r>
              <a:rPr lang="en-US" dirty="0"/>
              <a:t>from included studies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In cases where we </a:t>
            </a:r>
            <a:r>
              <a:rPr lang="en-US" dirty="0" smtClean="0"/>
              <a:t>identified a </a:t>
            </a:r>
            <a:r>
              <a:rPr lang="en-US" dirty="0"/>
              <a:t>study with multiple publications, the main trial </a:t>
            </a:r>
            <a:r>
              <a:rPr lang="en-US" dirty="0" smtClean="0"/>
              <a:t>report was </a:t>
            </a:r>
            <a:r>
              <a:rPr lang="en-US" dirty="0"/>
              <a:t>used as the </a:t>
            </a:r>
            <a:r>
              <a:rPr lang="en-US" dirty="0" smtClean="0"/>
              <a:t>reference.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89307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42</TotalTime>
  <Words>1550</Words>
  <Application>Microsoft Office PowerPoint</Application>
  <PresentationFormat>Widescreen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Corbel</vt:lpstr>
      <vt:lpstr>Tahoma</vt:lpstr>
      <vt:lpstr>Parallax</vt:lpstr>
      <vt:lpstr>GnRH agonist and hCG (dual trigger) versus hCG trigger for follicular maturation: a systematic review and meta-analysis of randomized trials</vt:lpstr>
      <vt:lpstr>Background</vt:lpstr>
      <vt:lpstr>Introduction</vt:lpstr>
      <vt:lpstr>Introduction</vt:lpstr>
      <vt:lpstr>Introduction</vt:lpstr>
      <vt:lpstr>Aim</vt:lpstr>
      <vt:lpstr>Methods</vt:lpstr>
      <vt:lpstr>Methods</vt:lpstr>
      <vt:lpstr>Methods</vt:lpstr>
      <vt:lpstr>Outcomes </vt:lpstr>
      <vt:lpstr>Results </vt:lpstr>
      <vt:lpstr>Result</vt:lpstr>
      <vt:lpstr>Result</vt:lpstr>
      <vt:lpstr>Result</vt:lpstr>
      <vt:lpstr>Result</vt:lpstr>
      <vt:lpstr>Result</vt:lpstr>
      <vt:lpstr>Result</vt:lpstr>
      <vt:lpstr>Discussion </vt:lpstr>
      <vt:lpstr>Discussion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GnRH agonist and hCG (dual trigger) versus hCG trigger for follicular maturation: a systematic review and meta-analysis of randomized trials</dc:title>
  <dc:creator>test</dc:creator>
  <cp:lastModifiedBy>test</cp:lastModifiedBy>
  <cp:revision>10</cp:revision>
  <dcterms:created xsi:type="dcterms:W3CDTF">2021-09-04T07:41:19Z</dcterms:created>
  <dcterms:modified xsi:type="dcterms:W3CDTF">2021-09-08T03:12:38Z</dcterms:modified>
</cp:coreProperties>
</file>