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08" r:id="rId5"/>
    <p:sldId id="298" r:id="rId6"/>
    <p:sldId id="309" r:id="rId7"/>
    <p:sldId id="261" r:id="rId8"/>
    <p:sldId id="262" r:id="rId9"/>
    <p:sldId id="263" r:id="rId10"/>
    <p:sldId id="266" r:id="rId11"/>
    <p:sldId id="267" r:id="rId12"/>
    <p:sldId id="323" r:id="rId13"/>
    <p:sldId id="327" r:id="rId14"/>
    <p:sldId id="324" r:id="rId15"/>
    <p:sldId id="325" r:id="rId16"/>
    <p:sldId id="326" r:id="rId17"/>
    <p:sldId id="269" r:id="rId18"/>
    <p:sldId id="328" r:id="rId19"/>
    <p:sldId id="270" r:id="rId20"/>
    <p:sldId id="322" r:id="rId21"/>
    <p:sldId id="273" r:id="rId22"/>
    <p:sldId id="274" r:id="rId23"/>
    <p:sldId id="284" r:id="rId24"/>
    <p:sldId id="285" r:id="rId25"/>
    <p:sldId id="286" r:id="rId26"/>
    <p:sldId id="290" r:id="rId27"/>
    <p:sldId id="291" r:id="rId28"/>
    <p:sldId id="302" r:id="rId29"/>
    <p:sldId id="304" r:id="rId30"/>
    <p:sldId id="305" r:id="rId31"/>
    <p:sldId id="292" r:id="rId32"/>
    <p:sldId id="293" r:id="rId33"/>
    <p:sldId id="306" r:id="rId34"/>
    <p:sldId id="295" r:id="rId35"/>
    <p:sldId id="296" r:id="rId36"/>
    <p:sldId id="319" r:id="rId37"/>
    <p:sldId id="311" r:id="rId38"/>
    <p:sldId id="312" r:id="rId39"/>
    <p:sldId id="313" r:id="rId40"/>
    <p:sldId id="314" r:id="rId41"/>
    <p:sldId id="318" r:id="rId42"/>
    <p:sldId id="315" r:id="rId43"/>
    <p:sldId id="316" r:id="rId44"/>
    <p:sldId id="317" r:id="rId45"/>
    <p:sldId id="321" r:id="rId46"/>
    <p:sldId id="320"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12FBD14-E6B5-4F4E-ADF6-2701AE75F22C}">
          <p14:sldIdLst>
            <p14:sldId id="256"/>
            <p14:sldId id="257"/>
            <p14:sldId id="258"/>
            <p14:sldId id="308"/>
            <p14:sldId id="298"/>
            <p14:sldId id="309"/>
            <p14:sldId id="261"/>
            <p14:sldId id="262"/>
            <p14:sldId id="263"/>
            <p14:sldId id="266"/>
            <p14:sldId id="267"/>
            <p14:sldId id="323"/>
            <p14:sldId id="327"/>
            <p14:sldId id="324"/>
            <p14:sldId id="325"/>
            <p14:sldId id="326"/>
            <p14:sldId id="269"/>
            <p14:sldId id="328"/>
            <p14:sldId id="270"/>
            <p14:sldId id="322"/>
            <p14:sldId id="273"/>
            <p14:sldId id="274"/>
            <p14:sldId id="284"/>
            <p14:sldId id="285"/>
            <p14:sldId id="286"/>
            <p14:sldId id="290"/>
            <p14:sldId id="291"/>
          </p14:sldIdLst>
        </p14:section>
        <p14:section name="Untitled Section" id="{12F961D0-B2A0-4E65-8479-533E6EC02744}">
          <p14:sldIdLst>
            <p14:sldId id="302"/>
            <p14:sldId id="304"/>
            <p14:sldId id="305"/>
            <p14:sldId id="292"/>
            <p14:sldId id="293"/>
            <p14:sldId id="306"/>
            <p14:sldId id="295"/>
            <p14:sldId id="296"/>
            <p14:sldId id="319"/>
            <p14:sldId id="311"/>
            <p14:sldId id="312"/>
            <p14:sldId id="313"/>
            <p14:sldId id="314"/>
            <p14:sldId id="318"/>
            <p14:sldId id="315"/>
            <p14:sldId id="316"/>
            <p14:sldId id="317"/>
            <p14:sldId id="321"/>
            <p14:sldId id="32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60" d="100"/>
          <a:sy n="60" d="100"/>
        </p:scale>
        <p:origin x="-204" y="31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F9CC704-EA41-494C-AB69-4B59D0F2A230}"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E2DEE-1DCD-43FF-9AEE-62B6F7BB57D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8652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9CC704-EA41-494C-AB69-4B59D0F2A230}"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288699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9CC704-EA41-494C-AB69-4B59D0F2A230}"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E2DEE-1DCD-43FF-9AEE-62B6F7BB57D7}"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15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9CC704-EA41-494C-AB69-4B59D0F2A230}"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2769019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9CC704-EA41-494C-AB69-4B59D0F2A230}" type="datetimeFigureOut">
              <a:rPr lang="en-US" smtClean="0"/>
              <a:t>12/31/2022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E2DEE-1DCD-43FF-9AEE-62B6F7BB57D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70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9CC704-EA41-494C-AB69-4B59D0F2A230}"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266580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9CC704-EA41-494C-AB69-4B59D0F2A230}" type="datetimeFigureOut">
              <a:rPr lang="en-US" smtClean="0"/>
              <a:t>12/31/2022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3121209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9CC704-EA41-494C-AB69-4B59D0F2A230}" type="datetimeFigureOut">
              <a:rPr lang="en-US" smtClean="0"/>
              <a:t>12/31/2022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3156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CC704-EA41-494C-AB69-4B59D0F2A230}" type="datetimeFigureOut">
              <a:rPr lang="en-US" smtClean="0"/>
              <a:t>12/31/2022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3017653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F9CC704-EA41-494C-AB69-4B59D0F2A230}"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E2DEE-1DCD-43FF-9AEE-62B6F7BB57D7}" type="slidenum">
              <a:rPr lang="en-US" smtClean="0"/>
              <a:t>‹#›</a:t>
            </a:fld>
            <a:endParaRPr lang="en-US"/>
          </a:p>
        </p:txBody>
      </p:sp>
    </p:spTree>
    <p:extLst>
      <p:ext uri="{BB962C8B-B14F-4D97-AF65-F5344CB8AC3E}">
        <p14:creationId xmlns:p14="http://schemas.microsoft.com/office/powerpoint/2010/main" val="1671025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9CC704-EA41-494C-AB69-4B59D0F2A230}" type="datetimeFigureOut">
              <a:rPr lang="en-US" smtClean="0"/>
              <a:t>12/31/2022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E2DEE-1DCD-43FF-9AEE-62B6F7BB57D7}"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99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alpha val="92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F9CC704-EA41-494C-AB69-4B59D0F2A230}" type="datetimeFigureOut">
              <a:rPr lang="en-US" smtClean="0"/>
              <a:t>12/31/2022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8E2DEE-1DCD-43FF-9AEE-62B6F7BB57D7}"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03953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5453" y="369455"/>
            <a:ext cx="9144000" cy="2387600"/>
          </a:xfrm>
        </p:spPr>
        <p:txBody>
          <a:bodyPr/>
          <a:lstStyle/>
          <a:p>
            <a:r>
              <a:rPr lang="en-US" b="1" dirty="0" smtClean="0">
                <a:solidFill>
                  <a:schemeClr val="tx1"/>
                </a:solidFill>
              </a:rPr>
              <a:t>Post partum  urinary   retention</a:t>
            </a:r>
            <a:endParaRPr lang="en-US" b="1" dirty="0">
              <a:solidFill>
                <a:schemeClr val="tx1"/>
              </a:solidFill>
            </a:endParaRPr>
          </a:p>
        </p:txBody>
      </p:sp>
      <p:sp>
        <p:nvSpPr>
          <p:cNvPr id="3" name="Subtitle 2"/>
          <p:cNvSpPr>
            <a:spLocks noGrp="1"/>
          </p:cNvSpPr>
          <p:nvPr>
            <p:ph type="subTitle" idx="1"/>
          </p:nvPr>
        </p:nvSpPr>
        <p:spPr>
          <a:xfrm>
            <a:off x="585453" y="2757055"/>
            <a:ext cx="9144000" cy="2533361"/>
          </a:xfrm>
        </p:spPr>
        <p:txBody>
          <a:bodyPr>
            <a:normAutofit/>
          </a:bodyPr>
          <a:lstStyle/>
          <a:p>
            <a:r>
              <a:rPr lang="en-US" sz="2000" b="1" dirty="0" smtClean="0"/>
              <a:t>Tums</a:t>
            </a:r>
          </a:p>
          <a:p>
            <a:r>
              <a:rPr lang="en-US" sz="2000" b="1" dirty="0" smtClean="0"/>
              <a:t>T </a:t>
            </a:r>
            <a:r>
              <a:rPr lang="en-US" sz="2000" b="1" dirty="0" err="1" smtClean="0"/>
              <a:t>eftekhar</a:t>
            </a:r>
            <a:endParaRPr lang="en-US" sz="2000" b="1" dirty="0"/>
          </a:p>
        </p:txBody>
      </p:sp>
    </p:spTree>
    <p:extLst>
      <p:ext uri="{BB962C8B-B14F-4D97-AF65-F5344CB8AC3E}">
        <p14:creationId xmlns:p14="http://schemas.microsoft.com/office/powerpoint/2010/main" val="2980439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factor for PPUR</a:t>
            </a:r>
            <a:endParaRPr lang="en-US" b="1" dirty="0"/>
          </a:p>
        </p:txBody>
      </p:sp>
      <p:sp>
        <p:nvSpPr>
          <p:cNvPr id="3" name="Content Placeholder 2"/>
          <p:cNvSpPr>
            <a:spLocks noGrp="1"/>
          </p:cNvSpPr>
          <p:nvPr>
            <p:ph idx="1"/>
          </p:nvPr>
        </p:nvSpPr>
        <p:spPr>
          <a:xfrm>
            <a:off x="838200" y="1825625"/>
            <a:ext cx="10957560" cy="4351338"/>
          </a:xfrm>
        </p:spPr>
        <p:txBody>
          <a:bodyPr/>
          <a:lstStyle/>
          <a:p>
            <a:r>
              <a:rPr lang="en-US" dirty="0" smtClean="0"/>
              <a:t>It is thought that nulliparous women experience significant pelvic floor tissue stretching and pudendal nerve damage during vaginal delivery.</a:t>
            </a:r>
          </a:p>
          <a:p>
            <a:r>
              <a:rPr lang="en-US" dirty="0" smtClean="0"/>
              <a:t> Perineal trauma has also been associated with PPUR. </a:t>
            </a:r>
          </a:p>
          <a:p>
            <a:r>
              <a:rPr lang="en-US" dirty="0" smtClean="0"/>
              <a:t>Whilst most studies do not differentiate between degree of perineal tears and PPUR</a:t>
            </a:r>
          </a:p>
          <a:p>
            <a:r>
              <a:rPr lang="en-US" dirty="0" smtClean="0"/>
              <a:t> </a:t>
            </a:r>
            <a:r>
              <a:rPr lang="en-US" dirty="0" err="1" smtClean="0"/>
              <a:t>Glavind</a:t>
            </a:r>
            <a:r>
              <a:rPr lang="en-US" dirty="0" smtClean="0"/>
              <a:t> and Bjork9 found that</a:t>
            </a:r>
            <a:r>
              <a:rPr lang="en-US" b="1" dirty="0" smtClean="0"/>
              <a:t>; </a:t>
            </a:r>
          </a:p>
          <a:p>
            <a:pPr marL="0" indent="0">
              <a:buNone/>
            </a:pPr>
            <a:r>
              <a:rPr lang="en-US" b="1" dirty="0" smtClean="0"/>
              <a:t> perineal tears involving sphincter rupture did increase the risk of PPUR</a:t>
            </a:r>
            <a:endParaRPr lang="en-US" b="1" dirty="0"/>
          </a:p>
        </p:txBody>
      </p:sp>
    </p:spTree>
    <p:extLst>
      <p:ext uri="{BB962C8B-B14F-4D97-AF65-F5344CB8AC3E}">
        <p14:creationId xmlns:p14="http://schemas.microsoft.com/office/powerpoint/2010/main" val="133814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 did not identify an association between instrumental birth and PPUR, but others have</a:t>
            </a:r>
            <a:r>
              <a:rPr lang="en-US" dirty="0" smtClean="0"/>
              <a:t>. </a:t>
            </a:r>
            <a:r>
              <a:rPr lang="en-US" dirty="0" smtClean="0"/>
              <a:t>Instrumental birth may be confounded by </a:t>
            </a:r>
            <a:r>
              <a:rPr lang="en-US" dirty="0" smtClean="0"/>
              <a:t>other;</a:t>
            </a:r>
            <a:endParaRPr lang="en-US" dirty="0" smtClean="0"/>
          </a:p>
          <a:p>
            <a:r>
              <a:rPr lang="en-US" dirty="0" smtClean="0"/>
              <a:t> factors such as prolonged labor</a:t>
            </a:r>
            <a:endParaRPr lang="en-US" dirty="0"/>
          </a:p>
          <a:p>
            <a:r>
              <a:rPr lang="en-US" dirty="0" smtClean="0"/>
              <a:t> epidural analgesia</a:t>
            </a:r>
          </a:p>
          <a:p>
            <a:r>
              <a:rPr lang="en-US" dirty="0" smtClean="0"/>
              <a:t> parity </a:t>
            </a:r>
            <a:endParaRPr lang="en-US" dirty="0"/>
          </a:p>
          <a:p>
            <a:r>
              <a:rPr lang="en-US" dirty="0" smtClean="0"/>
              <a:t> episiotomy, making it questionable whether it is an independent predictor</a:t>
            </a:r>
            <a:endParaRPr lang="en-US" dirty="0"/>
          </a:p>
        </p:txBody>
      </p:sp>
    </p:spTree>
    <p:extLst>
      <p:ext uri="{BB962C8B-B14F-4D97-AF65-F5344CB8AC3E}">
        <p14:creationId xmlns:p14="http://schemas.microsoft.com/office/powerpoint/2010/main" val="1643986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Our findings revealed that</a:t>
            </a:r>
          </a:p>
          <a:p>
            <a:r>
              <a:rPr lang="en-US" dirty="0" smtClean="0"/>
              <a:t> epidural analgesia</a:t>
            </a:r>
          </a:p>
          <a:p>
            <a:r>
              <a:rPr lang="en-US" dirty="0" smtClean="0"/>
              <a:t>vulvar edema</a:t>
            </a:r>
          </a:p>
          <a:p>
            <a:r>
              <a:rPr lang="en-US" dirty="0" smtClean="0"/>
              <a:t> forceps delivery</a:t>
            </a:r>
          </a:p>
          <a:p>
            <a:r>
              <a:rPr lang="en-US" dirty="0" smtClean="0"/>
              <a:t> episiotomy, </a:t>
            </a:r>
            <a:endParaRPr lang="en-US" dirty="0"/>
          </a:p>
          <a:p>
            <a:r>
              <a:rPr lang="en-US" dirty="0" smtClean="0"/>
              <a:t>second-degree perineal tears were independent factors. </a:t>
            </a:r>
          </a:p>
          <a:p>
            <a:r>
              <a:rPr lang="en-US" dirty="0" smtClean="0"/>
              <a:t>These differences may be related to variations in study sample sizes, study designs (such as excluding the multiparous women), populations, or practice protocols</a:t>
            </a:r>
            <a:endParaRPr lang="en-US" dirty="0"/>
          </a:p>
        </p:txBody>
      </p:sp>
    </p:spTree>
    <p:extLst>
      <p:ext uri="{BB962C8B-B14F-4D97-AF65-F5344CB8AC3E}">
        <p14:creationId xmlns:p14="http://schemas.microsoft.com/office/powerpoint/2010/main" val="3871443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dirty="0"/>
              <a:t>In nulliparous women, who have a less distensible perineum compared with multiparous women, longer </a:t>
            </a:r>
            <a:r>
              <a:rPr lang="en-US" dirty="0" smtClean="0"/>
              <a:t>duration </a:t>
            </a:r>
            <a:r>
              <a:rPr lang="en-US" dirty="0"/>
              <a:t>of the second stage and the pressure exerted by the fetus on the pelvis may cause more stretching, leading to injury to perineal musculature and </a:t>
            </a:r>
            <a:r>
              <a:rPr lang="en-US" dirty="0" err="1"/>
              <a:t>neuropraxia</a:t>
            </a:r>
            <a:r>
              <a:rPr lang="en-US" dirty="0"/>
              <a:t> and hence an increased risk of PUR</a:t>
            </a:r>
            <a:r>
              <a:rPr lang="en-US" dirty="0" smtClean="0"/>
              <a:t>.</a:t>
            </a:r>
          </a:p>
          <a:p>
            <a:endParaRPr lang="en-US" dirty="0"/>
          </a:p>
          <a:p>
            <a:r>
              <a:rPr lang="en-US" dirty="0"/>
              <a:t>Perineal trauma, local edema and pain secondary to episiotomy can also lead to PUR by causing a reflex urethral spasm</a:t>
            </a:r>
          </a:p>
        </p:txBody>
      </p:sp>
    </p:spTree>
    <p:extLst>
      <p:ext uri="{BB962C8B-B14F-4D97-AF65-F5344CB8AC3E}">
        <p14:creationId xmlns:p14="http://schemas.microsoft.com/office/powerpoint/2010/main" val="263712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However, the results are inconsistent regarding independent risk factors .</a:t>
            </a:r>
          </a:p>
          <a:p>
            <a:r>
              <a:rPr lang="en-US" dirty="0" smtClean="0"/>
              <a:t> Our findings revealed that epidural analgesia, vulvar edema, forceps delivery, episiotomy, and second-degree perineal tears were independent factors. </a:t>
            </a:r>
          </a:p>
          <a:p>
            <a:r>
              <a:rPr lang="en-US" dirty="0" smtClean="0"/>
              <a:t> differences may be related to variations in study sample sizes, study designs (such as excluding the multiparous women), populations, or practice protocols.</a:t>
            </a:r>
            <a:endParaRPr lang="en-US" dirty="0"/>
          </a:p>
        </p:txBody>
      </p:sp>
    </p:spTree>
    <p:extLst>
      <p:ext uri="{BB962C8B-B14F-4D97-AF65-F5344CB8AC3E}">
        <p14:creationId xmlns:p14="http://schemas.microsoft.com/office/powerpoint/2010/main" val="3350161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results showed </a:t>
            </a:r>
            <a:r>
              <a:rPr lang="en-US" b="1" dirty="0" smtClean="0"/>
              <a:t>that most patients with PUR experience recovered bladder function within 7days and that persistent PUR is a rare postpartum complication.</a:t>
            </a:r>
          </a:p>
          <a:p>
            <a:endParaRPr lang="en-US" dirty="0"/>
          </a:p>
        </p:txBody>
      </p:sp>
    </p:spTree>
    <p:extLst>
      <p:ext uri="{BB962C8B-B14F-4D97-AF65-F5344CB8AC3E}">
        <p14:creationId xmlns:p14="http://schemas.microsoft.com/office/powerpoint/2010/main" val="2167795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solidFill>
                  <a:srgbClr val="232323"/>
                </a:solidFill>
                <a:latin typeface="Helvetica" panose="020B0604020202020204" pitchFamily="34" charset="0"/>
                <a:ea typeface="Calibri" panose="020F0502020204030204" pitchFamily="34" charset="0"/>
              </a:rPr>
              <a:t>Clinical findings</a:t>
            </a:r>
            <a:r>
              <a:rPr lang="en-US" dirty="0">
                <a:solidFill>
                  <a:srgbClr val="232323"/>
                </a:solidFill>
                <a:latin typeface="Helvetica" panose="020B0604020202020204" pitchFamily="34" charset="0"/>
                <a:ea typeface="Calibri" panose="020F0502020204030204" pitchFamily="34" charset="0"/>
              </a:rPr>
              <a:t> – Patients may be asymptomatic or have </a:t>
            </a:r>
            <a:endParaRPr lang="en-US" dirty="0" smtClean="0">
              <a:solidFill>
                <a:srgbClr val="232323"/>
              </a:solidFill>
              <a:latin typeface="Helvetica" panose="020B0604020202020204" pitchFamily="34" charset="0"/>
              <a:ea typeface="Calibri" panose="020F0502020204030204" pitchFamily="34" charset="0"/>
            </a:endParaRPr>
          </a:p>
          <a:p>
            <a:r>
              <a:rPr lang="en-US" dirty="0" smtClean="0">
                <a:solidFill>
                  <a:srgbClr val="232323"/>
                </a:solidFill>
                <a:latin typeface="Helvetica" panose="020B0604020202020204" pitchFamily="34" charset="0"/>
                <a:ea typeface="Calibri" panose="020F0502020204030204" pitchFamily="34" charset="0"/>
              </a:rPr>
              <a:t>small </a:t>
            </a:r>
            <a:r>
              <a:rPr lang="en-US" dirty="0">
                <a:solidFill>
                  <a:srgbClr val="232323"/>
                </a:solidFill>
                <a:latin typeface="Helvetica" panose="020B0604020202020204" pitchFamily="34" charset="0"/>
                <a:ea typeface="Calibri" panose="020F0502020204030204" pitchFamily="34" charset="0"/>
              </a:rPr>
              <a:t>voided </a:t>
            </a:r>
            <a:r>
              <a:rPr lang="en-US" dirty="0" smtClean="0">
                <a:solidFill>
                  <a:srgbClr val="232323"/>
                </a:solidFill>
                <a:latin typeface="Helvetica" panose="020B0604020202020204" pitchFamily="34" charset="0"/>
                <a:ea typeface="Calibri" panose="020F0502020204030204" pitchFamily="34" charset="0"/>
              </a:rPr>
              <a:t>volumes</a:t>
            </a:r>
          </a:p>
          <a:p>
            <a:r>
              <a:rPr lang="en-US" dirty="0" smtClean="0">
                <a:solidFill>
                  <a:srgbClr val="232323"/>
                </a:solidFill>
                <a:latin typeface="Helvetica" panose="020B0604020202020204" pitchFamily="34" charset="0"/>
                <a:ea typeface="Calibri" panose="020F0502020204030204" pitchFamily="34" charset="0"/>
              </a:rPr>
              <a:t> </a:t>
            </a:r>
            <a:r>
              <a:rPr lang="en-US" dirty="0">
                <a:solidFill>
                  <a:srgbClr val="232323"/>
                </a:solidFill>
                <a:latin typeface="Helvetica" panose="020B0604020202020204" pitchFamily="34" charset="0"/>
                <a:ea typeface="Calibri" panose="020F0502020204030204" pitchFamily="34" charset="0"/>
              </a:rPr>
              <a:t>urinary frequency or </a:t>
            </a:r>
            <a:r>
              <a:rPr lang="en-US" dirty="0" smtClean="0">
                <a:solidFill>
                  <a:srgbClr val="232323"/>
                </a:solidFill>
                <a:latin typeface="Helvetica" panose="020B0604020202020204" pitchFamily="34" charset="0"/>
                <a:ea typeface="Calibri" panose="020F0502020204030204" pitchFamily="34" charset="0"/>
              </a:rPr>
              <a:t>urgency</a:t>
            </a:r>
          </a:p>
          <a:p>
            <a:r>
              <a:rPr lang="en-US" dirty="0" smtClean="0">
                <a:solidFill>
                  <a:srgbClr val="232323"/>
                </a:solidFill>
                <a:latin typeface="Helvetica" panose="020B0604020202020204" pitchFamily="34" charset="0"/>
                <a:ea typeface="Calibri" panose="020F0502020204030204" pitchFamily="34" charset="0"/>
              </a:rPr>
              <a:t>a </a:t>
            </a:r>
            <a:r>
              <a:rPr lang="en-US" dirty="0">
                <a:solidFill>
                  <a:srgbClr val="232323"/>
                </a:solidFill>
                <a:latin typeface="Helvetica" panose="020B0604020202020204" pitchFamily="34" charset="0"/>
                <a:ea typeface="Calibri" panose="020F0502020204030204" pitchFamily="34" charset="0"/>
              </a:rPr>
              <a:t>slow or intermittent </a:t>
            </a:r>
            <a:r>
              <a:rPr lang="en-US" dirty="0" smtClean="0">
                <a:solidFill>
                  <a:srgbClr val="232323"/>
                </a:solidFill>
                <a:latin typeface="Helvetica" panose="020B0604020202020204" pitchFamily="34" charset="0"/>
                <a:ea typeface="Calibri" panose="020F0502020204030204" pitchFamily="34" charset="0"/>
              </a:rPr>
              <a:t>stream</a:t>
            </a:r>
          </a:p>
          <a:p>
            <a:r>
              <a:rPr lang="en-US" dirty="0" smtClean="0">
                <a:solidFill>
                  <a:srgbClr val="232323"/>
                </a:solidFill>
                <a:latin typeface="Helvetica" panose="020B0604020202020204" pitchFamily="34" charset="0"/>
                <a:ea typeface="Calibri" panose="020F0502020204030204" pitchFamily="34" charset="0"/>
              </a:rPr>
              <a:t> hesitancy</a:t>
            </a:r>
          </a:p>
          <a:p>
            <a:r>
              <a:rPr lang="en-US" dirty="0" smtClean="0">
                <a:solidFill>
                  <a:srgbClr val="232323"/>
                </a:solidFill>
                <a:latin typeface="Helvetica" panose="020B0604020202020204" pitchFamily="34" charset="0"/>
                <a:ea typeface="Calibri" panose="020F0502020204030204" pitchFamily="34" charset="0"/>
              </a:rPr>
              <a:t> </a:t>
            </a:r>
            <a:r>
              <a:rPr lang="en-US" dirty="0">
                <a:solidFill>
                  <a:srgbClr val="232323"/>
                </a:solidFill>
                <a:latin typeface="Helvetica" panose="020B0604020202020204" pitchFamily="34" charset="0"/>
                <a:ea typeface="Calibri" panose="020F0502020204030204" pitchFamily="34" charset="0"/>
              </a:rPr>
              <a:t>bladder pain or </a:t>
            </a:r>
            <a:r>
              <a:rPr lang="en-US" dirty="0" smtClean="0">
                <a:solidFill>
                  <a:srgbClr val="232323"/>
                </a:solidFill>
                <a:latin typeface="Helvetica" panose="020B0604020202020204" pitchFamily="34" charset="0"/>
                <a:ea typeface="Calibri" panose="020F0502020204030204" pitchFamily="34" charset="0"/>
              </a:rPr>
              <a:t>discomfort</a:t>
            </a:r>
          </a:p>
          <a:p>
            <a:r>
              <a:rPr lang="en-US" dirty="0" smtClean="0">
                <a:solidFill>
                  <a:srgbClr val="232323"/>
                </a:solidFill>
                <a:latin typeface="Helvetica" panose="020B0604020202020204" pitchFamily="34" charset="0"/>
                <a:ea typeface="Calibri" panose="020F0502020204030204" pitchFamily="34" charset="0"/>
              </a:rPr>
              <a:t> </a:t>
            </a:r>
            <a:r>
              <a:rPr lang="en-US" dirty="0">
                <a:solidFill>
                  <a:srgbClr val="232323"/>
                </a:solidFill>
                <a:latin typeface="Helvetica" panose="020B0604020202020204" pitchFamily="34" charset="0"/>
                <a:ea typeface="Calibri" panose="020F0502020204030204" pitchFamily="34" charset="0"/>
              </a:rPr>
              <a:t>urinary </a:t>
            </a:r>
            <a:r>
              <a:rPr lang="en-US" dirty="0" smtClean="0">
                <a:solidFill>
                  <a:srgbClr val="232323"/>
                </a:solidFill>
                <a:latin typeface="Helvetica" panose="020B0604020202020204" pitchFamily="34" charset="0"/>
                <a:ea typeface="Calibri" panose="020F0502020204030204" pitchFamily="34" charset="0"/>
              </a:rPr>
              <a:t>incontinence</a:t>
            </a:r>
          </a:p>
          <a:p>
            <a:r>
              <a:rPr lang="en-US" dirty="0" smtClean="0">
                <a:solidFill>
                  <a:srgbClr val="232323"/>
                </a:solidFill>
                <a:latin typeface="Helvetica" panose="020B0604020202020204" pitchFamily="34" charset="0"/>
                <a:ea typeface="Calibri" panose="020F0502020204030204" pitchFamily="34" charset="0"/>
              </a:rPr>
              <a:t>straining </a:t>
            </a:r>
            <a:r>
              <a:rPr lang="en-US" dirty="0">
                <a:solidFill>
                  <a:srgbClr val="232323"/>
                </a:solidFill>
                <a:latin typeface="Helvetica" panose="020B0604020202020204" pitchFamily="34" charset="0"/>
                <a:ea typeface="Calibri" panose="020F0502020204030204" pitchFamily="34" charset="0"/>
              </a:rPr>
              <a:t>to </a:t>
            </a:r>
            <a:r>
              <a:rPr lang="en-US" dirty="0" smtClean="0">
                <a:solidFill>
                  <a:srgbClr val="232323"/>
                </a:solidFill>
                <a:latin typeface="Helvetica" panose="020B0604020202020204" pitchFamily="34" charset="0"/>
                <a:ea typeface="Calibri" panose="020F0502020204030204" pitchFamily="34" charset="0"/>
              </a:rPr>
              <a:t>void</a:t>
            </a:r>
          </a:p>
          <a:p>
            <a:r>
              <a:rPr lang="en-US" dirty="0" smtClean="0">
                <a:solidFill>
                  <a:srgbClr val="232323"/>
                </a:solidFill>
                <a:latin typeface="Helvetica" panose="020B0604020202020204" pitchFamily="34" charset="0"/>
                <a:ea typeface="Calibri" panose="020F0502020204030204" pitchFamily="34" charset="0"/>
              </a:rPr>
              <a:t>sense </a:t>
            </a:r>
            <a:r>
              <a:rPr lang="en-US" dirty="0">
                <a:solidFill>
                  <a:srgbClr val="232323"/>
                </a:solidFill>
                <a:latin typeface="Helvetica" panose="020B0604020202020204" pitchFamily="34" charset="0"/>
                <a:ea typeface="Calibri" panose="020F0502020204030204" pitchFamily="34" charset="0"/>
              </a:rPr>
              <a:t>of incomplete </a:t>
            </a:r>
            <a:r>
              <a:rPr lang="en-US" dirty="0" smtClean="0">
                <a:solidFill>
                  <a:srgbClr val="232323"/>
                </a:solidFill>
                <a:latin typeface="Helvetica" panose="020B0604020202020204" pitchFamily="34" charset="0"/>
                <a:ea typeface="Calibri" panose="020F0502020204030204" pitchFamily="34" charset="0"/>
              </a:rPr>
              <a:t>emptying</a:t>
            </a:r>
            <a:endParaRPr lang="en-US" dirty="0">
              <a:solidFill>
                <a:srgbClr val="232323"/>
              </a:solidFill>
              <a:latin typeface="Helvetica" panose="020B0604020202020204" pitchFamily="34" charset="0"/>
              <a:ea typeface="Calibri" panose="020F0502020204030204" pitchFamily="34" charset="0"/>
            </a:endParaRPr>
          </a:p>
          <a:p>
            <a:r>
              <a:rPr lang="en-US" dirty="0" smtClean="0">
                <a:solidFill>
                  <a:srgbClr val="232323"/>
                </a:solidFill>
                <a:latin typeface="Helvetica" panose="020B0604020202020204" pitchFamily="34" charset="0"/>
                <a:ea typeface="Calibri" panose="020F0502020204030204" pitchFamily="34" charset="0"/>
              </a:rPr>
              <a:t> </a:t>
            </a:r>
            <a:r>
              <a:rPr lang="en-US" dirty="0">
                <a:solidFill>
                  <a:srgbClr val="232323"/>
                </a:solidFill>
                <a:latin typeface="Helvetica" panose="020B0604020202020204" pitchFamily="34" charset="0"/>
                <a:ea typeface="Calibri" panose="020F0502020204030204" pitchFamily="34" charset="0"/>
              </a:rPr>
              <a:t>no sensation to void </a:t>
            </a:r>
            <a:r>
              <a:rPr lang="en-US" dirty="0" smtClean="0">
                <a:solidFill>
                  <a:srgbClr val="232323"/>
                </a:solidFill>
                <a:latin typeface="Helvetica" panose="020B0604020202020204" pitchFamily="34" charset="0"/>
                <a:ea typeface="Calibri" panose="020F0502020204030204" pitchFamily="34" charset="0"/>
              </a:rPr>
              <a:t>.</a:t>
            </a:r>
          </a:p>
          <a:p>
            <a:r>
              <a:rPr lang="en-US" dirty="0" smtClean="0">
                <a:solidFill>
                  <a:srgbClr val="232323"/>
                </a:solidFill>
                <a:latin typeface="Helvetica" panose="020B0604020202020204" pitchFamily="34" charset="0"/>
                <a:ea typeface="Calibri" panose="020F0502020204030204" pitchFamily="34" charset="0"/>
              </a:rPr>
              <a:t> </a:t>
            </a:r>
            <a:r>
              <a:rPr lang="en-US" dirty="0">
                <a:solidFill>
                  <a:srgbClr val="232323"/>
                </a:solidFill>
                <a:latin typeface="Helvetica" panose="020B0604020202020204" pitchFamily="34" charset="0"/>
                <a:ea typeface="Calibri" panose="020F0502020204030204" pitchFamily="34" charset="0"/>
              </a:rPr>
              <a:t>Bladder distension can be palpated or visualized by ultrasound</a:t>
            </a:r>
            <a:endParaRPr lang="en-US" dirty="0"/>
          </a:p>
        </p:txBody>
      </p:sp>
    </p:spTree>
    <p:extLst>
      <p:ext uri="{BB962C8B-B14F-4D97-AF65-F5344CB8AC3E}">
        <p14:creationId xmlns:p14="http://schemas.microsoft.com/office/powerpoint/2010/main" val="3651590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p>
          <a:p>
            <a:r>
              <a:rPr lang="en-US" dirty="0" smtClean="0"/>
              <a:t>It also remains unclear whether PPUR is associated with any long-term morbidity.</a:t>
            </a:r>
          </a:p>
          <a:p>
            <a:r>
              <a:rPr lang="en-US" dirty="0" smtClean="0"/>
              <a:t> </a:t>
            </a:r>
            <a:r>
              <a:rPr lang="en-US" b="1" dirty="0" smtClean="0"/>
              <a:t>Yip’s four-year follow-up on women who had PPUR showed no significant difference between those with and without PPUR using outcome variables including ;</a:t>
            </a:r>
          </a:p>
          <a:p>
            <a:pPr marL="0" indent="0">
              <a:buNone/>
            </a:pPr>
            <a:r>
              <a:rPr lang="en-US" b="1" dirty="0" smtClean="0">
                <a:solidFill>
                  <a:srgbClr val="FF0000"/>
                </a:solidFill>
              </a:rPr>
              <a:t> urinary stress incontinence</a:t>
            </a:r>
          </a:p>
          <a:p>
            <a:pPr marL="0" indent="0">
              <a:buNone/>
            </a:pPr>
            <a:r>
              <a:rPr lang="en-US" b="1" dirty="0" smtClean="0">
                <a:solidFill>
                  <a:srgbClr val="FF0000"/>
                </a:solidFill>
              </a:rPr>
              <a:t> </a:t>
            </a:r>
            <a:r>
              <a:rPr lang="en-US" b="1" dirty="0" err="1" smtClean="0">
                <a:solidFill>
                  <a:srgbClr val="FF0000"/>
                </a:solidFill>
              </a:rPr>
              <a:t>faecal</a:t>
            </a:r>
            <a:r>
              <a:rPr lang="en-US" b="1" dirty="0" smtClean="0">
                <a:solidFill>
                  <a:srgbClr val="FF0000"/>
                </a:solidFill>
              </a:rPr>
              <a:t> incontinence</a:t>
            </a:r>
          </a:p>
          <a:p>
            <a:pPr marL="0" indent="0">
              <a:buNone/>
            </a:pPr>
            <a:r>
              <a:rPr lang="en-US" b="1" dirty="0" smtClean="0">
                <a:solidFill>
                  <a:srgbClr val="FF0000"/>
                </a:solidFill>
              </a:rPr>
              <a:t> frequency, </a:t>
            </a:r>
            <a:r>
              <a:rPr lang="en-US" b="1" dirty="0" err="1" smtClean="0">
                <a:solidFill>
                  <a:srgbClr val="FF0000"/>
                </a:solidFill>
              </a:rPr>
              <a:t>nocturia</a:t>
            </a:r>
            <a:endParaRPr lang="en-US" b="1" dirty="0" smtClean="0">
              <a:solidFill>
                <a:srgbClr val="FF0000"/>
              </a:solidFill>
            </a:endParaRPr>
          </a:p>
          <a:p>
            <a:pPr marL="0" indent="0">
              <a:buNone/>
            </a:pPr>
            <a:r>
              <a:rPr lang="en-US" b="1" dirty="0" smtClean="0">
                <a:solidFill>
                  <a:srgbClr val="FF0000"/>
                </a:solidFill>
              </a:rPr>
              <a:t> urgency, urge incontinence </a:t>
            </a:r>
            <a:endParaRPr lang="en-US" b="1" dirty="0">
              <a:solidFill>
                <a:srgbClr val="FF0000"/>
              </a:solidFill>
            </a:endParaRPr>
          </a:p>
          <a:p>
            <a:pPr marL="0" indent="0">
              <a:buNone/>
            </a:pPr>
            <a:r>
              <a:rPr lang="en-US" b="1" dirty="0" smtClean="0">
                <a:solidFill>
                  <a:srgbClr val="FF0000"/>
                </a:solidFill>
              </a:rPr>
              <a:t> coital incontinence</a:t>
            </a:r>
            <a:endParaRPr lang="en-US" b="1" dirty="0">
              <a:solidFill>
                <a:srgbClr val="FF0000"/>
              </a:solidFill>
            </a:endParaRPr>
          </a:p>
        </p:txBody>
      </p:sp>
    </p:spTree>
    <p:extLst>
      <p:ext uri="{BB962C8B-B14F-4D97-AF65-F5344CB8AC3E}">
        <p14:creationId xmlns:p14="http://schemas.microsoft.com/office/powerpoint/2010/main" val="2507871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There is </a:t>
            </a:r>
            <a:r>
              <a:rPr lang="en-US" dirty="0" smtClean="0"/>
              <a:t>insufficient </a:t>
            </a:r>
            <a:r>
              <a:rPr lang="en-US" dirty="0"/>
              <a:t>evidence for the long-term adverse </a:t>
            </a:r>
            <a:r>
              <a:rPr lang="en-US" dirty="0" err="1"/>
              <a:t>efects</a:t>
            </a:r>
            <a:r>
              <a:rPr lang="en-US" dirty="0"/>
              <a:t> of covert urinary retention; however, it is known that even a single episode of over-distension of urinary bladder can lead to long-lasting voiding </a:t>
            </a:r>
            <a:r>
              <a:rPr lang="en-US" dirty="0" smtClean="0"/>
              <a:t>difficulties, </a:t>
            </a:r>
            <a:r>
              <a:rPr lang="en-US" dirty="0"/>
              <a:t>recurrent urinary tract infections, and impaired renal function</a:t>
            </a:r>
          </a:p>
        </p:txBody>
      </p:sp>
    </p:spTree>
    <p:extLst>
      <p:ext uri="{BB962C8B-B14F-4D97-AF65-F5344CB8AC3E}">
        <p14:creationId xmlns:p14="http://schemas.microsoft.com/office/powerpoint/2010/main" val="211165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It is not possible to determine whether the low incidence of PPUR which we have reported reflects the </a:t>
            </a:r>
            <a:r>
              <a:rPr lang="en-US" b="1" dirty="0" smtClean="0"/>
              <a:t>‘intervention’ of measuring bladder volumes and acting upon them or merely that prompting a woman to pass urine at four hours prevented bladder distension and the potential for voiding dysfunction</a:t>
            </a:r>
            <a:r>
              <a:rPr lang="en-US" b="1" dirty="0" smtClean="0"/>
              <a:t>.</a:t>
            </a:r>
          </a:p>
          <a:p>
            <a:pPr lvl="0"/>
            <a:r>
              <a:rPr lang="en-US" b="1" dirty="0">
                <a:solidFill>
                  <a:srgbClr val="FF0000"/>
                </a:solidFill>
              </a:rPr>
              <a:t>education </a:t>
            </a:r>
          </a:p>
          <a:p>
            <a:pPr lvl="0"/>
            <a:r>
              <a:rPr lang="en-US" b="1" dirty="0">
                <a:solidFill>
                  <a:srgbClr val="FF0000"/>
                </a:solidFill>
              </a:rPr>
              <a:t> timed </a:t>
            </a:r>
            <a:r>
              <a:rPr lang="en-US" b="1" dirty="0" smtClean="0">
                <a:solidFill>
                  <a:srgbClr val="FF0000"/>
                </a:solidFill>
              </a:rPr>
              <a:t>voiding</a:t>
            </a:r>
          </a:p>
          <a:p>
            <a:pPr marL="0" lvl="0" indent="0">
              <a:buNone/>
            </a:pPr>
            <a:r>
              <a:rPr lang="en-US" b="1" dirty="0" smtClean="0">
                <a:solidFill>
                  <a:srgbClr val="FF0000"/>
                </a:solidFill>
              </a:rPr>
              <a:t>    </a:t>
            </a:r>
            <a:r>
              <a:rPr lang="en-US" b="1" dirty="0"/>
              <a:t>are effective strategies for preventing PPUR</a:t>
            </a:r>
            <a:r>
              <a:rPr lang="en-US" dirty="0"/>
              <a:t>.</a:t>
            </a:r>
          </a:p>
          <a:p>
            <a:pPr lvl="0"/>
            <a:r>
              <a:rPr lang="en-US" dirty="0">
                <a:solidFill>
                  <a:prstClr val="black"/>
                </a:solidFill>
              </a:rPr>
              <a:t> If PVRBV measurement is of </a:t>
            </a:r>
            <a:r>
              <a:rPr lang="en-US" dirty="0" smtClean="0">
                <a:solidFill>
                  <a:prstClr val="black"/>
                </a:solidFill>
              </a:rPr>
              <a:t>benefit </a:t>
            </a:r>
          </a:p>
          <a:p>
            <a:pPr marL="0" lvl="0" indent="0">
              <a:buNone/>
            </a:pPr>
            <a:r>
              <a:rPr lang="en-US" b="1" dirty="0" smtClean="0">
                <a:solidFill>
                  <a:prstClr val="black"/>
                </a:solidFill>
              </a:rPr>
              <a:t>     there </a:t>
            </a:r>
            <a:r>
              <a:rPr lang="en-US" b="1" dirty="0">
                <a:solidFill>
                  <a:prstClr val="black"/>
                </a:solidFill>
              </a:rPr>
              <a:t>is no certainty as to when these measures should be taken</a:t>
            </a:r>
            <a:r>
              <a:rPr lang="en-US" dirty="0">
                <a:solidFill>
                  <a:prstClr val="black"/>
                </a:solidFill>
              </a:rPr>
              <a:t>.</a:t>
            </a:r>
          </a:p>
          <a:p>
            <a:pPr lvl="0"/>
            <a:r>
              <a:rPr lang="en-US" dirty="0">
                <a:solidFill>
                  <a:prstClr val="black"/>
                </a:solidFill>
              </a:rPr>
              <a:t> Other studies reporting on PPUR have measured PVRBV day one </a:t>
            </a:r>
            <a:r>
              <a:rPr lang="en-US" b="1" dirty="0">
                <a:solidFill>
                  <a:prstClr val="black"/>
                </a:solidFill>
              </a:rPr>
              <a:t>postpartum,4 or at 24-, 48- and 72-hour </a:t>
            </a:r>
            <a:r>
              <a:rPr lang="en-US" dirty="0" smtClean="0">
                <a:solidFill>
                  <a:prstClr val="black"/>
                </a:solidFill>
              </a:rPr>
              <a:t>postpartum 5 </a:t>
            </a:r>
            <a:r>
              <a:rPr lang="en-US" dirty="0">
                <a:solidFill>
                  <a:prstClr val="black"/>
                </a:solidFill>
              </a:rPr>
              <a:t>or have only studied women with covert PPUR.</a:t>
            </a:r>
          </a:p>
          <a:p>
            <a:pPr lvl="0"/>
            <a:r>
              <a:rPr lang="en-US" dirty="0">
                <a:solidFill>
                  <a:prstClr val="black"/>
                </a:solidFill>
              </a:rPr>
              <a:t> It is unclear which is the most appropriate time to measure PVRBV to best identify </a:t>
            </a:r>
            <a:endParaRPr lang="en-US" dirty="0" smtClean="0">
              <a:solidFill>
                <a:prstClr val="black"/>
              </a:solidFill>
            </a:endParaRPr>
          </a:p>
          <a:p>
            <a:pPr marL="0" lvl="0" indent="0">
              <a:buNone/>
            </a:pPr>
            <a:r>
              <a:rPr lang="en-US" dirty="0">
                <a:solidFill>
                  <a:prstClr val="black"/>
                </a:solidFill>
              </a:rPr>
              <a:t> </a:t>
            </a:r>
            <a:r>
              <a:rPr lang="en-US" dirty="0" smtClean="0">
                <a:solidFill>
                  <a:prstClr val="black"/>
                </a:solidFill>
              </a:rPr>
              <a:t>   women </a:t>
            </a:r>
            <a:r>
              <a:rPr lang="en-US" dirty="0">
                <a:solidFill>
                  <a:prstClr val="black"/>
                </a:solidFill>
              </a:rPr>
              <a:t>most at risk of developing PPUR</a:t>
            </a:r>
          </a:p>
          <a:p>
            <a:pPr lvl="0"/>
            <a:endParaRPr lang="en-US" dirty="0">
              <a:solidFill>
                <a:prstClr val="black"/>
              </a:solidFill>
            </a:endParaRPr>
          </a:p>
          <a:p>
            <a:endParaRPr lang="en-US" b="1" dirty="0"/>
          </a:p>
        </p:txBody>
      </p:sp>
    </p:spTree>
    <p:extLst>
      <p:ext uri="{BB962C8B-B14F-4D97-AF65-F5344CB8AC3E}">
        <p14:creationId xmlns:p14="http://schemas.microsoft.com/office/powerpoint/2010/main" val="120832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Postpartum urinary retention </a:t>
            </a:r>
            <a:r>
              <a:rPr lang="en-US" b="1" dirty="0" smtClean="0">
                <a:solidFill>
                  <a:srgbClr val="FF0000"/>
                </a:solidFill>
              </a:rPr>
              <a:t>PPUR</a:t>
            </a:r>
            <a:r>
              <a:rPr lang="en-US" dirty="0" smtClean="0"/>
              <a:t> is a common problem, defined as the inability to completely void after giving birth.</a:t>
            </a:r>
          </a:p>
          <a:p>
            <a:r>
              <a:rPr lang="en-US" dirty="0" smtClean="0"/>
              <a:t> If voiding dysfunction is not recognized</a:t>
            </a:r>
            <a:r>
              <a:rPr lang="en-US" b="1" dirty="0" smtClean="0"/>
              <a:t>, bladder over distension </a:t>
            </a:r>
            <a:r>
              <a:rPr lang="en-US" dirty="0" smtClean="0"/>
              <a:t>can lead to </a:t>
            </a:r>
            <a:r>
              <a:rPr lang="en-US" b="1" dirty="0" smtClean="0"/>
              <a:t>denervation, detrusor atony and prolonged voiding </a:t>
            </a:r>
            <a:r>
              <a:rPr lang="en-US" dirty="0" smtClean="0"/>
              <a:t>dysfunction.</a:t>
            </a:r>
          </a:p>
          <a:p>
            <a:r>
              <a:rPr lang="en-US" dirty="0" smtClean="0"/>
              <a:t> The pathophysiology of PPUR is still unclear, although it is likely to involve </a:t>
            </a:r>
            <a:r>
              <a:rPr lang="en-US" b="1" dirty="0" smtClean="0"/>
              <a:t>physiological, neurological and mechanical processes </a:t>
            </a:r>
            <a:r>
              <a:rPr lang="en-US" dirty="0" smtClean="0"/>
              <a:t>in the postpartum period.</a:t>
            </a:r>
            <a:endParaRPr lang="en-US" dirty="0"/>
          </a:p>
        </p:txBody>
      </p:sp>
    </p:spTree>
    <p:extLst>
      <p:ext uri="{BB962C8B-B14F-4D97-AF65-F5344CB8AC3E}">
        <p14:creationId xmlns:p14="http://schemas.microsoft.com/office/powerpoint/2010/main" val="18805809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solidFill>
                  <a:prstClr val="black"/>
                </a:solidFill>
              </a:rPr>
              <a:t>Both the NICE guideline on Postnatal Care and the WHO Technical Consultation on Postpartum and Postnatal Care concur and state that if urine has not been passed within six hour of birth and measures to encourage voiding are not immediately successful, then the bladder volume should be assessed and </a:t>
            </a:r>
            <a:r>
              <a:rPr lang="en-US" dirty="0" err="1">
                <a:solidFill>
                  <a:prstClr val="black"/>
                </a:solidFill>
              </a:rPr>
              <a:t>catheterisation</a:t>
            </a:r>
            <a:r>
              <a:rPr lang="en-US" dirty="0">
                <a:solidFill>
                  <a:prstClr val="black"/>
                </a:solidFill>
              </a:rPr>
              <a:t> considered</a:t>
            </a:r>
          </a:p>
          <a:p>
            <a:endParaRPr lang="en-US" dirty="0"/>
          </a:p>
        </p:txBody>
      </p:sp>
    </p:spTree>
    <p:extLst>
      <p:ext uri="{BB962C8B-B14F-4D97-AF65-F5344CB8AC3E}">
        <p14:creationId xmlns:p14="http://schemas.microsoft.com/office/powerpoint/2010/main" val="2880907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guidelines do not specifically mention bladder scanning as a means of estimating PVRBV, and indeed, the accuracy of ultrasound measurements of residual volumes in the postpartum patient is questionable because of the size of the postpartum uterus</a:t>
            </a:r>
          </a:p>
          <a:p>
            <a:r>
              <a:rPr lang="en-US" dirty="0" smtClean="0"/>
              <a:t> there does not appear to be any significant association between urinary tract infection and PPUR</a:t>
            </a:r>
          </a:p>
          <a:p>
            <a:endParaRPr lang="en-US" dirty="0"/>
          </a:p>
        </p:txBody>
      </p:sp>
    </p:spTree>
    <p:extLst>
      <p:ext uri="{BB962C8B-B14F-4D97-AF65-F5344CB8AC3E}">
        <p14:creationId xmlns:p14="http://schemas.microsoft.com/office/powerpoint/2010/main" val="3254277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incidence of PVRBV &gt;150 mL at the time of hospital discharge and the factors associated with this, it is an assumption that this volume reflects a significant inability to empty the bladder postpartum. </a:t>
            </a:r>
          </a:p>
          <a:p>
            <a:endParaRPr lang="en-US" dirty="0"/>
          </a:p>
          <a:p>
            <a:r>
              <a:rPr lang="en-US" dirty="0" smtClean="0"/>
              <a:t>However, considering the normal female bladder usually holds between 600 and 800 mL of urine</a:t>
            </a:r>
          </a:p>
          <a:p>
            <a:r>
              <a:rPr lang="en-US" dirty="0" smtClean="0"/>
              <a:t> a PVRBV of 150–200 mL (which equates to 25% of normal bladder capacity) seems a reasonable definition of urinary retention</a:t>
            </a:r>
            <a:endParaRPr lang="en-US" dirty="0"/>
          </a:p>
        </p:txBody>
      </p:sp>
    </p:spTree>
    <p:extLst>
      <p:ext uri="{BB962C8B-B14F-4D97-AF65-F5344CB8AC3E}">
        <p14:creationId xmlns:p14="http://schemas.microsoft.com/office/powerpoint/2010/main" val="3003098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motor and sensory functions are affected differently by analgesia</a:t>
            </a:r>
            <a:r>
              <a:rPr lang="en-US" dirty="0" smtClean="0"/>
              <a:t>.</a:t>
            </a:r>
          </a:p>
          <a:p>
            <a:r>
              <a:rPr lang="en-US" dirty="0" smtClean="0"/>
              <a:t> Epidural anesthesia can affect afferent inputs and suppress sensory stimuli from the bladder to the pelvic and lower abdominal nerves. </a:t>
            </a:r>
          </a:p>
          <a:p>
            <a:r>
              <a:rPr lang="en-US" dirty="0" smtClean="0"/>
              <a:t>Subsequently</a:t>
            </a:r>
            <a:r>
              <a:rPr lang="en-US" b="1" dirty="0" smtClean="0"/>
              <a:t>, detrusor muscle contraction and urethral relaxation </a:t>
            </a:r>
            <a:r>
              <a:rPr lang="en-US" dirty="0" smtClean="0"/>
              <a:t>become out of sync, which affects normal micturition.</a:t>
            </a:r>
          </a:p>
          <a:p>
            <a:r>
              <a:rPr lang="en-US" dirty="0" smtClean="0"/>
              <a:t>This results in over distension of the bladder and eventually urinary retention. Simmons et  al. </a:t>
            </a:r>
          </a:p>
          <a:p>
            <a:r>
              <a:rPr lang="en-US" b="1" dirty="0" smtClean="0"/>
              <a:t>the combined use of opioids </a:t>
            </a:r>
            <a:r>
              <a:rPr lang="en-US" dirty="0" smtClean="0"/>
              <a:t>and lumbar and epidural anesthesia increases the risk of PUR. </a:t>
            </a:r>
          </a:p>
          <a:p>
            <a:r>
              <a:rPr lang="en-US" dirty="0" smtClean="0"/>
              <a:t>Tis indicates that opioids applied during epidural anesthesia may have a decisive influence on PUR.</a:t>
            </a:r>
            <a:endParaRPr lang="en-US" dirty="0"/>
          </a:p>
        </p:txBody>
      </p:sp>
    </p:spTree>
    <p:extLst>
      <p:ext uri="{BB962C8B-B14F-4D97-AF65-F5344CB8AC3E}">
        <p14:creationId xmlns:p14="http://schemas.microsoft.com/office/powerpoint/2010/main" val="524235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Instrument-assisted delivery </a:t>
            </a:r>
            <a:r>
              <a:rPr lang="en-US" b="1" dirty="0" smtClean="0"/>
              <a:t>may damage the pelvic, pudendal, and peripheral nerves</a:t>
            </a:r>
            <a:r>
              <a:rPr lang="en-US" dirty="0" smtClean="0"/>
              <a:t>, resulting in impairment of the refaxes and voluntary mechanisms required for urination  as well as mechanical outlet obstruction due to vulvar edema or hematoma.</a:t>
            </a:r>
          </a:p>
          <a:p>
            <a:pPr marL="0" indent="0">
              <a:buNone/>
            </a:pPr>
            <a:endParaRPr lang="en-US" dirty="0"/>
          </a:p>
          <a:p>
            <a:r>
              <a:rPr lang="en-US" b="1" dirty="0" smtClean="0">
                <a:solidFill>
                  <a:srgbClr val="FF0000"/>
                </a:solidFill>
              </a:rPr>
              <a:t>Direct bladder or urethral trauma resulting from instrument assisted delivery contributes to PUR</a:t>
            </a:r>
            <a:r>
              <a:rPr lang="en-US" dirty="0" smtClean="0"/>
              <a:t> . </a:t>
            </a:r>
          </a:p>
          <a:p>
            <a:r>
              <a:rPr lang="en-US" b="1" dirty="0" smtClean="0">
                <a:solidFill>
                  <a:srgbClr val="FF0000"/>
                </a:solidFill>
              </a:rPr>
              <a:t>vulvar edema increased the risk of PUR by up to 6.92-folds, which corroborates this statement. </a:t>
            </a:r>
          </a:p>
          <a:p>
            <a:r>
              <a:rPr lang="en-US" b="1" dirty="0" smtClean="0">
                <a:solidFill>
                  <a:srgbClr val="FF0000"/>
                </a:solidFill>
              </a:rPr>
              <a:t>pain caused by vulvar edema may result in refax urethral spasm, and subsequently PUR.</a:t>
            </a:r>
            <a:endParaRPr lang="en-US" b="1" dirty="0">
              <a:solidFill>
                <a:srgbClr val="FF0000"/>
              </a:solidFill>
            </a:endParaRPr>
          </a:p>
        </p:txBody>
      </p:sp>
    </p:spTree>
    <p:extLst>
      <p:ext uri="{BB962C8B-B14F-4D97-AF65-F5344CB8AC3E}">
        <p14:creationId xmlns:p14="http://schemas.microsoft.com/office/powerpoint/2010/main" val="968480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episiotomy was found to be directly related to PUR.</a:t>
            </a:r>
          </a:p>
          <a:p>
            <a:r>
              <a:rPr lang="en-US" dirty="0" smtClean="0"/>
              <a:t>second-degree or worse obstetrical laceration increased the risk of PUR by 3.66-folds.</a:t>
            </a:r>
          </a:p>
          <a:p>
            <a:pPr marL="0" indent="0">
              <a:buNone/>
            </a:pPr>
            <a:r>
              <a:rPr lang="en-US" dirty="0" smtClean="0"/>
              <a:t> The mechanism is yet to be determined, but it may be that pain caused by perineal trauma leads to changes in bladder sensation, central nervous system inhibition, and persistent urethral spasm</a:t>
            </a:r>
            <a:endParaRPr lang="en-US" dirty="0"/>
          </a:p>
        </p:txBody>
      </p:sp>
    </p:spTree>
    <p:extLst>
      <p:ext uri="{BB962C8B-B14F-4D97-AF65-F5344CB8AC3E}">
        <p14:creationId xmlns:p14="http://schemas.microsoft.com/office/powerpoint/2010/main" val="2318283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the covert form often remains undiagnosed as screening in the postpartum period is not routinely provided. </a:t>
            </a:r>
          </a:p>
          <a:p>
            <a:pPr marL="0" indent="0">
              <a:buNone/>
            </a:pPr>
            <a:r>
              <a:rPr lang="en-US" dirty="0" smtClean="0"/>
              <a:t>Unified guidelines do not exist with respect to postpartum bladder care and systematic ultrasound screening of covert urinary retention. postpartum ultrasound bladder monitoring in all women at least until day 3 to avoid excessive urine retention</a:t>
            </a:r>
            <a:endParaRPr lang="en-US" dirty="0"/>
          </a:p>
        </p:txBody>
      </p:sp>
    </p:spTree>
    <p:extLst>
      <p:ext uri="{BB962C8B-B14F-4D97-AF65-F5344CB8AC3E}">
        <p14:creationId xmlns:p14="http://schemas.microsoft.com/office/powerpoint/2010/main" val="1997091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is insufficient evidence for the long-term adverse effects of covert urinary retention;</a:t>
            </a:r>
          </a:p>
          <a:p>
            <a:r>
              <a:rPr lang="en-US" dirty="0" smtClean="0"/>
              <a:t> however, it is known that even a single episode of over-distension of urinary bladder can lead to</a:t>
            </a:r>
          </a:p>
          <a:p>
            <a:r>
              <a:rPr lang="en-US" dirty="0" smtClean="0"/>
              <a:t> long-lasting voiding difficulties</a:t>
            </a:r>
          </a:p>
          <a:p>
            <a:r>
              <a:rPr lang="en-US" dirty="0" smtClean="0"/>
              <a:t> recurrent urinary tract infections</a:t>
            </a:r>
            <a:endParaRPr lang="en-US" dirty="0"/>
          </a:p>
          <a:p>
            <a:r>
              <a:rPr lang="en-US" dirty="0" smtClean="0"/>
              <a:t> impaired renal function.</a:t>
            </a:r>
            <a:endParaRPr lang="en-US" dirty="0"/>
          </a:p>
        </p:txBody>
      </p:sp>
    </p:spTree>
    <p:extLst>
      <p:ext uri="{BB962C8B-B14F-4D97-AF65-F5344CB8AC3E}">
        <p14:creationId xmlns:p14="http://schemas.microsoft.com/office/powerpoint/2010/main" val="275824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Urinary tract infection (UTI) is a common postpartum infection occurring in 2%–4% of all deliveries</a:t>
            </a:r>
            <a:r>
              <a:rPr lang="en-US" dirty="0" smtClean="0"/>
              <a:t>.</a:t>
            </a:r>
          </a:p>
          <a:p>
            <a:r>
              <a:rPr lang="en-US" dirty="0" smtClean="0"/>
              <a:t>Although </a:t>
            </a:r>
            <a:r>
              <a:rPr lang="en-US" dirty="0"/>
              <a:t>postpartum UTI is usually a mild </a:t>
            </a:r>
            <a:r>
              <a:rPr lang="en-US" dirty="0" smtClean="0"/>
              <a:t>infection</a:t>
            </a:r>
          </a:p>
          <a:p>
            <a:r>
              <a:rPr lang="en-US" dirty="0" smtClean="0"/>
              <a:t>the </a:t>
            </a:r>
            <a:r>
              <a:rPr lang="en-US" dirty="0"/>
              <a:t>risk of postpartum UTI and other puerperal infections has been found to be increased after caesarean delivery as compared with vaginal delivery</a:t>
            </a:r>
          </a:p>
        </p:txBody>
      </p:sp>
    </p:spTree>
    <p:extLst>
      <p:ext uri="{BB962C8B-B14F-4D97-AF65-F5344CB8AC3E}">
        <p14:creationId xmlns:p14="http://schemas.microsoft.com/office/powerpoint/2010/main" val="2854279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Among women with </a:t>
            </a:r>
            <a:r>
              <a:rPr lang="en-US" dirty="0" smtClean="0"/>
              <a:t>intended</a:t>
            </a:r>
          </a:p>
          <a:p>
            <a:r>
              <a:rPr lang="en-US" dirty="0"/>
              <a:t> </a:t>
            </a:r>
            <a:r>
              <a:rPr lang="en-US" dirty="0" smtClean="0"/>
              <a:t> </a:t>
            </a:r>
            <a:r>
              <a:rPr lang="en-US" dirty="0"/>
              <a:t>caesarean delivery, 4.6% had a </a:t>
            </a:r>
            <a:r>
              <a:rPr lang="en-US" dirty="0" smtClean="0"/>
              <a:t>p</a:t>
            </a:r>
            <a:r>
              <a:rPr lang="en-US" dirty="0"/>
              <a:t>p</a:t>
            </a:r>
            <a:r>
              <a:rPr lang="en-US" dirty="0" smtClean="0"/>
              <a:t> UTI</a:t>
            </a:r>
            <a:endParaRPr lang="fa-IR" dirty="0" smtClean="0"/>
          </a:p>
          <a:p>
            <a:r>
              <a:rPr lang="en-US" dirty="0" smtClean="0"/>
              <a:t> </a:t>
            </a:r>
            <a:r>
              <a:rPr lang="en-US" dirty="0"/>
              <a:t>0.2 </a:t>
            </a:r>
            <a:r>
              <a:rPr lang="en-US" dirty="0" smtClean="0"/>
              <a:t>% </a:t>
            </a:r>
            <a:r>
              <a:rPr lang="en-US" dirty="0"/>
              <a:t>points of which had a hospital admission with postpartum UTI </a:t>
            </a:r>
            <a:endParaRPr lang="fa-IR" dirty="0"/>
          </a:p>
          <a:p>
            <a:r>
              <a:rPr lang="en-US" dirty="0" smtClean="0"/>
              <a:t> </a:t>
            </a:r>
            <a:r>
              <a:rPr lang="en-US" dirty="0"/>
              <a:t>4.5% redeemed a prescription for UTI-specific antibiotics</a:t>
            </a:r>
            <a:r>
              <a:rPr lang="en-US" dirty="0" smtClean="0"/>
              <a:t>.</a:t>
            </a:r>
          </a:p>
          <a:p>
            <a:r>
              <a:rPr lang="en-US" dirty="0" smtClean="0"/>
              <a:t> </a:t>
            </a:r>
            <a:r>
              <a:rPr lang="en-US" dirty="0"/>
              <a:t>In women with intended vaginal </a:t>
            </a:r>
            <a:r>
              <a:rPr lang="en-US" dirty="0" smtClean="0"/>
              <a:t>delivery</a:t>
            </a:r>
            <a:endParaRPr lang="fa-IR" dirty="0" smtClean="0"/>
          </a:p>
          <a:p>
            <a:r>
              <a:rPr lang="en-US" dirty="0" smtClean="0"/>
              <a:t> </a:t>
            </a:r>
            <a:r>
              <a:rPr lang="en-US" dirty="0"/>
              <a:t>3.5% were diagnosed with postpartum </a:t>
            </a:r>
            <a:r>
              <a:rPr lang="en-US" dirty="0" smtClean="0"/>
              <a:t>UTI</a:t>
            </a:r>
            <a:endParaRPr lang="fa-IR" dirty="0" smtClean="0"/>
          </a:p>
          <a:p>
            <a:r>
              <a:rPr lang="en-US" dirty="0" smtClean="0"/>
              <a:t> </a:t>
            </a:r>
            <a:r>
              <a:rPr lang="en-US" dirty="0"/>
              <a:t>0.1% of which were treated in hospital </a:t>
            </a:r>
            <a:endParaRPr lang="fa-IR" dirty="0"/>
          </a:p>
          <a:p>
            <a:r>
              <a:rPr lang="en-US" dirty="0" smtClean="0"/>
              <a:t>3.4</a:t>
            </a:r>
            <a:r>
              <a:rPr lang="en-US" dirty="0"/>
              <a:t>% redeemed a prescription for UTI-specific antibiotics within 30 days after delivery </a:t>
            </a:r>
            <a:r>
              <a:rPr lang="en-US" dirty="0" smtClean="0"/>
              <a:t>.</a:t>
            </a:r>
            <a:endParaRPr lang="en-US" dirty="0"/>
          </a:p>
        </p:txBody>
      </p:sp>
    </p:spTree>
    <p:extLst>
      <p:ext uri="{BB962C8B-B14F-4D97-AF65-F5344CB8AC3E}">
        <p14:creationId xmlns:p14="http://schemas.microsoft.com/office/powerpoint/2010/main" val="1600206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incidence of PPUR varies widely (0.05– 37.0%3 ) </a:t>
            </a:r>
            <a:r>
              <a:rPr lang="en-US" dirty="0" smtClean="0"/>
              <a:t>reflecting the inconsistent definitions of PPUR, which can encompass</a:t>
            </a:r>
          </a:p>
          <a:p>
            <a:r>
              <a:rPr lang="en-US" dirty="0" smtClean="0"/>
              <a:t> overt (symptomatic) urinary retention</a:t>
            </a:r>
          </a:p>
          <a:p>
            <a:r>
              <a:rPr lang="en-US" dirty="0" smtClean="0"/>
              <a:t> covert (asymptomatic) urinary retention, persistent urinary retention or combinations of the above</a:t>
            </a:r>
            <a:endParaRPr lang="en-US" dirty="0"/>
          </a:p>
        </p:txBody>
      </p:sp>
    </p:spTree>
    <p:extLst>
      <p:ext uri="{BB962C8B-B14F-4D97-AF65-F5344CB8AC3E}">
        <p14:creationId xmlns:p14="http://schemas.microsoft.com/office/powerpoint/2010/main" val="16003899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Considering actual mode of delivery, women with an emergency caesarean delivery during </a:t>
            </a:r>
            <a:r>
              <a:rPr lang="en-US" dirty="0" err="1"/>
              <a:t>labour</a:t>
            </a:r>
            <a:r>
              <a:rPr lang="en-US" dirty="0"/>
              <a:t> had the highest rate of postpartum UTI (5.4%) and women with spontaneous vaginal delivery the lowest (3.1%) </a:t>
            </a:r>
          </a:p>
        </p:txBody>
      </p:sp>
    </p:spTree>
    <p:extLst>
      <p:ext uri="{BB962C8B-B14F-4D97-AF65-F5344CB8AC3E}">
        <p14:creationId xmlns:p14="http://schemas.microsoft.com/office/powerpoint/2010/main" val="2968302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Risk factors for urinary tract infection in the postpartum period Margot A. </a:t>
            </a:r>
            <a:endParaRPr lang="en-US" sz="2800" dirty="0"/>
          </a:p>
        </p:txBody>
      </p:sp>
      <p:sp>
        <p:nvSpPr>
          <p:cNvPr id="3" name="Content Placeholder 2"/>
          <p:cNvSpPr>
            <a:spLocks noGrp="1"/>
          </p:cNvSpPr>
          <p:nvPr>
            <p:ph idx="1"/>
          </p:nvPr>
        </p:nvSpPr>
        <p:spPr/>
        <p:txBody>
          <a:bodyPr/>
          <a:lstStyle/>
          <a:p>
            <a:r>
              <a:rPr lang="en-US" dirty="0" smtClean="0"/>
              <a:t>Approximately 20% of all women reportedly seek treatment for a urinary tract infection at some point during their lifetime.</a:t>
            </a:r>
          </a:p>
          <a:p>
            <a:endParaRPr lang="en-US" dirty="0"/>
          </a:p>
          <a:p>
            <a:r>
              <a:rPr lang="en-US" dirty="0" smtClean="0"/>
              <a:t>Although risk factors for asymptomatic bacteriuria3-6 and urinary tract infection during pregnancy have been well characterized, fewer data are available regarding risk factors for postpartum urinary tract infection</a:t>
            </a:r>
            <a:endParaRPr lang="en-US" dirty="0"/>
          </a:p>
        </p:txBody>
      </p:sp>
    </p:spTree>
    <p:extLst>
      <p:ext uri="{BB962C8B-B14F-4D97-AF65-F5344CB8AC3E}">
        <p14:creationId xmlns:p14="http://schemas.microsoft.com/office/powerpoint/2010/main" val="867379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solidFill>
                  <a:srgbClr val="FF0000"/>
                </a:solidFill>
              </a:rPr>
              <a:t>tocolysis</a:t>
            </a:r>
            <a:r>
              <a:rPr lang="en-US" b="1" dirty="0" smtClean="0">
                <a:solidFill>
                  <a:srgbClr val="FF0000"/>
                </a:solidFill>
              </a:rPr>
              <a:t> and induction of labor </a:t>
            </a:r>
            <a:r>
              <a:rPr lang="en-US" dirty="0" smtClean="0"/>
              <a:t>as risk factors for urinary tract infection. </a:t>
            </a:r>
          </a:p>
          <a:p>
            <a:r>
              <a:rPr lang="en-US" dirty="0" smtClean="0"/>
              <a:t>Women who undergo these procedures often undergo </a:t>
            </a:r>
            <a:r>
              <a:rPr lang="en-US" b="1" dirty="0" smtClean="0">
                <a:solidFill>
                  <a:srgbClr val="FF0000"/>
                </a:solidFill>
              </a:rPr>
              <a:t>urethral catheterization</a:t>
            </a:r>
            <a:r>
              <a:rPr lang="en-US" dirty="0" smtClean="0"/>
              <a:t>, which is estimated to result in urinary tract infection in 10% of patients.</a:t>
            </a:r>
          </a:p>
          <a:p>
            <a:endParaRPr lang="en-US" dirty="0"/>
          </a:p>
          <a:p>
            <a:pPr lvl="0"/>
            <a:r>
              <a:rPr lang="en-US" dirty="0">
                <a:solidFill>
                  <a:prstClr val="black"/>
                </a:solidFill>
              </a:rPr>
              <a:t>Patients who were diagnosed with postpartum urinary tract infections were more likely to have underwent intermittent catheterization than indwelling </a:t>
            </a:r>
            <a:r>
              <a:rPr lang="en-US" dirty="0" smtClean="0">
                <a:solidFill>
                  <a:prstClr val="black"/>
                </a:solidFill>
              </a:rPr>
              <a:t>Foley</a:t>
            </a:r>
            <a:endParaRPr lang="en-US" dirty="0">
              <a:solidFill>
                <a:prstClr val="black"/>
              </a:solidFill>
            </a:endParaRPr>
          </a:p>
          <a:p>
            <a:endParaRPr lang="en-US" dirty="0" smtClean="0"/>
          </a:p>
          <a:p>
            <a:endParaRPr lang="en-US" dirty="0"/>
          </a:p>
        </p:txBody>
      </p:sp>
    </p:spTree>
    <p:extLst>
      <p:ext uri="{BB962C8B-B14F-4D97-AF65-F5344CB8AC3E}">
        <p14:creationId xmlns:p14="http://schemas.microsoft.com/office/powerpoint/2010/main" val="3881358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35577"/>
            <a:ext cx="10515600" cy="5641386"/>
          </a:xfrm>
        </p:spPr>
        <p:txBody>
          <a:bodyPr>
            <a:normAutofit/>
          </a:bodyPr>
          <a:lstStyle/>
          <a:p>
            <a:r>
              <a:rPr lang="en-US" dirty="0"/>
              <a:t>Certain risk factors such as prior urinary tract infection during </a:t>
            </a:r>
            <a:r>
              <a:rPr lang="en-US" dirty="0" smtClean="0"/>
              <a:t>pregnancy</a:t>
            </a:r>
          </a:p>
          <a:p>
            <a:r>
              <a:rPr lang="en-US" dirty="0" smtClean="0"/>
              <a:t>group </a:t>
            </a:r>
            <a:r>
              <a:rPr lang="en-US" dirty="0"/>
              <a:t>B beta streptococcus colonization, </a:t>
            </a:r>
            <a:endParaRPr lang="en-US" dirty="0" smtClean="0"/>
          </a:p>
          <a:p>
            <a:r>
              <a:rPr lang="en-US" dirty="0" smtClean="0"/>
              <a:t>obesity </a:t>
            </a:r>
          </a:p>
          <a:p>
            <a:r>
              <a:rPr lang="en-US" dirty="0" smtClean="0"/>
              <a:t>long </a:t>
            </a:r>
            <a:r>
              <a:rPr lang="en-US" dirty="0"/>
              <a:t>duration of labor </a:t>
            </a:r>
          </a:p>
          <a:p>
            <a:r>
              <a:rPr lang="en-US" dirty="0" smtClean="0"/>
              <a:t> </a:t>
            </a:r>
            <a:r>
              <a:rPr lang="en-US" dirty="0"/>
              <a:t>ruptured </a:t>
            </a:r>
            <a:r>
              <a:rPr lang="en-US" dirty="0" smtClean="0"/>
              <a:t>membranes </a:t>
            </a:r>
            <a:endParaRPr lang="en-US" dirty="0"/>
          </a:p>
          <a:p>
            <a:r>
              <a:rPr lang="en-US" dirty="0" smtClean="0"/>
              <a:t> </a:t>
            </a:r>
            <a:r>
              <a:rPr lang="en-US" dirty="0"/>
              <a:t>epidural </a:t>
            </a:r>
            <a:r>
              <a:rPr lang="en-US" dirty="0" smtClean="0"/>
              <a:t>anesthesia</a:t>
            </a:r>
          </a:p>
          <a:p>
            <a:pPr marL="0" indent="0">
              <a:buNone/>
            </a:pPr>
            <a:r>
              <a:rPr lang="en-US" dirty="0" smtClean="0"/>
              <a:t> </a:t>
            </a:r>
            <a:r>
              <a:rPr lang="en-US" dirty="0"/>
              <a:t>are associated with an increased risk of postpartum urinary tract infections</a:t>
            </a:r>
            <a:r>
              <a:rPr lang="en-US" dirty="0" smtClean="0"/>
              <a:t>.</a:t>
            </a:r>
          </a:p>
          <a:p>
            <a:pPr marL="0" indent="0">
              <a:buNone/>
            </a:pPr>
            <a:r>
              <a:rPr lang="en-US" dirty="0" smtClean="0">
                <a:solidFill>
                  <a:prstClr val="black"/>
                </a:solidFill>
              </a:rPr>
              <a:t> </a:t>
            </a:r>
            <a:r>
              <a:rPr lang="en-US" dirty="0">
                <a:solidFill>
                  <a:prstClr val="black"/>
                </a:solidFill>
              </a:rPr>
              <a:t>Maternal renal </a:t>
            </a:r>
            <a:r>
              <a:rPr lang="en-US" dirty="0" smtClean="0">
                <a:solidFill>
                  <a:prstClr val="black"/>
                </a:solidFill>
              </a:rPr>
              <a:t>disease</a:t>
            </a:r>
          </a:p>
          <a:p>
            <a:pPr marL="0" indent="0">
              <a:buNone/>
            </a:pPr>
            <a:r>
              <a:rPr lang="en-US" dirty="0" smtClean="0">
                <a:solidFill>
                  <a:prstClr val="black"/>
                </a:solidFill>
              </a:rPr>
              <a:t> </a:t>
            </a:r>
            <a:r>
              <a:rPr lang="en-US" dirty="0">
                <a:solidFill>
                  <a:prstClr val="black"/>
                </a:solidFill>
              </a:rPr>
              <a:t>preeclampsia </a:t>
            </a:r>
            <a:r>
              <a:rPr lang="en-US" dirty="0" smtClean="0">
                <a:solidFill>
                  <a:prstClr val="black"/>
                </a:solidFill>
              </a:rPr>
              <a:t>eclampsia</a:t>
            </a:r>
            <a:endParaRPr lang="en-US" dirty="0">
              <a:solidFill>
                <a:prstClr val="black"/>
              </a:solidFill>
            </a:endParaRPr>
          </a:p>
          <a:p>
            <a:pPr marL="0" indent="0">
              <a:buNone/>
            </a:pPr>
            <a:r>
              <a:rPr lang="en-US" dirty="0" smtClean="0">
                <a:solidFill>
                  <a:prstClr val="black"/>
                </a:solidFill>
              </a:rPr>
              <a:t> </a:t>
            </a:r>
            <a:r>
              <a:rPr lang="en-US" dirty="0">
                <a:solidFill>
                  <a:prstClr val="black"/>
                </a:solidFill>
              </a:rPr>
              <a:t>unmarried status were also risk factors for postpartum urinary tract infection</a:t>
            </a:r>
            <a:r>
              <a:rPr lang="en-US" dirty="0" smtClean="0">
                <a:solidFill>
                  <a:prstClr val="black"/>
                </a:solidFill>
              </a:rPr>
              <a:t>.</a:t>
            </a:r>
          </a:p>
          <a:p>
            <a:pPr marL="0" indent="0">
              <a:buNone/>
            </a:pPr>
            <a:r>
              <a:rPr lang="en-US" smtClean="0">
                <a:solidFill>
                  <a:prstClr val="black"/>
                </a:solidFill>
              </a:rPr>
              <a:t> </a:t>
            </a:r>
            <a:r>
              <a:rPr lang="en-US" dirty="0">
                <a:solidFill>
                  <a:prstClr val="black"/>
                </a:solidFill>
              </a:rPr>
              <a:t>Additionally, length of hospital stay was also associated with risk of urinary tract infection</a:t>
            </a:r>
            <a:endParaRPr lang="en-US" dirty="0" smtClean="0"/>
          </a:p>
          <a:p>
            <a:pPr marL="0" indent="0">
              <a:buNone/>
            </a:pPr>
            <a:endParaRPr lang="en-US" dirty="0"/>
          </a:p>
        </p:txBody>
      </p:sp>
    </p:spTree>
    <p:extLst>
      <p:ext uri="{BB962C8B-B14F-4D97-AF65-F5344CB8AC3E}">
        <p14:creationId xmlns:p14="http://schemas.microsoft.com/office/powerpoint/2010/main" val="4245313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urinary tract infection. Nielsen and </a:t>
            </a:r>
            <a:r>
              <a:rPr lang="en-US" dirty="0" err="1" smtClean="0"/>
              <a:t>Hokegard</a:t>
            </a:r>
            <a:r>
              <a:rPr lang="en-US" dirty="0" smtClean="0"/>
              <a:t> found obesity, anemia, duration of labor, and duration of ruptured membranes to be associated with an increased risk of post cesarean nosocomial infection.</a:t>
            </a:r>
          </a:p>
          <a:p>
            <a:r>
              <a:rPr lang="en-US" dirty="0" smtClean="0"/>
              <a:t> Unlike these investigators, we did not find anemia, obesity, diabetes, or income to be associated with occurrence of urinary tract infection</a:t>
            </a:r>
          </a:p>
          <a:p>
            <a:endParaRPr lang="en-US" dirty="0"/>
          </a:p>
          <a:p>
            <a:r>
              <a:rPr lang="en-US" dirty="0">
                <a:solidFill>
                  <a:prstClr val="black"/>
                </a:solidFill>
              </a:rPr>
              <a:t>Although cesarean delivery potentially confounded the relationship between abruption placentae and urinary tract infection, abruption placentae was a risk factor for postpartum urinary tract infection in women who underwent vaginal delivery</a:t>
            </a:r>
            <a:endParaRPr lang="en-US" dirty="0"/>
          </a:p>
        </p:txBody>
      </p:sp>
    </p:spTree>
    <p:extLst>
      <p:ext uri="{BB962C8B-B14F-4D97-AF65-F5344CB8AC3E}">
        <p14:creationId xmlns:p14="http://schemas.microsoft.com/office/powerpoint/2010/main" val="1306958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may be several explanations for the greater than 3-fold risk of urinary tract infection in women with renal disease or preeclampsia. Both preeclampsia and renal disease are frequently associated with proteinuria, which may enhance a woman’s risk for acquiring a urinary tract infection.</a:t>
            </a:r>
          </a:p>
          <a:p>
            <a:r>
              <a:rPr lang="en-US" dirty="0" smtClean="0"/>
              <a:t>Renal disease could also signify anatomic abnormalities </a:t>
            </a:r>
            <a:endParaRPr lang="en-US" sz="2000" dirty="0" smtClean="0"/>
          </a:p>
          <a:p>
            <a:r>
              <a:rPr lang="en-US" sz="2000" dirty="0" smtClean="0"/>
              <a:t>(</a:t>
            </a:r>
            <a:r>
              <a:rPr lang="en-US" sz="2000" dirty="0" err="1" smtClean="0"/>
              <a:t>eg</a:t>
            </a:r>
            <a:r>
              <a:rPr lang="en-US" sz="2000" dirty="0" smtClean="0"/>
              <a:t>, reflux nephropathy, scarring, or nephrolithiasis providing a nidus for infection) </a:t>
            </a:r>
            <a:r>
              <a:rPr lang="en-US" dirty="0" smtClean="0"/>
              <a:t>or loss of immunoglobulins in the urine contributing to a relatively immunosuppressed state</a:t>
            </a:r>
          </a:p>
          <a:p>
            <a:r>
              <a:rPr lang="en-US" dirty="0" smtClean="0"/>
              <a:t>. </a:t>
            </a:r>
            <a:endParaRPr lang="en-US" dirty="0"/>
          </a:p>
        </p:txBody>
      </p:sp>
    </p:spTree>
    <p:extLst>
      <p:ext uri="{BB962C8B-B14F-4D97-AF65-F5344CB8AC3E}">
        <p14:creationId xmlns:p14="http://schemas.microsoft.com/office/powerpoint/2010/main" val="628364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Urinary incontinence is defined as the complaint of any involuntary leakage of urine</a:t>
            </a:r>
            <a:r>
              <a:rPr lang="en-US" dirty="0" smtClean="0"/>
              <a:t>.</a:t>
            </a:r>
            <a:endParaRPr lang="fa-IR" dirty="0" smtClean="0"/>
          </a:p>
          <a:p>
            <a:r>
              <a:rPr lang="en-US" dirty="0" smtClean="0"/>
              <a:t> </a:t>
            </a:r>
            <a:r>
              <a:rPr lang="en-US" dirty="0"/>
              <a:t>During pregnancy the prevalence varies between 32% and 64% and is higher in parous than in nulliparous women</a:t>
            </a:r>
            <a:r>
              <a:rPr lang="en-US" dirty="0" smtClean="0"/>
              <a:t>.</a:t>
            </a:r>
            <a:endParaRPr lang="fa-IR" dirty="0" smtClean="0"/>
          </a:p>
          <a:p>
            <a:r>
              <a:rPr lang="en-US" dirty="0" smtClean="0"/>
              <a:t> </a:t>
            </a:r>
            <a:r>
              <a:rPr lang="en-US" dirty="0"/>
              <a:t>The prevalence is low in the first trimester but rises rapidly during the second and third </a:t>
            </a:r>
            <a:r>
              <a:rPr lang="en-US" dirty="0" smtClean="0"/>
              <a:t>trimesters.</a:t>
            </a:r>
          </a:p>
          <a:p>
            <a:r>
              <a:rPr lang="en-US" dirty="0" smtClean="0"/>
              <a:t>In </a:t>
            </a:r>
            <a:r>
              <a:rPr lang="en-US" dirty="0"/>
              <a:t>a 6-year longitudinal study, MacArthur et al.9 showed that the prevalence of persistent urinary incontinence postpartum was 24%.</a:t>
            </a:r>
          </a:p>
        </p:txBody>
      </p:sp>
    </p:spTree>
    <p:extLst>
      <p:ext uri="{BB962C8B-B14F-4D97-AF65-F5344CB8AC3E}">
        <p14:creationId xmlns:p14="http://schemas.microsoft.com/office/powerpoint/2010/main" val="3159123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 of postpartum stress urinary incontinence in </a:t>
            </a:r>
            <a:r>
              <a:rPr lang="en-US" dirty="0" err="1" smtClean="0"/>
              <a:t>primiparas</a:t>
            </a:r>
            <a:endParaRPr lang="en-US" dirty="0"/>
          </a:p>
        </p:txBody>
      </p:sp>
      <p:sp>
        <p:nvSpPr>
          <p:cNvPr id="3" name="Content Placeholder 2"/>
          <p:cNvSpPr>
            <a:spLocks noGrp="1"/>
          </p:cNvSpPr>
          <p:nvPr>
            <p:ph idx="1"/>
          </p:nvPr>
        </p:nvSpPr>
        <p:spPr/>
        <p:txBody>
          <a:bodyPr>
            <a:normAutofit lnSpcReduction="10000"/>
          </a:bodyPr>
          <a:lstStyle/>
          <a:p>
            <a:r>
              <a:rPr lang="en-US" dirty="0" smtClean="0"/>
              <a:t>It is reported that 25% to 55% of pregnant women have symptoms of urinary incontinence, and SUI occurs for the first time after vaginal delivery, accounting for 3.7% to 19%</a:t>
            </a:r>
          </a:p>
          <a:p>
            <a:endParaRPr lang="en-US" dirty="0"/>
          </a:p>
          <a:p>
            <a:r>
              <a:rPr lang="en-US" dirty="0" smtClean="0"/>
              <a:t>Women who develop SUI after childbirth have higher bladder neck mobility before childbirth than those without urinary incontinence.</a:t>
            </a:r>
          </a:p>
          <a:p>
            <a:r>
              <a:rPr lang="en-US" dirty="0" smtClean="0"/>
              <a:t> In the 3months postpartum, 34.3% of women have varying degrees of urinary incontinence, of which 3.3% have urine leakage or more frequently every day, and 8.5% of women need to wear pads.</a:t>
            </a:r>
          </a:p>
          <a:p>
            <a:r>
              <a:rPr lang="en-US" dirty="0" smtClean="0"/>
              <a:t> Therefore, the prevention and treatment of SUI is essential to the life quality of pregnant women</a:t>
            </a:r>
            <a:endParaRPr lang="en-US" dirty="0"/>
          </a:p>
        </p:txBody>
      </p:sp>
    </p:spTree>
    <p:extLst>
      <p:ext uri="{BB962C8B-B14F-4D97-AF65-F5344CB8AC3E}">
        <p14:creationId xmlns:p14="http://schemas.microsoft.com/office/powerpoint/2010/main" val="603831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If the risk factors are not identified in the early pregnancy and the risk factors are not intervened as soon as possible, the late prognosis will be poor and the treatment cost will be high, which will bring a heavy burden to pregnant women, families, and society.</a:t>
            </a:r>
          </a:p>
          <a:p>
            <a:r>
              <a:rPr lang="en-US" dirty="0" smtClean="0"/>
              <a:t>There are many factors influencing the occurrence of SUI reported in previous studies, including</a:t>
            </a:r>
          </a:p>
          <a:p>
            <a:r>
              <a:rPr lang="en-US" dirty="0" smtClean="0"/>
              <a:t> body mass index (BMI)</a:t>
            </a:r>
          </a:p>
          <a:p>
            <a:r>
              <a:rPr lang="en-US" dirty="0" smtClean="0"/>
              <a:t>family history</a:t>
            </a:r>
          </a:p>
          <a:p>
            <a:r>
              <a:rPr lang="en-US" dirty="0" smtClean="0"/>
              <a:t> pelvic floor muscle exercise</a:t>
            </a:r>
            <a:endParaRPr lang="en-US" dirty="0"/>
          </a:p>
        </p:txBody>
      </p:sp>
    </p:spTree>
    <p:extLst>
      <p:ext uri="{BB962C8B-B14F-4D97-AF65-F5344CB8AC3E}">
        <p14:creationId xmlns:p14="http://schemas.microsoft.com/office/powerpoint/2010/main" val="3753734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pregnant women with urine leakage symptoms during pregnancy are more than twice as likely to have urine leakage again within 15 years after delivery than pregnant women without urine leakage symptoms during pregnancy.</a:t>
            </a:r>
          </a:p>
          <a:p>
            <a:r>
              <a:rPr lang="en-US" dirty="0" smtClean="0"/>
              <a:t> Studies have pointed out that urinary incontinence during pregnancy can double the risk of postpartum urinary incontinence</a:t>
            </a:r>
          </a:p>
          <a:p>
            <a:r>
              <a:rPr lang="en-US" dirty="0" err="1" smtClean="0"/>
              <a:t>primiparas</a:t>
            </a:r>
            <a:r>
              <a:rPr lang="en-US" dirty="0" smtClean="0"/>
              <a:t> without urinary incontinence before pregnancy are considered the best clinical model for normal pelvic tissue function</a:t>
            </a:r>
            <a:endParaRPr lang="en-US" dirty="0"/>
          </a:p>
        </p:txBody>
      </p:sp>
    </p:spTree>
    <p:extLst>
      <p:ext uri="{BB962C8B-B14F-4D97-AF65-F5344CB8AC3E}">
        <p14:creationId xmlns:p14="http://schemas.microsoft.com/office/powerpoint/2010/main" val="387913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definition of </a:t>
            </a:r>
            <a:r>
              <a:rPr lang="en-US" b="1" dirty="0" smtClean="0"/>
              <a:t>overt PPUR </a:t>
            </a:r>
            <a:r>
              <a:rPr lang="en-US" dirty="0" smtClean="0"/>
              <a:t>as </a:t>
            </a:r>
            <a:r>
              <a:rPr lang="en-US" b="1" dirty="0" smtClean="0"/>
              <a:t>the inability to void spontaneously </a:t>
            </a:r>
            <a:r>
              <a:rPr lang="en-US" dirty="0" smtClean="0"/>
              <a:t>within six hours after vaginal delivery or six hours after removal of an indwelling catheter (IDC)</a:t>
            </a:r>
          </a:p>
          <a:p>
            <a:r>
              <a:rPr lang="en-US" b="1" dirty="0" smtClean="0"/>
              <a:t>covert PPUR as a </a:t>
            </a:r>
            <a:r>
              <a:rPr lang="en-US" b="1" dirty="0" err="1" smtClean="0"/>
              <a:t>postvoid</a:t>
            </a:r>
            <a:r>
              <a:rPr lang="en-US" b="1" dirty="0" smtClean="0"/>
              <a:t> residual bladder volume (PVRBV) of &gt;150 </a:t>
            </a:r>
            <a:r>
              <a:rPr lang="en-US" dirty="0" smtClean="0"/>
              <a:t>mL after spontaneous voiding</a:t>
            </a:r>
          </a:p>
          <a:p>
            <a:r>
              <a:rPr lang="en-US" dirty="0" smtClean="0"/>
              <a:t> </a:t>
            </a:r>
            <a:r>
              <a:rPr lang="en-US" b="1" dirty="0" smtClean="0"/>
              <a:t>4.9% incidence of overt PPUR </a:t>
            </a:r>
            <a:endParaRPr lang="en-US" b="1" dirty="0"/>
          </a:p>
          <a:p>
            <a:r>
              <a:rPr lang="en-US" b="1" dirty="0" smtClean="0"/>
              <a:t>9.7% incidence of covert PPUR</a:t>
            </a:r>
            <a:r>
              <a:rPr lang="en-US" dirty="0" smtClean="0"/>
              <a:t>.</a:t>
            </a:r>
            <a:endParaRPr lang="en-US" dirty="0"/>
          </a:p>
        </p:txBody>
      </p:sp>
    </p:spTree>
    <p:extLst>
      <p:ext uri="{BB962C8B-B14F-4D97-AF65-F5344CB8AC3E}">
        <p14:creationId xmlns:p14="http://schemas.microsoft.com/office/powerpoint/2010/main" val="18112697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the incidence of SUI in </a:t>
            </a:r>
            <a:r>
              <a:rPr lang="en-US" dirty="0" err="1" smtClean="0"/>
              <a:t>primiparas</a:t>
            </a:r>
            <a:r>
              <a:rPr lang="en-US" dirty="0" smtClean="0"/>
              <a:t> was 32.03%, and for patients with the BMI before pregnancy ≥24 kg/m2 , diabetes, abortion history, vaginal delivery, newborn’s weight ≥3 kg, epidural anesthesia, and duration of second stage of labor ≥90minutes, early preventions and interventions are needed to reduce the occurrence of postpartum SUI</a:t>
            </a:r>
          </a:p>
          <a:p>
            <a:endParaRPr lang="en-US" dirty="0"/>
          </a:p>
          <a:p>
            <a:r>
              <a:rPr lang="en-US" dirty="0" smtClean="0"/>
              <a:t> Childbirth can cause damage to maternal pelvic floor function, and may cause pelvic organ prolapse and </a:t>
            </a:r>
            <a:r>
              <a:rPr lang="en-US" smtClean="0"/>
              <a:t>SUI.</a:t>
            </a:r>
          </a:p>
          <a:p>
            <a:endParaRPr lang="en-US" dirty="0" smtClean="0"/>
          </a:p>
          <a:p>
            <a:r>
              <a:rPr lang="en-US" dirty="0" smtClean="0"/>
              <a:t> The incidence of postpartum SUI reported in previous literature is differed 7% to 40%, and the reason for the large difference in incidence may be related to the diagnosis standard of SUI, inspection time and delivery method, number of deliveries, ethnicity, and socioeconomic status</a:t>
            </a:r>
            <a:endParaRPr lang="en-US" dirty="0"/>
          </a:p>
        </p:txBody>
      </p:sp>
    </p:spTree>
    <p:extLst>
      <p:ext uri="{BB962C8B-B14F-4D97-AF65-F5344CB8AC3E}">
        <p14:creationId xmlns:p14="http://schemas.microsoft.com/office/powerpoint/2010/main" val="26138955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Vaginal delivery has been thought to cause postpartum </a:t>
            </a:r>
            <a:r>
              <a:rPr lang="en-US" dirty="0" smtClean="0"/>
              <a:t>SUI</a:t>
            </a:r>
            <a:r>
              <a:rPr lang="en-US" smtClean="0"/>
              <a:t>. There </a:t>
            </a:r>
            <a:r>
              <a:rPr lang="en-US" dirty="0"/>
              <a:t>is an association between parity, delivery and the development of </a:t>
            </a:r>
            <a:r>
              <a:rPr lang="en-US" dirty="0" smtClean="0"/>
              <a:t>SUI.</a:t>
            </a:r>
          </a:p>
          <a:p>
            <a:r>
              <a:rPr lang="en-US" dirty="0" smtClean="0"/>
              <a:t> </a:t>
            </a:r>
            <a:r>
              <a:rPr lang="en-US" dirty="0"/>
              <a:t>Several reports show an increased risk of SUI following vaginal delivery compared with caesarean </a:t>
            </a:r>
            <a:r>
              <a:rPr lang="en-US" dirty="0" smtClean="0"/>
              <a:t>section;</a:t>
            </a:r>
          </a:p>
          <a:p>
            <a:r>
              <a:rPr lang="en-US" dirty="0" smtClean="0"/>
              <a:t> </a:t>
            </a:r>
            <a:r>
              <a:rPr lang="en-US" dirty="0"/>
              <a:t>however, caesarean section appears to be only partially protective against the development of SUI 6 years after delivery</a:t>
            </a:r>
            <a:r>
              <a:rPr lang="en-US" dirty="0" smtClean="0"/>
              <a:t>.</a:t>
            </a:r>
          </a:p>
          <a:p>
            <a:r>
              <a:rPr lang="en-US" dirty="0" smtClean="0"/>
              <a:t> </a:t>
            </a:r>
            <a:r>
              <a:rPr lang="en-US" dirty="0"/>
              <a:t>The development of SUI after vaginal delivery is thought to be a consequence of muscular and neuromuscular injuries of the pelvic floor as well as damage to the </a:t>
            </a:r>
            <a:r>
              <a:rPr lang="en-US" dirty="0" err="1"/>
              <a:t>suburethral</a:t>
            </a:r>
            <a:r>
              <a:rPr lang="en-US" dirty="0"/>
              <a:t> </a:t>
            </a:r>
            <a:r>
              <a:rPr lang="en-US" dirty="0" smtClean="0"/>
              <a:t>fascia.</a:t>
            </a:r>
          </a:p>
          <a:p>
            <a:r>
              <a:rPr lang="en-US" dirty="0" smtClean="0"/>
              <a:t> </a:t>
            </a:r>
            <a:r>
              <a:rPr lang="en-US" dirty="0"/>
              <a:t>Damage to the </a:t>
            </a:r>
            <a:r>
              <a:rPr lang="en-US" dirty="0" err="1"/>
              <a:t>levator</a:t>
            </a:r>
            <a:r>
              <a:rPr lang="en-US" dirty="0"/>
              <a:t> </a:t>
            </a:r>
            <a:r>
              <a:rPr lang="en-US" dirty="0" err="1"/>
              <a:t>ani</a:t>
            </a:r>
            <a:r>
              <a:rPr lang="en-US" dirty="0"/>
              <a:t> has been well documented following vaginal delivery and is thought to be associated with the subsequent development </a:t>
            </a:r>
            <a:r>
              <a:rPr lang="en-US" dirty="0" smtClean="0"/>
              <a:t>of lower </a:t>
            </a:r>
            <a:r>
              <a:rPr lang="en-US" dirty="0"/>
              <a:t>urinary tract </a:t>
            </a:r>
            <a:r>
              <a:rPr lang="en-US" dirty="0" smtClean="0"/>
              <a:t>symptoms.</a:t>
            </a:r>
            <a:endParaRPr lang="en-US" dirty="0"/>
          </a:p>
        </p:txBody>
      </p:sp>
    </p:spTree>
    <p:extLst>
      <p:ext uri="{BB962C8B-B14F-4D97-AF65-F5344CB8AC3E}">
        <p14:creationId xmlns:p14="http://schemas.microsoft.com/office/powerpoint/2010/main" val="3977647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It is generally believed that postpartum pelvic floor tissue neurological damage, myogenic changes or collagen tissue structure changes, leading to pelvic floor dysfunction and thus leading to the occurrence of SUI.</a:t>
            </a:r>
          </a:p>
          <a:p>
            <a:endParaRPr lang="en-US" dirty="0"/>
          </a:p>
          <a:p>
            <a:r>
              <a:rPr lang="en-US" dirty="0" smtClean="0"/>
              <a:t> The dysfunction of the urethral sphincter after childbirth, or atrophy of the urethral covering mucosa caused by other factors, urethral sphincter fibrosis, and pelvic nerve damage are also important pathological mechanisms of the onset of SUI</a:t>
            </a:r>
            <a:endParaRPr lang="en-US" dirty="0"/>
          </a:p>
        </p:txBody>
      </p:sp>
    </p:spTree>
    <p:extLst>
      <p:ext uri="{BB962C8B-B14F-4D97-AF65-F5344CB8AC3E}">
        <p14:creationId xmlns:p14="http://schemas.microsoft.com/office/powerpoint/2010/main" val="23920304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conducted follow-up visits to women and found that BMI before the first pregnancy was significantly related to the occurrence of urinary incontinence after delivery.</a:t>
            </a:r>
          </a:p>
          <a:p>
            <a:r>
              <a:rPr lang="en-US" dirty="0" smtClean="0"/>
              <a:t>the phenomenon of overweight pregnant women is becoming more and more serious and common</a:t>
            </a:r>
            <a:endParaRPr lang="en-US" dirty="0"/>
          </a:p>
        </p:txBody>
      </p:sp>
    </p:spTree>
    <p:extLst>
      <p:ext uri="{BB962C8B-B14F-4D97-AF65-F5344CB8AC3E}">
        <p14:creationId xmlns:p14="http://schemas.microsoft.com/office/powerpoint/2010/main" val="2102320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incidence of OAB symptoms in pregnancy is up to </a:t>
            </a:r>
            <a:r>
              <a:rPr lang="en-US" dirty="0" smtClean="0"/>
              <a:t>18%and </a:t>
            </a:r>
            <a:r>
              <a:rPr lang="en-US" dirty="0"/>
              <a:t>symptoms appear to increase with greater gestation but decrease rapidly after childbirth. </a:t>
            </a:r>
            <a:endParaRPr lang="en-US" dirty="0" smtClean="0"/>
          </a:p>
          <a:p>
            <a:r>
              <a:rPr lang="en-US" dirty="0" smtClean="0"/>
              <a:t>While </a:t>
            </a:r>
            <a:r>
              <a:rPr lang="en-US" dirty="0"/>
              <a:t>dry OAB (without urinary incontinence) has no negative effect on quality of life, wet OAB (with urinary incontinence) compromises quality of life both during and after </a:t>
            </a:r>
            <a:r>
              <a:rPr lang="en-US" dirty="0" smtClean="0"/>
              <a:t>pregnancy.</a:t>
            </a:r>
            <a:endParaRPr lang="fa-IR" dirty="0" smtClean="0"/>
          </a:p>
          <a:p>
            <a:r>
              <a:rPr lang="en-US" dirty="0" smtClean="0"/>
              <a:t> </a:t>
            </a:r>
            <a:r>
              <a:rPr lang="en-US" dirty="0"/>
              <a:t>Brown et </a:t>
            </a:r>
            <a:r>
              <a:rPr lang="en-US" dirty="0" smtClean="0"/>
              <a:t>al. </a:t>
            </a:r>
            <a:r>
              <a:rPr lang="en-US" dirty="0"/>
              <a:t>showed that stress and mixed urinary incontinence are more common during pregnancy than urge urinary incontinence alone, the incidence of which is 5.9%. </a:t>
            </a:r>
          </a:p>
        </p:txBody>
      </p:sp>
    </p:spTree>
    <p:extLst>
      <p:ext uri="{BB962C8B-B14F-4D97-AF65-F5344CB8AC3E}">
        <p14:creationId xmlns:p14="http://schemas.microsoft.com/office/powerpoint/2010/main" val="1425628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4502944" y="3468687"/>
            <a:ext cx="2762250" cy="1657350"/>
          </a:xfrm>
          <a:prstGeom prst="rect">
            <a:avLst/>
          </a:prstGeom>
        </p:spPr>
      </p:pic>
    </p:spTree>
    <p:extLst>
      <p:ext uri="{BB962C8B-B14F-4D97-AF65-F5344CB8AC3E}">
        <p14:creationId xmlns:p14="http://schemas.microsoft.com/office/powerpoint/2010/main" val="16055656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dirty="0"/>
              <a:t>pure </a:t>
            </a:r>
            <a:r>
              <a:rPr lang="en-US" dirty="0" err="1"/>
              <a:t>moxa</a:t>
            </a:r>
            <a:r>
              <a:rPr lang="en-US" dirty="0"/>
              <a:t> floss (</a:t>
            </a:r>
            <a:r>
              <a:rPr lang="en-US" dirty="0" err="1"/>
              <a:t>moxa</a:t>
            </a:r>
            <a:r>
              <a:rPr lang="en-US" dirty="0"/>
              <a:t> stick or cone), mixed </a:t>
            </a:r>
            <a:r>
              <a:rPr lang="en-US" dirty="0" err="1"/>
              <a:t>moxa</a:t>
            </a:r>
            <a:r>
              <a:rPr lang="en-US" dirty="0"/>
              <a:t> floss with Chinese herbs (thunder-fire </a:t>
            </a:r>
            <a:r>
              <a:rPr lang="en-US" dirty="0" err="1"/>
              <a:t>moxibustion</a:t>
            </a:r>
            <a:r>
              <a:rPr lang="en-US" dirty="0" smtClean="0"/>
              <a:t>), </a:t>
            </a:r>
            <a:r>
              <a:rPr lang="en-US" dirty="0"/>
              <a:t>or combined </a:t>
            </a:r>
            <a:r>
              <a:rPr lang="en-US" dirty="0" err="1"/>
              <a:t>moxibustion</a:t>
            </a:r>
            <a:r>
              <a:rPr lang="en-US" dirty="0"/>
              <a:t> with acupuncture or electric </a:t>
            </a:r>
            <a:r>
              <a:rPr lang="en-US" dirty="0" smtClean="0"/>
              <a:t>acupuncture.</a:t>
            </a:r>
          </a:p>
          <a:p>
            <a:endParaRPr lang="en-US" dirty="0"/>
          </a:p>
          <a:p>
            <a:r>
              <a:rPr lang="en-US" dirty="0" smtClean="0"/>
              <a:t> </a:t>
            </a:r>
            <a:r>
              <a:rPr lang="en-US" dirty="0"/>
              <a:t>the heat of </a:t>
            </a:r>
            <a:r>
              <a:rPr lang="en-US" dirty="0" err="1"/>
              <a:t>moxibustion</a:t>
            </a:r>
            <a:r>
              <a:rPr lang="en-US" dirty="0"/>
              <a:t> can relieve the spasm of urethral sphincter, promote the recovery of bladder sensory function, excite the peripheral nerve and bladder sphincter, promote bladder contraction, thereby promoting excretion of </a:t>
            </a:r>
            <a:r>
              <a:rPr lang="en-US" dirty="0" smtClean="0"/>
              <a:t>urine.</a:t>
            </a:r>
          </a:p>
          <a:p>
            <a:endParaRPr lang="en-US" dirty="0"/>
          </a:p>
        </p:txBody>
      </p:sp>
    </p:spTree>
    <p:extLst>
      <p:ext uri="{BB962C8B-B14F-4D97-AF65-F5344CB8AC3E}">
        <p14:creationId xmlns:p14="http://schemas.microsoft.com/office/powerpoint/2010/main" val="2062354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solidFill>
                  <a:srgbClr val="FF0000"/>
                </a:solidFill>
              </a:rPr>
              <a:t>other reports ;</a:t>
            </a:r>
          </a:p>
          <a:p>
            <a:r>
              <a:rPr lang="en-US" b="1" dirty="0" smtClean="0">
                <a:solidFill>
                  <a:srgbClr val="FF0000"/>
                </a:solidFill>
              </a:rPr>
              <a:t> </a:t>
            </a:r>
            <a:r>
              <a:rPr lang="en-US" b="1" dirty="0" smtClean="0"/>
              <a:t>defined PUR as a symptom requiring at least one </a:t>
            </a:r>
            <a:r>
              <a:rPr lang="en-US" b="1" dirty="0" err="1" smtClean="0"/>
              <a:t>catheterisation</a:t>
            </a:r>
            <a:r>
              <a:rPr lang="en-US" b="1" dirty="0" smtClean="0"/>
              <a:t> within the first 24h postpartum</a:t>
            </a:r>
            <a:r>
              <a:rPr lang="en-US" dirty="0" smtClean="0"/>
              <a:t>.</a:t>
            </a:r>
          </a:p>
          <a:p>
            <a:r>
              <a:rPr lang="en-US" dirty="0" smtClean="0"/>
              <a:t> Due to these inconsistencies in the diagnostic criteria, the reported incidence of PUR varies widely from 0.05 to 45%</a:t>
            </a:r>
            <a:endParaRPr lang="en-US" dirty="0"/>
          </a:p>
        </p:txBody>
      </p:sp>
    </p:spTree>
    <p:extLst>
      <p:ext uri="{BB962C8B-B14F-4D97-AF65-F5344CB8AC3E}">
        <p14:creationId xmlns:p14="http://schemas.microsoft.com/office/powerpoint/2010/main" val="2232377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Postpartum urinary retention may be a self-limiting phenomenon for which specific treatment is unnecessary</a:t>
            </a:r>
            <a:r>
              <a:rPr lang="en-US" dirty="0" smtClean="0"/>
              <a:t>.</a:t>
            </a:r>
          </a:p>
          <a:p>
            <a:pPr marL="0" indent="0">
              <a:buNone/>
            </a:pPr>
            <a:endParaRPr lang="en-US" dirty="0" smtClean="0"/>
          </a:p>
          <a:p>
            <a:r>
              <a:rPr lang="en-US" b="1" dirty="0" smtClean="0"/>
              <a:t>a failure to diagnose and manage PPUR promptly can result in persisting bladder dysfunction requiring ongoing intermittent </a:t>
            </a:r>
            <a:r>
              <a:rPr lang="en-US" b="1" dirty="0" err="1" smtClean="0"/>
              <a:t>catheterisation</a:t>
            </a:r>
            <a:endParaRPr lang="en-US" b="1" dirty="0"/>
          </a:p>
        </p:txBody>
      </p:sp>
    </p:spTree>
    <p:extLst>
      <p:ext uri="{BB962C8B-B14F-4D97-AF65-F5344CB8AC3E}">
        <p14:creationId xmlns:p14="http://schemas.microsoft.com/office/powerpoint/2010/main" val="2672816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45% of women with overt PPUR resolved within 48 h</a:t>
            </a:r>
          </a:p>
          <a:p>
            <a:r>
              <a:rPr lang="en-US" dirty="0" smtClean="0"/>
              <a:t>30% resolved by 72 h </a:t>
            </a:r>
            <a:endParaRPr lang="en-US" dirty="0"/>
          </a:p>
          <a:p>
            <a:r>
              <a:rPr lang="en-US" dirty="0" smtClean="0"/>
              <a:t> 25% continued to have retention for &gt;72 h.</a:t>
            </a:r>
          </a:p>
          <a:p>
            <a:r>
              <a:rPr lang="en-US" dirty="0" smtClean="0"/>
              <a:t> Whilst one in five women required intermittent </a:t>
            </a:r>
            <a:r>
              <a:rPr lang="en-US" dirty="0" err="1" smtClean="0"/>
              <a:t>catheterisation</a:t>
            </a:r>
            <a:r>
              <a:rPr lang="en-US" dirty="0" smtClean="0"/>
              <a:t> for persistent PPUR, ultimately</a:t>
            </a:r>
          </a:p>
          <a:p>
            <a:r>
              <a:rPr lang="en-US" dirty="0" smtClean="0"/>
              <a:t> there was a resolution of symptoms in all women</a:t>
            </a:r>
          </a:p>
          <a:p>
            <a:endParaRPr lang="en-US" dirty="0"/>
          </a:p>
          <a:p>
            <a:r>
              <a:rPr lang="en-US" dirty="0" smtClean="0"/>
              <a:t>14% of women continued to have voiding dysfunction symptoms three months after caesarean section</a:t>
            </a:r>
            <a:endParaRPr lang="en-US" dirty="0"/>
          </a:p>
        </p:txBody>
      </p:sp>
    </p:spTree>
    <p:extLst>
      <p:ext uri="{BB962C8B-B14F-4D97-AF65-F5344CB8AC3E}">
        <p14:creationId xmlns:p14="http://schemas.microsoft.com/office/powerpoint/2010/main" val="1425065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Risk factor for PPUR</a:t>
            </a:r>
            <a:endParaRPr lang="en-US" dirty="0"/>
          </a:p>
        </p:txBody>
      </p:sp>
      <p:sp>
        <p:nvSpPr>
          <p:cNvPr id="3" name="Content Placeholder 2"/>
          <p:cNvSpPr>
            <a:spLocks noGrp="1"/>
          </p:cNvSpPr>
          <p:nvPr>
            <p:ph idx="1"/>
          </p:nvPr>
        </p:nvSpPr>
        <p:spPr>
          <a:xfrm>
            <a:off x="1024128" y="1732547"/>
            <a:ext cx="9720073" cy="4957011"/>
          </a:xfrm>
        </p:spPr>
        <p:txBody>
          <a:bodyPr>
            <a:normAutofit fontScale="85000" lnSpcReduction="20000"/>
          </a:bodyPr>
          <a:lstStyle/>
          <a:p>
            <a:pPr lvl="0"/>
            <a:r>
              <a:rPr lang="en-US" dirty="0" smtClean="0">
                <a:solidFill>
                  <a:prstClr val="black"/>
                </a:solidFill>
              </a:rPr>
              <a:t>Approximately </a:t>
            </a:r>
            <a:r>
              <a:rPr lang="en-US" dirty="0">
                <a:solidFill>
                  <a:prstClr val="black"/>
                </a:solidFill>
              </a:rPr>
              <a:t>one in 800 postpartum women had a PVRBV &gt;150 mL at the </a:t>
            </a:r>
            <a:r>
              <a:rPr lang="en-US" dirty="0" smtClean="0">
                <a:solidFill>
                  <a:prstClr val="black"/>
                </a:solidFill>
              </a:rPr>
              <a:t>time</a:t>
            </a:r>
          </a:p>
          <a:p>
            <a:pPr marL="0" lvl="0" indent="0">
              <a:buNone/>
            </a:pPr>
            <a:r>
              <a:rPr lang="en-US" dirty="0" smtClean="0">
                <a:solidFill>
                  <a:prstClr val="black"/>
                </a:solidFill>
              </a:rPr>
              <a:t> </a:t>
            </a:r>
            <a:r>
              <a:rPr lang="en-US" dirty="0">
                <a:solidFill>
                  <a:prstClr val="black"/>
                </a:solidFill>
              </a:rPr>
              <a:t>of hospital discharge</a:t>
            </a:r>
            <a:r>
              <a:rPr lang="en-US" dirty="0" smtClean="0">
                <a:solidFill>
                  <a:prstClr val="black"/>
                </a:solidFill>
              </a:rPr>
              <a:t>.</a:t>
            </a:r>
          </a:p>
          <a:p>
            <a:pPr marL="0" lvl="0" indent="0">
              <a:buNone/>
            </a:pPr>
            <a:r>
              <a:rPr lang="en-US" dirty="0" smtClean="0">
                <a:solidFill>
                  <a:prstClr val="black"/>
                </a:solidFill>
              </a:rPr>
              <a:t> </a:t>
            </a:r>
          </a:p>
          <a:p>
            <a:pPr lvl="0"/>
            <a:r>
              <a:rPr lang="en-US" dirty="0" smtClean="0"/>
              <a:t>Certain prognostic factors developing PPUR, including;</a:t>
            </a:r>
          </a:p>
          <a:p>
            <a:r>
              <a:rPr lang="en-US" dirty="0" smtClean="0"/>
              <a:t> mode of birth</a:t>
            </a:r>
          </a:p>
          <a:p>
            <a:r>
              <a:rPr lang="en-US" dirty="0" smtClean="0"/>
              <a:t> method of analgesia </a:t>
            </a:r>
          </a:p>
          <a:p>
            <a:r>
              <a:rPr lang="en-US" dirty="0" smtClean="0"/>
              <a:t> anesthesia</a:t>
            </a:r>
          </a:p>
          <a:p>
            <a:r>
              <a:rPr lang="en-US" dirty="0" smtClean="0"/>
              <a:t>duration of labor</a:t>
            </a:r>
            <a:endParaRPr lang="en-US" dirty="0"/>
          </a:p>
          <a:p>
            <a:r>
              <a:rPr lang="en-US" dirty="0" smtClean="0"/>
              <a:t> degree of perineal trauma</a:t>
            </a:r>
          </a:p>
          <a:p>
            <a:r>
              <a:rPr lang="en-US" dirty="0" smtClean="0"/>
              <a:t> birth weight</a:t>
            </a:r>
          </a:p>
          <a:p>
            <a:r>
              <a:rPr lang="en-US" dirty="0" smtClean="0"/>
              <a:t>gestation, parity</a:t>
            </a:r>
          </a:p>
          <a:p>
            <a:r>
              <a:rPr lang="en-US" dirty="0" smtClean="0"/>
              <a:t> maternal age</a:t>
            </a:r>
          </a:p>
          <a:p>
            <a:r>
              <a:rPr lang="en-US" dirty="0" smtClean="0"/>
              <a:t> BMI and post void residual urine volume at four-hour post birth. </a:t>
            </a:r>
            <a:endParaRPr lang="en-US" dirty="0"/>
          </a:p>
        </p:txBody>
      </p:sp>
    </p:spTree>
    <p:extLst>
      <p:ext uri="{BB962C8B-B14F-4D97-AF65-F5344CB8AC3E}">
        <p14:creationId xmlns:p14="http://schemas.microsoft.com/office/powerpoint/2010/main" val="4173155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rPr>
              <a:t>Risk factor for PPUR</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 </a:t>
            </a:r>
            <a:r>
              <a:rPr lang="en-US" dirty="0" err="1" smtClean="0"/>
              <a:t>Nulliparity</a:t>
            </a:r>
            <a:r>
              <a:rPr lang="en-US" dirty="0" smtClean="0"/>
              <a:t>,</a:t>
            </a:r>
          </a:p>
          <a:p>
            <a:r>
              <a:rPr lang="en-US" dirty="0" smtClean="0"/>
              <a:t> birth by caesarean section </a:t>
            </a:r>
            <a:endParaRPr lang="en-US" dirty="0"/>
          </a:p>
          <a:p>
            <a:r>
              <a:rPr lang="en-US" dirty="0" smtClean="0"/>
              <a:t> 3rd/4th degree perineal trauma may be risk factors for PPUR as they are associated with a PVRBV &gt;150 mL at four-hour </a:t>
            </a:r>
            <a:r>
              <a:rPr lang="en-US" dirty="0" err="1" smtClean="0"/>
              <a:t>postbirth</a:t>
            </a:r>
            <a:r>
              <a:rPr lang="en-US" dirty="0" smtClean="0"/>
              <a:t>/removal of IDC</a:t>
            </a:r>
          </a:p>
          <a:p>
            <a:r>
              <a:rPr lang="en-US" b="1" dirty="0">
                <a:solidFill>
                  <a:srgbClr val="FF0000"/>
                </a:solidFill>
              </a:rPr>
              <a:t>over 25% of women with PVRBV &gt;150 mL at four-hour </a:t>
            </a:r>
            <a:r>
              <a:rPr lang="en-US" b="1" dirty="0" smtClean="0">
                <a:solidFill>
                  <a:srgbClr val="FF0000"/>
                </a:solidFill>
              </a:rPr>
              <a:t>post birth </a:t>
            </a:r>
            <a:r>
              <a:rPr lang="en-US" b="1" dirty="0">
                <a:solidFill>
                  <a:srgbClr val="FF0000"/>
                </a:solidFill>
              </a:rPr>
              <a:t>did not have these risk factors</a:t>
            </a:r>
          </a:p>
        </p:txBody>
      </p:sp>
    </p:spTree>
    <p:extLst>
      <p:ext uri="{BB962C8B-B14F-4D97-AF65-F5344CB8AC3E}">
        <p14:creationId xmlns:p14="http://schemas.microsoft.com/office/powerpoint/2010/main" val="1292010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15443</TotalTime>
  <Words>3017</Words>
  <Application>Microsoft Office PowerPoint</Application>
  <PresentationFormat>Widescreen</PresentationFormat>
  <Paragraphs>206</Paragraphs>
  <Slides>46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Helvetica</vt:lpstr>
      <vt:lpstr>Tw Cen MT</vt:lpstr>
      <vt:lpstr>Tw Cen MT Condensed</vt:lpstr>
      <vt:lpstr>Wingdings 3</vt:lpstr>
      <vt:lpstr>Integral</vt:lpstr>
      <vt:lpstr>Post partum  urinary   retention</vt:lpstr>
      <vt:lpstr>PowerPoint Presentation</vt:lpstr>
      <vt:lpstr>PowerPoint Presentation</vt:lpstr>
      <vt:lpstr>PowerPoint Presentation</vt:lpstr>
      <vt:lpstr>PowerPoint Presentation</vt:lpstr>
      <vt:lpstr>PowerPoint Presentation</vt:lpstr>
      <vt:lpstr>PowerPoint Presentation</vt:lpstr>
      <vt:lpstr>Risk factor for PPUR</vt:lpstr>
      <vt:lpstr>Risk factor for PPUR</vt:lpstr>
      <vt:lpstr>Risk factor for PPUR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Risk factors for urinary tract infection in the postpartum period Margot A. </vt:lpstr>
      <vt:lpstr>PowerPoint Presentation</vt:lpstr>
      <vt:lpstr>PowerPoint Presentation</vt:lpstr>
      <vt:lpstr>PowerPoint Presentation</vt:lpstr>
      <vt:lpstr>PowerPoint Presentation</vt:lpstr>
      <vt:lpstr>PowerPoint Presentation</vt:lpstr>
      <vt:lpstr>Risk factors of postpartum stress urinary incontinence in primiparas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Tahereh</dc:creator>
  <cp:lastModifiedBy>Tahereh</cp:lastModifiedBy>
  <cp:revision>75</cp:revision>
  <dcterms:created xsi:type="dcterms:W3CDTF">2022-08-20T13:26:04Z</dcterms:created>
  <dcterms:modified xsi:type="dcterms:W3CDTF">2023-01-01T06:52:54Z</dcterms:modified>
</cp:coreProperties>
</file>