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2" r:id="rId16"/>
    <p:sldId id="269" r:id="rId17"/>
    <p:sldId id="271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3" d="100"/>
          <a:sy n="53" d="100"/>
        </p:scale>
        <p:origin x="-1866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9236-7655-46E5-811F-59B8E5774FA1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99201-68E4-4BB4-AD8E-D44EE9899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9236-7655-46E5-811F-59B8E5774FA1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99201-68E4-4BB4-AD8E-D44EE9899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9236-7655-46E5-811F-59B8E5774FA1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99201-68E4-4BB4-AD8E-D44EE9899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9236-7655-46E5-811F-59B8E5774FA1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99201-68E4-4BB4-AD8E-D44EE9899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9236-7655-46E5-811F-59B8E5774FA1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99201-68E4-4BB4-AD8E-D44EE9899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9236-7655-46E5-811F-59B8E5774FA1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99201-68E4-4BB4-AD8E-D44EE9899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9236-7655-46E5-811F-59B8E5774FA1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99201-68E4-4BB4-AD8E-D44EE9899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9236-7655-46E5-811F-59B8E5774FA1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99201-68E4-4BB4-AD8E-D44EE9899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9236-7655-46E5-811F-59B8E5774FA1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99201-68E4-4BB4-AD8E-D44EE9899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9236-7655-46E5-811F-59B8E5774FA1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99201-68E4-4BB4-AD8E-D44EE9899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9236-7655-46E5-811F-59B8E5774FA1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D299201-68E4-4BB4-AD8E-D44EE98998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0749236-7655-46E5-811F-59B8E5774FA1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D299201-68E4-4BB4-AD8E-D44EE98998E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IN THE NAME OF GOD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Diagnosis &amp; treatment of infertility in men , </a:t>
            </a:r>
            <a:r>
              <a:rPr lang="en-US" b="1" dirty="0" smtClean="0">
                <a:solidFill>
                  <a:schemeClr val="tx1"/>
                </a:solidFill>
              </a:rPr>
              <a:t>AUA/ASRM </a:t>
            </a:r>
            <a:r>
              <a:rPr lang="en-US" b="1" dirty="0" err="1" smtClean="0">
                <a:solidFill>
                  <a:schemeClr val="tx1"/>
                </a:solidFill>
              </a:rPr>
              <a:t>guidline</a:t>
            </a:r>
            <a:r>
              <a:rPr lang="en-US" b="1" dirty="0" smtClean="0">
                <a:solidFill>
                  <a:schemeClr val="tx1"/>
                </a:solidFill>
              </a:rPr>
              <a:t> 2021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Dr. Y </a:t>
            </a:r>
            <a:r>
              <a:rPr lang="en-US" dirty="0" err="1" smtClean="0">
                <a:solidFill>
                  <a:schemeClr val="tx1"/>
                </a:solidFill>
              </a:rPr>
              <a:t>Farbod</a:t>
            </a:r>
            <a:r>
              <a:rPr lang="en-US" dirty="0" smtClean="0">
                <a:solidFill>
                  <a:schemeClr val="tx1"/>
                </a:solidFill>
              </a:rPr>
              <a:t>, infertility &amp; reproductive endocrinology fellowship, TUMS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Sperm retrieval in NOA, meta-analysis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Micro-TESE : successful extraction 1.5 times more often than non-microsurgical testis sperm extraction &amp; 2 times more likely to succeed compared to testicular aspiration.</a:t>
            </a:r>
          </a:p>
          <a:p>
            <a:r>
              <a:rPr lang="en-US" dirty="0" smtClean="0"/>
              <a:t>Less effect on testosterone levels after micro TESE than with conventional TESE, BUT testosterone deficiency requiring testosterone replacement remains a risk, even after micro-TESE!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Fresh or </a:t>
            </a:r>
            <a:r>
              <a:rPr lang="en-US" b="1" dirty="0" err="1" smtClean="0"/>
              <a:t>cryopreserved</a:t>
            </a:r>
            <a:r>
              <a:rPr lang="en-US" b="1" dirty="0" smtClean="0"/>
              <a:t> sperm?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Obstructive </a:t>
            </a:r>
            <a:r>
              <a:rPr lang="en-US" dirty="0" err="1" smtClean="0"/>
              <a:t>azoospermia</a:t>
            </a:r>
            <a:r>
              <a:rPr lang="en-US" dirty="0" smtClean="0"/>
              <a:t>: no difference</a:t>
            </a:r>
          </a:p>
          <a:p>
            <a:r>
              <a:rPr lang="en-US" dirty="0" smtClean="0"/>
              <a:t>NOA: some centers prefer fresh sperm because the number of sperm obtained may be </a:t>
            </a:r>
            <a:r>
              <a:rPr lang="en-US" dirty="0" smtClean="0"/>
              <a:t>limited </a:t>
            </a:r>
            <a:r>
              <a:rPr lang="en-US" dirty="0" smtClean="0"/>
              <a:t>and sperm may not survive </a:t>
            </a:r>
            <a:r>
              <a:rPr lang="en-US" dirty="0" smtClean="0"/>
              <a:t>cryopreservation</a:t>
            </a:r>
            <a:r>
              <a:rPr lang="en-US" dirty="0" smtClean="0"/>
              <a:t>, although NO difference in outcomes in most series.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Obstructive </a:t>
            </a:r>
            <a:r>
              <a:rPr lang="en-US" b="1" dirty="0" err="1" smtClean="0"/>
              <a:t>azoospermmia</a:t>
            </a:r>
            <a:r>
              <a:rPr lang="en-US" b="1" dirty="0" smtClean="0"/>
              <a:t>, including post-vasectomy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vasal</a:t>
            </a:r>
            <a:r>
              <a:rPr lang="en-US" dirty="0" smtClean="0"/>
              <a:t> or </a:t>
            </a:r>
            <a:r>
              <a:rPr lang="en-US" dirty="0" err="1" smtClean="0"/>
              <a:t>epididymal</a:t>
            </a:r>
            <a:r>
              <a:rPr lang="en-US" dirty="0" smtClean="0"/>
              <a:t> </a:t>
            </a:r>
            <a:r>
              <a:rPr lang="en-US" dirty="0" smtClean="0"/>
              <a:t>obstruction (excluding CBAVD): </a:t>
            </a:r>
            <a:r>
              <a:rPr lang="en-US" dirty="0" smtClean="0"/>
              <a:t>surgical reconstruction or surgical sperm retrieval +ART  or both (microsurgical reconstruction may be preferable </a:t>
            </a:r>
            <a:r>
              <a:rPr lang="en-US" dirty="0" smtClean="0"/>
              <a:t>, </a:t>
            </a:r>
            <a:r>
              <a:rPr lang="en-US" dirty="0" smtClean="0"/>
              <a:t>when the female partner in </a:t>
            </a:r>
            <a:r>
              <a:rPr lang="en-US" dirty="0" smtClean="0"/>
              <a:t>normal</a:t>
            </a:r>
            <a:r>
              <a:rPr lang="en-US" dirty="0" smtClean="0"/>
              <a:t>)</a:t>
            </a:r>
          </a:p>
          <a:p>
            <a:r>
              <a:rPr lang="en-US" dirty="0" smtClean="0"/>
              <a:t>Ejaculatory duct obstruction: TURED or surgical sperm extraction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Medical &amp; </a:t>
            </a:r>
            <a:r>
              <a:rPr lang="en-US" b="1" dirty="0" err="1" smtClean="0"/>
              <a:t>nutraceutical</a:t>
            </a:r>
            <a:r>
              <a:rPr lang="en-US" b="1" dirty="0" smtClean="0"/>
              <a:t> interventions for fertility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low total motile sperm count (&lt;5 mil) : IUI success rate may be reduced, and treatment with ART may be considered.</a:t>
            </a:r>
          </a:p>
          <a:p>
            <a:r>
              <a:rPr lang="en-US" b="1" dirty="0" smtClean="0"/>
              <a:t>Hypo-Hypo</a:t>
            </a:r>
            <a:r>
              <a:rPr lang="en-US" dirty="0" smtClean="0"/>
              <a:t>: refer to an endocrinologist or male reproductive specialist,  evaluation of the etiology of the disorder &amp; treated base on diagnosis.</a:t>
            </a:r>
          </a:p>
          <a:p>
            <a:r>
              <a:rPr lang="en-US" b="1" dirty="0" err="1" smtClean="0"/>
              <a:t>Idiopatic</a:t>
            </a:r>
            <a:r>
              <a:rPr lang="en-US" b="1" dirty="0" smtClean="0"/>
              <a:t> Low serum testosterone</a:t>
            </a:r>
            <a:r>
              <a:rPr lang="en-US" dirty="0" smtClean="0"/>
              <a:t>: AIs, SERMs, HCG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For the male interested in future fertility, </a:t>
            </a:r>
            <a:r>
              <a:rPr lang="en-US" dirty="0" err="1" smtClean="0"/>
              <a:t>monotherapy</a:t>
            </a:r>
            <a:r>
              <a:rPr lang="en-US" dirty="0" smtClean="0"/>
              <a:t> with should NOT be prescribed.</a:t>
            </a:r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Hyperprolactinemia</a:t>
            </a:r>
            <a:r>
              <a:rPr lang="en-US" dirty="0" smtClean="0"/>
              <a:t>: evaluation for etiology</a:t>
            </a:r>
            <a:endParaRPr lang="en-US" b="1" dirty="0" smtClean="0"/>
          </a:p>
          <a:p>
            <a:r>
              <a:rPr lang="en-US" b="1" dirty="0" smtClean="0"/>
              <a:t>Idiopathic infertility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SERMs? Limited benefits , NOT FDA approved.</a:t>
            </a:r>
          </a:p>
          <a:p>
            <a:pPr>
              <a:buNone/>
            </a:pPr>
            <a:r>
              <a:rPr lang="en-US" dirty="0" smtClean="0"/>
              <a:t> FSH? Small improvement in  sperm concentration, pregnancy rate &amp; live birth rate, NOT FDA approved.</a:t>
            </a:r>
          </a:p>
          <a:p>
            <a:r>
              <a:rPr lang="en-US" b="1" dirty="0" smtClean="0"/>
              <a:t>NOA:</a:t>
            </a:r>
          </a:p>
          <a:p>
            <a:pPr>
              <a:buNone/>
            </a:pPr>
            <a:r>
              <a:rPr lang="en-US" dirty="0" smtClean="0"/>
              <a:t>SERMs, AIs, </a:t>
            </a:r>
            <a:r>
              <a:rPr lang="en-US" dirty="0" err="1" smtClean="0"/>
              <a:t>gonadotropines</a:t>
            </a:r>
            <a:r>
              <a:rPr lang="en-US" dirty="0" smtClean="0"/>
              <a:t> prior to surgical intervention? NO! limited &amp; low quality data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dirty="0" err="1" smtClean="0"/>
              <a:t>idiopatic</a:t>
            </a:r>
            <a:r>
              <a:rPr lang="en-US" b="1" dirty="0" smtClean="0"/>
              <a:t> HH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1-gonadotropines (initiation with HCG and serum test. Monitoring, after normalization of test. </a:t>
            </a:r>
            <a:r>
              <a:rPr lang="en-US" dirty="0"/>
              <a:t>a</a:t>
            </a:r>
            <a:r>
              <a:rPr lang="en-US" dirty="0" smtClean="0"/>
              <a:t>dd FSH)</a:t>
            </a:r>
          </a:p>
          <a:p>
            <a:pPr>
              <a:buNone/>
            </a:pPr>
            <a:r>
              <a:rPr lang="en-US" dirty="0" smtClean="0"/>
              <a:t>2- </a:t>
            </a:r>
            <a:r>
              <a:rPr lang="en-US" dirty="0" err="1" smtClean="0"/>
              <a:t>palsatile</a:t>
            </a:r>
            <a:r>
              <a:rPr lang="en-US" dirty="0" smtClean="0"/>
              <a:t> </a:t>
            </a:r>
            <a:r>
              <a:rPr lang="en-US" dirty="0" err="1" smtClean="0"/>
              <a:t>GnRH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Benefit of supplements (antioxidants, vitamins, …)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Questionable in improving outcomes , but not harmful</a:t>
            </a:r>
          </a:p>
          <a:p>
            <a:r>
              <a:rPr lang="en-US" dirty="0"/>
              <a:t>e</a:t>
            </a:r>
            <a:r>
              <a:rPr lang="en-US" dirty="0" smtClean="0"/>
              <a:t>xisting data are inadequate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Gonadotoxics</a:t>
            </a:r>
            <a:r>
              <a:rPr lang="en-US" b="1" dirty="0" smtClean="0"/>
              <a:t> &amp; fertility preservation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Counseling prior to therapy</a:t>
            </a:r>
          </a:p>
          <a:p>
            <a:r>
              <a:rPr lang="en-US" dirty="0" smtClean="0"/>
              <a:t>Men with testicular cancer who </a:t>
            </a:r>
            <a:r>
              <a:rPr lang="en-US" dirty="0"/>
              <a:t>u</a:t>
            </a:r>
            <a:r>
              <a:rPr lang="en-US" dirty="0" smtClean="0"/>
              <a:t>ndergo </a:t>
            </a:r>
            <a:r>
              <a:rPr lang="en-US" dirty="0" err="1" smtClean="0"/>
              <a:t>orchiectomy</a:t>
            </a:r>
            <a:r>
              <a:rPr lang="en-US" dirty="0" smtClean="0"/>
              <a:t> &amp; chemotherapy: 1-42% </a:t>
            </a:r>
            <a:r>
              <a:rPr lang="en-US" dirty="0" err="1" smtClean="0"/>
              <a:t>azoospermia</a:t>
            </a:r>
            <a:r>
              <a:rPr lang="en-US" dirty="0" smtClean="0"/>
              <a:t>, cryopreservation during </a:t>
            </a:r>
            <a:r>
              <a:rPr lang="en-US" dirty="0" err="1" smtClean="0"/>
              <a:t>orchiectomy</a:t>
            </a:r>
            <a:r>
              <a:rPr lang="en-US" dirty="0" smtClean="0"/>
              <a:t> or </a:t>
            </a:r>
            <a:r>
              <a:rPr lang="en-US" dirty="0" err="1" smtClean="0"/>
              <a:t>excisional</a:t>
            </a:r>
            <a:r>
              <a:rPr lang="en-US" dirty="0" smtClean="0"/>
              <a:t> </a:t>
            </a:r>
            <a:r>
              <a:rPr lang="en-US" dirty="0" err="1" smtClean="0"/>
              <a:t>Bx</a:t>
            </a:r>
            <a:endParaRPr lang="en-US" dirty="0" smtClean="0"/>
          </a:p>
          <a:p>
            <a:r>
              <a:rPr lang="en-US" dirty="0" smtClean="0"/>
              <a:t>Inform patients to avoid pregnancy for at least 12 mo after completion of </a:t>
            </a:r>
            <a:r>
              <a:rPr lang="en-US" dirty="0" err="1" smtClean="0"/>
              <a:t>Tx</a:t>
            </a:r>
            <a:r>
              <a:rPr lang="en-US" dirty="0"/>
              <a:t> </a:t>
            </a:r>
            <a:r>
              <a:rPr lang="en-US" dirty="0" smtClean="0"/>
              <a:t>(mutations in developing testicular germ cells).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Encourage men to bank sperm, preferably multiple specimens prior to therapy (use for IUI/ART)</a:t>
            </a:r>
          </a:p>
          <a:p>
            <a:r>
              <a:rPr lang="en-US" dirty="0" smtClean="0"/>
              <a:t>SA after therapies should be done at least 12 mo after </a:t>
            </a:r>
            <a:r>
              <a:rPr lang="en-US" dirty="0" err="1" smtClean="0"/>
              <a:t>Tx</a:t>
            </a:r>
            <a:r>
              <a:rPr lang="en-US" dirty="0" smtClean="0"/>
              <a:t> completion (most valuable after 2-3 yrs after </a:t>
            </a:r>
            <a:r>
              <a:rPr lang="en-US" dirty="0" err="1" smtClean="0"/>
              <a:t>Tx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Patients undergoing a RPLND : risk of </a:t>
            </a:r>
            <a:r>
              <a:rPr lang="en-US" dirty="0" err="1" smtClean="0"/>
              <a:t>aspermia</a:t>
            </a:r>
            <a:r>
              <a:rPr lang="en-US" dirty="0" smtClean="0"/>
              <a:t> &amp; retrograde ejaculation. If </a:t>
            </a:r>
            <a:r>
              <a:rPr lang="en-US" dirty="0" err="1" smtClean="0"/>
              <a:t>aspermia</a:t>
            </a:r>
            <a:r>
              <a:rPr lang="en-US" dirty="0" smtClean="0"/>
              <a:t> persists 24 mo after RPLND, then it’s likely to be permanent,  post- orgasmic U/A may be obtained.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background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conditions are specifically treatable with medical/surgical therapy, while others may only be managed with donor sperm / adoption.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persistant</a:t>
            </a:r>
            <a:r>
              <a:rPr lang="en-US" dirty="0" smtClean="0"/>
              <a:t> </a:t>
            </a:r>
            <a:r>
              <a:rPr lang="en-US" dirty="0" err="1" smtClean="0"/>
              <a:t>azoospermia</a:t>
            </a:r>
            <a:r>
              <a:rPr lang="en-US" dirty="0" smtClean="0"/>
              <a:t> after </a:t>
            </a:r>
            <a:r>
              <a:rPr lang="en-US" dirty="0" err="1" smtClean="0"/>
              <a:t>gonadotoxic</a:t>
            </a:r>
            <a:r>
              <a:rPr lang="en-US" dirty="0" smtClean="0"/>
              <a:t> </a:t>
            </a:r>
            <a:r>
              <a:rPr lang="en-US" dirty="0" err="1" smtClean="0"/>
              <a:t>Tx</a:t>
            </a:r>
            <a:r>
              <a:rPr lang="en-US" dirty="0" smtClean="0"/>
              <a:t>: TESE+ICSI (</a:t>
            </a:r>
            <a:r>
              <a:rPr lang="en-US" dirty="0" err="1" smtClean="0"/>
              <a:t>deffered</a:t>
            </a:r>
            <a:r>
              <a:rPr lang="en-US" dirty="0" smtClean="0"/>
              <a:t> until at least 2 yrs after </a:t>
            </a:r>
            <a:r>
              <a:rPr lang="en-US" dirty="0" err="1" smtClean="0"/>
              <a:t>Tx</a:t>
            </a:r>
            <a:r>
              <a:rPr lang="en-US" dirty="0" smtClean="0"/>
              <a:t>)</a:t>
            </a:r>
          </a:p>
          <a:p>
            <a:r>
              <a:rPr lang="en-US" dirty="0" smtClean="0"/>
              <a:t>TESE: Sperm retrieval rate of 42% per patient in meta-analysis, no significant </a:t>
            </a:r>
            <a:r>
              <a:rPr lang="en-US" dirty="0"/>
              <a:t>d</a:t>
            </a:r>
            <a:r>
              <a:rPr lang="en-US" dirty="0" smtClean="0"/>
              <a:t>ifferences between conventional &amp; micro-TESE. However, the advantage of micro-TESE in other forms of NOA suggests that it’s the preferred  approach for </a:t>
            </a:r>
            <a:r>
              <a:rPr lang="en-US" dirty="0" err="1" smtClean="0"/>
              <a:t>azoospermia</a:t>
            </a:r>
            <a:r>
              <a:rPr lang="en-US" dirty="0" smtClean="0"/>
              <a:t> after chemotherapy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Future directions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Probably Most cases of NOA have a genetic basis . A greater understanding of the basis for impaired sperm production could also lead to treatments to enhance sperm production &amp; infertility. 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Thanks for your attention </a:t>
            </a:r>
            <a:endParaRPr lang="en-US" b="1" dirty="0"/>
          </a:p>
        </p:txBody>
      </p:sp>
      <p:pic>
        <p:nvPicPr>
          <p:cNvPr id="4" name="Content Placeholder 3" descr="IMG_232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209800"/>
            <a:ext cx="9144000" cy="46482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Varicocele</a:t>
            </a:r>
            <a:r>
              <a:rPr lang="en-US" b="1" dirty="0" smtClean="0"/>
              <a:t> repair/</a:t>
            </a:r>
            <a:r>
              <a:rPr lang="en-US" b="1" dirty="0" err="1" smtClean="0"/>
              <a:t>varicocelectomy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men with palpable </a:t>
            </a:r>
            <a:r>
              <a:rPr lang="en-US" dirty="0" err="1" smtClean="0"/>
              <a:t>varicocele</a:t>
            </a:r>
            <a:r>
              <a:rPr lang="en-US" dirty="0" smtClean="0"/>
              <a:t>(s), infertility &amp; </a:t>
            </a:r>
            <a:r>
              <a:rPr lang="en-US" dirty="0" err="1" smtClean="0"/>
              <a:t>abNL</a:t>
            </a:r>
            <a:r>
              <a:rPr lang="en-US" dirty="0" smtClean="0"/>
              <a:t> semen parameters, except for </a:t>
            </a:r>
            <a:r>
              <a:rPr lang="en-US" dirty="0" err="1" smtClean="0"/>
              <a:t>azoospermic</a:t>
            </a:r>
            <a:r>
              <a:rPr lang="en-US" dirty="0" smtClean="0"/>
              <a:t> men.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azoospermic</a:t>
            </a:r>
            <a:r>
              <a:rPr lang="en-US" dirty="0" smtClean="0"/>
              <a:t> men, </a:t>
            </a:r>
            <a:r>
              <a:rPr lang="en-US" dirty="0" err="1" smtClean="0"/>
              <a:t>varicocelectomy</a:t>
            </a:r>
            <a:r>
              <a:rPr lang="en-US" dirty="0" smtClean="0"/>
              <a:t> prior to ART? </a:t>
            </a:r>
            <a:r>
              <a:rPr lang="en-US" b="1" dirty="0" smtClean="0"/>
              <a:t> NO </a:t>
            </a:r>
            <a:r>
              <a:rPr lang="en-US" dirty="0" err="1" smtClean="0"/>
              <a:t>defenitive</a:t>
            </a:r>
            <a:r>
              <a:rPr lang="en-US" dirty="0" smtClean="0"/>
              <a:t> evidence</a:t>
            </a:r>
          </a:p>
          <a:p>
            <a:r>
              <a:rPr lang="en-US" dirty="0" smtClean="0"/>
              <a:t>Do </a:t>
            </a:r>
            <a:r>
              <a:rPr lang="en-US" b="1" dirty="0" smtClean="0"/>
              <a:t>NOT</a:t>
            </a:r>
            <a:r>
              <a:rPr lang="en-US" dirty="0" smtClean="0"/>
              <a:t> recommended for men with non-palpable ones detected solely by imaging.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largest most recent meta-analysis by Wang et al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significantly higher pregnancy rates for men treated with clinical </a:t>
            </a:r>
            <a:r>
              <a:rPr lang="en-US" dirty="0" err="1" smtClean="0"/>
              <a:t>varicocele</a:t>
            </a:r>
            <a:r>
              <a:rPr lang="en-US" dirty="0" smtClean="0"/>
              <a:t> repair compared to no treatment:</a:t>
            </a:r>
          </a:p>
          <a:p>
            <a:r>
              <a:rPr lang="en-US" dirty="0" smtClean="0"/>
              <a:t>Pregnancy rate w/o treatment: 17%</a:t>
            </a:r>
          </a:p>
          <a:p>
            <a:r>
              <a:rPr lang="en-US" dirty="0" err="1" smtClean="0"/>
              <a:t>Subinguinal</a:t>
            </a:r>
            <a:r>
              <a:rPr lang="en-US" dirty="0" smtClean="0"/>
              <a:t> micro-surgical </a:t>
            </a:r>
            <a:r>
              <a:rPr lang="en-US" dirty="0" err="1" smtClean="0"/>
              <a:t>varicocelectomy</a:t>
            </a:r>
            <a:r>
              <a:rPr lang="en-US" dirty="0" smtClean="0"/>
              <a:t>: 42%</a:t>
            </a:r>
          </a:p>
          <a:p>
            <a:r>
              <a:rPr lang="en-US" dirty="0" smtClean="0"/>
              <a:t>Inguinal micro-</a:t>
            </a:r>
            <a:r>
              <a:rPr lang="en-US" dirty="0" err="1" smtClean="0"/>
              <a:t>varicocelectomy</a:t>
            </a:r>
            <a:r>
              <a:rPr lang="en-US" dirty="0" smtClean="0"/>
              <a:t>: 35%</a:t>
            </a:r>
          </a:p>
          <a:p>
            <a:r>
              <a:rPr lang="en-US" dirty="0" smtClean="0"/>
              <a:t>Inguinal open surgery: 37%</a:t>
            </a:r>
          </a:p>
          <a:p>
            <a:r>
              <a:rPr lang="en-US" dirty="0" smtClean="0"/>
              <a:t>Laparoscopic surgery: 37%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 systematic review &amp; meta-analysis of subclinical </a:t>
            </a:r>
            <a:r>
              <a:rPr lang="en-US" b="1" dirty="0" err="1" smtClean="0"/>
              <a:t>varicocelectomy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</a:t>
            </a:r>
            <a:r>
              <a:rPr lang="en-US" dirty="0" smtClean="0"/>
              <a:t> benefit in pregnancy rate or seminal parameters with the exception of a possible small numerical effect on progressive sperm motility (not clinically important).</a:t>
            </a:r>
          </a:p>
          <a:p>
            <a:endParaRPr lang="en-US" dirty="0" smtClean="0"/>
          </a:p>
          <a:p>
            <a:endParaRPr lang="en-U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Varicocele</a:t>
            </a:r>
            <a:r>
              <a:rPr lang="en-US" b="1" dirty="0" smtClean="0"/>
              <a:t> repair in NOA, case series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Return of adequate motile sperm to the ejaculate sufficient to avoid surgical sperm retrieval only in 9.6%</a:t>
            </a:r>
          </a:p>
          <a:p>
            <a:r>
              <a:rPr lang="en-US" dirty="0" smtClean="0"/>
              <a:t>Compared to re-analysis of sperm in the ejaculate w/o any intervention beyond repeat semen analysis in men who previously thought to be </a:t>
            </a:r>
            <a:r>
              <a:rPr lang="en-US" dirty="0" err="1" smtClean="0"/>
              <a:t>azoospermic</a:t>
            </a:r>
            <a:r>
              <a:rPr lang="en-US" dirty="0" smtClean="0"/>
              <a:t>: </a:t>
            </a:r>
            <a:r>
              <a:rPr lang="en-US" dirty="0" err="1" smtClean="0"/>
              <a:t>upto</a:t>
            </a:r>
            <a:r>
              <a:rPr lang="en-US" dirty="0" smtClean="0"/>
              <a:t> 35% of men had at least rare sperm detectable with a more detailed </a:t>
            </a:r>
            <a:r>
              <a:rPr lang="en-US" dirty="0" smtClean="0"/>
              <a:t>search </a:t>
            </a:r>
            <a:r>
              <a:rPr lang="en-US" dirty="0" smtClean="0"/>
              <a:t>of the concentrated/centrifuged semen.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Varicocelectomy</a:t>
            </a:r>
            <a:r>
              <a:rPr lang="en-US" b="1" dirty="0" smtClean="0"/>
              <a:t> in NOA prior to ART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</a:t>
            </a:r>
            <a:r>
              <a:rPr lang="en-US" dirty="0" smtClean="0"/>
              <a:t> high quality data to support this </a:t>
            </a:r>
          </a:p>
          <a:p>
            <a:r>
              <a:rPr lang="en-US" dirty="0" smtClean="0"/>
              <a:t>In addition, </a:t>
            </a:r>
            <a:r>
              <a:rPr lang="en-US" dirty="0" err="1" smtClean="0"/>
              <a:t>varicocele</a:t>
            </a:r>
            <a:r>
              <a:rPr lang="en-US" dirty="0" smtClean="0"/>
              <a:t> </a:t>
            </a:r>
            <a:r>
              <a:rPr lang="en-US" dirty="0" smtClean="0"/>
              <a:t>repair </a:t>
            </a:r>
            <a:r>
              <a:rPr lang="en-US" dirty="0" smtClean="0"/>
              <a:t>defers ART for at least 6 months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Sperm retrieval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men with NOA: TESE</a:t>
            </a:r>
          </a:p>
          <a:p>
            <a:r>
              <a:rPr lang="en-US" dirty="0" smtClean="0"/>
              <a:t>For men with obstructive </a:t>
            </a:r>
            <a:r>
              <a:rPr lang="en-US" dirty="0" err="1" smtClean="0"/>
              <a:t>azoospermia</a:t>
            </a:r>
            <a:r>
              <a:rPr lang="en-US" dirty="0" smtClean="0"/>
              <a:t>: sperm may be extracted from testis or </a:t>
            </a:r>
            <a:r>
              <a:rPr lang="en-US" dirty="0" err="1" smtClean="0"/>
              <a:t>epididymis</a:t>
            </a:r>
            <a:endParaRPr lang="en-US" dirty="0" smtClean="0"/>
          </a:p>
          <a:p>
            <a:r>
              <a:rPr lang="en-US" dirty="0" smtClean="0"/>
              <a:t>For men with </a:t>
            </a:r>
            <a:r>
              <a:rPr lang="en-US" dirty="0" err="1" smtClean="0"/>
              <a:t>aspermia</a:t>
            </a:r>
            <a:r>
              <a:rPr lang="en-US" dirty="0" smtClean="0"/>
              <a:t>: surgical extraction or induced ejaculation (</a:t>
            </a:r>
            <a:r>
              <a:rPr lang="en-US" dirty="0" err="1" smtClean="0"/>
              <a:t>sympathomimetic</a:t>
            </a:r>
            <a:r>
              <a:rPr lang="en-US" dirty="0" smtClean="0"/>
              <a:t> , vibration</a:t>
            </a:r>
            <a:r>
              <a:rPr lang="en-US" dirty="0" smtClean="0"/>
              <a:t>, electro-ejaculation)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Retrograde ejaculation </a:t>
            </a:r>
            <a:r>
              <a:rPr lang="en-US" b="1" dirty="0" err="1" smtClean="0"/>
              <a:t>Tx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Sympathomimetics</a:t>
            </a:r>
            <a:endParaRPr lang="en-US" dirty="0" smtClean="0"/>
          </a:p>
          <a:p>
            <a:r>
              <a:rPr lang="en-US" dirty="0" err="1" smtClean="0"/>
              <a:t>Alkalinization</a:t>
            </a:r>
            <a:r>
              <a:rPr lang="en-US" dirty="0" smtClean="0"/>
              <a:t> of urine with or w/o urethral catheterization</a:t>
            </a:r>
          </a:p>
          <a:p>
            <a:r>
              <a:rPr lang="en-US" dirty="0" smtClean="0"/>
              <a:t>Surgical sperm retrieval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132</TotalTime>
  <Words>882</Words>
  <Application>Microsoft Office PowerPoint</Application>
  <PresentationFormat>On-screen Show (4:3)</PresentationFormat>
  <Paragraphs>72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Flow</vt:lpstr>
      <vt:lpstr>IN THE NAME OF GOD </vt:lpstr>
      <vt:lpstr>background</vt:lpstr>
      <vt:lpstr>Varicocele repair/varicocelectomy</vt:lpstr>
      <vt:lpstr>The largest most recent meta-analysis by Wang et al</vt:lpstr>
      <vt:lpstr> systematic review &amp; meta-analysis of subclinical varicocelectomy</vt:lpstr>
      <vt:lpstr>Varicocele repair in NOA, case series</vt:lpstr>
      <vt:lpstr>Varicocelectomy in NOA prior to ART</vt:lpstr>
      <vt:lpstr>Sperm retrieval</vt:lpstr>
      <vt:lpstr>Retrograde ejaculation Tx</vt:lpstr>
      <vt:lpstr>Sperm retrieval in NOA, meta-analysis</vt:lpstr>
      <vt:lpstr>Fresh or cryopreserved sperm?</vt:lpstr>
      <vt:lpstr>Obstructive azoospermmia, including post-vasectomy</vt:lpstr>
      <vt:lpstr>Medical &amp; nutraceutical interventions for fertility</vt:lpstr>
      <vt:lpstr>Slide 14</vt:lpstr>
      <vt:lpstr>Slide 15</vt:lpstr>
      <vt:lpstr>Benefit of supplements (antioxidants, vitamins, …)</vt:lpstr>
      <vt:lpstr>Gonadotoxics &amp; fertility preservation</vt:lpstr>
      <vt:lpstr>Slide 18</vt:lpstr>
      <vt:lpstr>Slide 19</vt:lpstr>
      <vt:lpstr>Slide 20</vt:lpstr>
      <vt:lpstr>Future directions</vt:lpstr>
      <vt:lpstr>Thanks for your attention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 THE NAME OF GOD</dc:title>
  <dc:creator>Yasi</dc:creator>
  <cp:lastModifiedBy>Yasi</cp:lastModifiedBy>
  <cp:revision>14</cp:revision>
  <dcterms:created xsi:type="dcterms:W3CDTF">2021-10-19T15:06:27Z</dcterms:created>
  <dcterms:modified xsi:type="dcterms:W3CDTF">2021-10-19T17:20:14Z</dcterms:modified>
</cp:coreProperties>
</file>