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3" r:id="rId2"/>
    <p:sldId id="264" r:id="rId3"/>
    <p:sldId id="265" r:id="rId4"/>
    <p:sldId id="266" r:id="rId5"/>
    <p:sldId id="267" r:id="rId6"/>
    <p:sldId id="269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8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3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908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46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466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4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87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7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5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3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5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1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5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1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9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1B7B-EB86-48CF-B604-7A22D649EA0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3F7157-E26D-4226-B06F-83396C7AE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5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Lower Urinary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Tract Symptoms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Caused by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Benign Prostatic Enlargement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77334" y="3933689"/>
            <a:ext cx="78901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By : </a:t>
            </a:r>
            <a:r>
              <a:rPr lang="en-US" sz="36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Dr</a:t>
            </a:r>
            <a:r>
              <a:rPr lang="en-US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Mojtaba Haddad</a:t>
            </a:r>
          </a:p>
          <a:p>
            <a:r>
              <a:rPr lang="en-US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Assistant professor of Urology</a:t>
            </a:r>
          </a:p>
          <a:p>
            <a:r>
              <a:rPr lang="en-US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Tehran university of medical sciences</a:t>
            </a:r>
            <a:endParaRPr lang="en-US" sz="36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4928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With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α1-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Adrenergic Blockers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6232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irst-line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LUTS 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a-ARs are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mainly expressed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liver, followed by the heart and the central nervous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system; conversely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α1b-ARs are mainly expressed in blood vessels, spleen,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α1d-ARs are highly expressed in the cerebral cortex and 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aorta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Treatment-emergent AEs associated with α1-blockers are caused by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every drug on the vascular tissue, CNS, and urogenital system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Overall, dizziness, asthenia, hypotension, and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anejaculation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commonly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AEs according to RCTs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4895" y="-19626"/>
            <a:ext cx="4947105" cy="217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2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3685" y="1848861"/>
            <a:ext cx="5318315" cy="38814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4854" y="2131019"/>
            <a:ext cx="67090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Overall, smooth muscle contraction is largely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mediated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α1-Ars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prostate and urethra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subtype accounts for 70% within the prostate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394854" y="4384964"/>
            <a:ext cx="62137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blockade of α1-ARs leads to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relaxation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smooth muscle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 at both sites, with a decrease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sympathetic baseline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muscle tone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consequent relief of symptoms</a:t>
            </a:r>
          </a:p>
        </p:txBody>
      </p:sp>
    </p:spTree>
    <p:extLst>
      <p:ext uri="{BB962C8B-B14F-4D97-AF65-F5344CB8AC3E}">
        <p14:creationId xmlns:p14="http://schemas.microsoft.com/office/powerpoint/2010/main" val="238537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0171" y="623454"/>
            <a:ext cx="5992213" cy="62345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91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ecause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nonselectivity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molecule, blocking both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subtypes, serious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AEs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observed,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drug was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 used to treat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LUTS/BPH</a:t>
            </a:r>
          </a:p>
          <a:p>
            <a:r>
              <a:rPr lang="en-US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razosin</a:t>
            </a: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the first selective α1-AR antagonist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investigated 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its short serum elimination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half-life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prazosin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administration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twice daily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oxazosin</a:t>
            </a: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terazosin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developed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selective α1-AR antagonists with a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 half-life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allowing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user-friendly once-daily administration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amsulosin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alfuzosin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silodosin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naftopidil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defined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uroselective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drugs and have a higher affinity for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α1a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α1d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subtypes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for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α1b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subtype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92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926" y="758536"/>
            <a:ext cx="8505075" cy="11718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Terazosin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22.4% reduction in symptom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ignificant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PFRs and mean urinary flow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Dizziness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asthenia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erazosin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not shown to reduce PV when compared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placebo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 is recommended to minimize the risk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first-dose hypotension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syncope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atients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counseled to start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with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mg terazosin taken at bedtime, further increasing up to 5 or 10 mg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16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61" y="799162"/>
            <a:ext cx="8596668" cy="1320800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Doxazosin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ymptom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decreased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 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PFR increased by a mean of 2.9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mL/s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impact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doxazosin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blood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 titration to avoid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vascular-related AEs associated with first dosing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changes in PV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869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93618"/>
            <a:ext cx="8596668" cy="1036782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Alfuzosin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5" y="1930400"/>
            <a:ext cx="9289473" cy="41109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efficacy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relieving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cardiovascular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(postural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hypotension, syncope, vertigo, and dizziness) or CNS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(somnolence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asthenia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mg once-daily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alfuzosin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compound with no need for dose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 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Alfuzosin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taken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same meal each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impact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cardiovascular system compared with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tamsulosin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uroselective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32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Tamsulosin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Tamsulosin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uroselective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α1-blocker with higher affinity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α1a and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receptor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subtypes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PFR increased within 4 to 8 hours after a single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0.4-mg dose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symptom relief was evident after 1 week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Symptomatic relief was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slightly greater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0.8 mg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tamsulosin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compared with 0.4 mg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tamsulosin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Tamsulosin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recommended at the dose of 0.4 mg taken after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meal each day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require dose titration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03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58536"/>
            <a:ext cx="8596668" cy="11718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Silodosin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highest selectivity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α1a-AR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subtype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elief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both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 and voiding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nejaculation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the most commonly reported AE, followed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dizziness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whereas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orthostatic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hypotension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rarely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ilodosin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recommended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daily dose of 8 mg taken with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meal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between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silodosin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0.4 mg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tamsulosin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36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7" y="758678"/>
            <a:ext cx="8733675" cy="1171721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Naftopidil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compound developed with a distinct selectivity for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α1d-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AR subtype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Naftopidil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found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relieve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symptoms (e.g., frequency, urgency, and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nocturia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higher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magnitude than low-dose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tamsulosin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izziness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hypotension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commonly reported AEs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6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atient's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characteristics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indings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baseline diagnostic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onservative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(medical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surgical treatment)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24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77" y="837870"/>
            <a:ext cx="8596668" cy="1320800"/>
          </a:xfrm>
        </p:spPr>
        <p:txBody>
          <a:bodyPr/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α1-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Blockers and Sexual Function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effects of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α1-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blockers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erectile function have been variably observed and ascribed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beneficial effect of these drugs in terms of LUTS relief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Ejaculation disorders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66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45572"/>
            <a:ext cx="8596668" cy="98482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7237"/>
            <a:ext cx="8596668" cy="4254126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Intraoperative floppy iris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cataract surgery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lutters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billows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response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normal intraoperative fluid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movement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prolapse of iris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 toward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incisions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progressive intraoperative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miosis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despite standard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preoperative pupil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dilation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Discontinuation of the use of drug before cataract surgery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 reduce the risk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IFIS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data have been reported regarding the occurrence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IFIS among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treated with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silodosin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45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clinical guidelines suggest α1-blockers as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first-line treatment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bothersome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to severe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LUTS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atients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counseled before treatment regarding the risk for sexual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vascular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effects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this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first week of treatment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56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09" y="852054"/>
            <a:ext cx="8712893" cy="107834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Androgen Manipulation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Prostate tissue is androgen dependent, and both testosterone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dihydrotestosterone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(DHT) play a key role in the development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BPH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Castration and pharmacologic agents suppressing testosterone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DHT synthesis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action are able to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PV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men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BPH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limitation of the androgen suppression hypothesis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LUTS pathophysiology is not entirely dependent on prostate size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39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41" y="839789"/>
            <a:ext cx="8596668" cy="13208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Pharmacologic Agents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GONADOTROPIN-RELEASING HORMONE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PROGESTATIONAL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 ANDROGENS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5α-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REDUCTASE INHIBITORS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58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42109"/>
            <a:ext cx="8596668" cy="1320800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Finasteride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1" y="2098965"/>
            <a:ext cx="9040091" cy="394239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 of the type 2, 5α-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reductase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isozyme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rogressive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 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months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treatment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mean reduction in PV from the baseline was 19%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 treated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5 mg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finasteride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frequently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5-mg group were decreased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libido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(4.7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 and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ejaculatory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disorders (4.4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51% reduction in the risk for either AUR or surgery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patients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treated with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finasteride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inasteride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the incidence of diagnosed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(vs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placebo), although an increased incidence of high-grade disease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observed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93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41664"/>
            <a:ext cx="8596668" cy="1088736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Dutasteride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 of 5α-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reductase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types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DHT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compared with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finasteride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frequent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erectile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dysfunction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decreased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libido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in 6% and 3.7%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treatment (at least 6 months) is usually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 a clinical benefit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63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8" y="758536"/>
            <a:ext cx="8380384" cy="11718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nhibitor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5α-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reductase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2015837"/>
            <a:ext cx="8650547" cy="4025526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year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treatment, there was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difference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symptom relief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PFR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between patients treated with </a:t>
            </a:r>
            <a:r>
              <a:rPr lang="en-US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dutasteride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patients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treated with </a:t>
            </a:r>
            <a:r>
              <a:rPr lang="en-US" sz="20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finasteride</a:t>
            </a: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the reduction of PV was comparable between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groups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clinical guidelines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 therapy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5ARIs for patients with an enlarged prostate (&gt;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moderate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severe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≥6 months) treatment is required to observe a significant reduction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benefit in terms of symptom relief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nsulin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diabetes, cardiovascular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disease,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rectile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dysfunction, decreased libido,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ejaculation disorders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264" y="181685"/>
            <a:ext cx="6380018" cy="65618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" y="1018309"/>
            <a:ext cx="9538855" cy="5158654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Zanoterone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steroidal competitive androgen receptor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antagonist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Flutamide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nonsteroidal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antiandrogen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inhibits the binding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testosterone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DHT to the androgen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Chlormadinone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acetate (CMA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, (steroid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antiandrogen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inhibits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uptake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testosterone by epithelial cells and the binding of DHT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androgen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receptor within the cell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Aromatase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Inhibitors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the conversion of testosterone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Estrogens)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Atamestane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estrogen receptor modulators (SERMs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Tamoxifen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raloxifene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toremifene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69042"/>
            <a:ext cx="8596668" cy="1320800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Cetrorelix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89841"/>
            <a:ext cx="8596668" cy="3851521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GnRH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antagonist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ubmaximal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noncastrating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blockade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testosterone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titrate the level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androgen suppression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AEs (hot flashes,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libido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impotence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disadvantages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cetrorelix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the requirement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injection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cost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89" y="758536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Management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589"/>
            <a:ext cx="8816802" cy="45519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ild-to-moderate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noncomplicated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LUTS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AUA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EAU)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atchful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Waiting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hematuria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Elevated PSA level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Elevated PVR volume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Neurologic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61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Muscarinic receptor antagonists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mainstay of treatment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safely administered in patients with low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history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AUR</a:t>
            </a:r>
          </a:p>
          <a:p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clinical guidelines suggest the use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antimuscarinic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therapy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to severe LUTS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mainly complain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bladder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and present with a baseline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volume lower than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mL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395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4" y="839789"/>
            <a:ext cx="8596668" cy="1320800"/>
          </a:xfrm>
        </p:spPr>
        <p:txBody>
          <a:bodyPr/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β3-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Agonist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Mirabegron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38166" cy="388077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redominant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of β-ARs in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bladder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ncrease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bladder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without a significant change in micturition pressure,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PVR volume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voiding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contraction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irabegron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recommended for patients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uncontrolled hypertension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clinical guidelines suggest the use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mirabegron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option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treatment of patients with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to severe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prevalent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dose is 25 mg daily with or without food, which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increased to 50 mg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54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04008"/>
            <a:ext cx="8596668" cy="1026391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hosphodiesterase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5 Inhibitors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Erectile dysfunction and LUTS are strongly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correlated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adalafil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widely assessed PDE5I in patients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LUTS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Tadalafil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currently the only officially licensed PDE5I for the treatment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male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clinical guidelines currently suggest PDE5Is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alternative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for men with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to severe LUTS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without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erectile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dysfunction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recommended dose is 5 mg taken at approximately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day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or without food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68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2700" y="561109"/>
            <a:ext cx="5615946" cy="60570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19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62444"/>
            <a:ext cx="8596668" cy="106795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Therapy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α-Adrenergic Blockers and 5α-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Reductase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Inhibitors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Adrenergic Blockers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Anticholinergic receptor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Blockers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Adrenergic Blockers and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β3-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Agonists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Adrenergic Blockers and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Phosphodiesterase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Inhibitors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35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82" y="852054"/>
            <a:ext cx="8681720" cy="1078345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Phytotherapy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and long-term trials did not report any difference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phytotherapy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placebo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European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American guidelines do not provide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recommendations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use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phytotherapy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treating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BPH</a:t>
            </a:r>
          </a:p>
          <a:p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Serenoa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repens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most widely investigated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phytotherapeutic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LUTS and is recommended at a daily dose of 320 mg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0036" y="991008"/>
            <a:ext cx="7777711" cy="53727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82" y="914400"/>
            <a:ext cx="8681720" cy="10160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Watchful Waiting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Reassurance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Lifestyle interventions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eriodic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7870"/>
            <a:ext cx="8160250" cy="1369291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Lifestyle and Dietary Modifications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Reassurance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Caffeine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Concurrent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Toileting and Bladder Retraining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4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55964"/>
            <a:ext cx="8300411" cy="974436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Therapy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277157" cy="3880773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treatment was the mainstay of treatment for patients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BPH-related LUTS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1990s</a:t>
            </a:r>
          </a:p>
          <a:p>
            <a:endParaRPr lang="en-US" dirty="0" smtClean="0"/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irst-line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for patients bothered 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LUTS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ithout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imperative indications 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  (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AUR, recurrent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UTIs, renal insufficiency, bladder stones,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recurrent gross hematuria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93618"/>
            <a:ext cx="8596668" cy="103678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Therapy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adrenergic blockers (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α1-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blockers)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5ARIs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ntimuscarinic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hosphodiesterase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5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inhibitors (PDE5Is)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β3-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agonists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extracts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7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58536"/>
            <a:ext cx="8596668" cy="1171864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patient's symptoms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5740"/>
            <a:ext cx="8525856" cy="497444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 severity, PV, PVR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Predominantly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voiding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α1-blockers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5ARIs and PDE5Is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Predominant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uscarinic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receptor antagonists or β3-agonists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nocturnal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polyuria: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esmopressin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7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9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Response to Medical Treatment: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 Measures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791" y="1807298"/>
            <a:ext cx="8151783" cy="4468811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bjectify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effectiveness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drug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ossible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modify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Goals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elieving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AUASI or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ecreasing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 (PFSs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uroflowmetry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mproving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emptying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meliorating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(urodynamic study)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Reversing renal insufficiency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reventing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progression, defined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 deterioration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and/or the occurrence of complications requiring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treatment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2700" cy="758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0"/>
            <a:ext cx="1524000" cy="16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048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429</TotalTime>
  <Words>1829</Words>
  <Application>Microsoft Office PowerPoint</Application>
  <PresentationFormat>Widescreen</PresentationFormat>
  <Paragraphs>221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Angsana New</vt:lpstr>
      <vt:lpstr>Arial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Conservative Management</vt:lpstr>
      <vt:lpstr>Watchful Waiting</vt:lpstr>
      <vt:lpstr>Lifestyle and Dietary Modifications</vt:lpstr>
      <vt:lpstr>Medical Therapy</vt:lpstr>
      <vt:lpstr>Medical Therapy</vt:lpstr>
      <vt:lpstr>patient's symptoms</vt:lpstr>
      <vt:lpstr>Assessment of Response to Medical Treatment: Outcome Measures</vt:lpstr>
      <vt:lpstr>Therapy With α1-Adrenergic Blockers</vt:lpstr>
      <vt:lpstr>PowerPoint Presentation</vt:lpstr>
      <vt:lpstr>PowerPoint Presentation</vt:lpstr>
      <vt:lpstr>PowerPoint Presentation</vt:lpstr>
      <vt:lpstr>Terazosin</vt:lpstr>
      <vt:lpstr>Doxazosin</vt:lpstr>
      <vt:lpstr>Alfuzosin</vt:lpstr>
      <vt:lpstr>Tamsulosin</vt:lpstr>
      <vt:lpstr>Silodosin</vt:lpstr>
      <vt:lpstr>Naftopidil</vt:lpstr>
      <vt:lpstr>α1-Blockers and Sexual Function</vt:lpstr>
      <vt:lpstr>IFIS</vt:lpstr>
      <vt:lpstr>PowerPoint Presentation</vt:lpstr>
      <vt:lpstr>Androgen Manipulation</vt:lpstr>
      <vt:lpstr>Classification of Pharmacologic Agents</vt:lpstr>
      <vt:lpstr>Finasteride</vt:lpstr>
      <vt:lpstr>Dutasteride</vt:lpstr>
      <vt:lpstr>Inhibitor of 5α-reductase</vt:lpstr>
      <vt:lpstr>PowerPoint Presentation</vt:lpstr>
      <vt:lpstr>Cetrorelix</vt:lpstr>
      <vt:lpstr>Muscarinic receptor antagonists</vt:lpstr>
      <vt:lpstr>β3-Agonist (Mirabegron)</vt:lpstr>
      <vt:lpstr>Phosphodiesterase Type 5 Inhibitors</vt:lpstr>
      <vt:lpstr>PowerPoint Presentation</vt:lpstr>
      <vt:lpstr>Combination Therapy</vt:lpstr>
      <vt:lpstr>Phytotherapy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mojtaba</dc:creator>
  <cp:lastModifiedBy>mojtaba</cp:lastModifiedBy>
  <cp:revision>63</cp:revision>
  <dcterms:created xsi:type="dcterms:W3CDTF">2023-05-23T04:29:21Z</dcterms:created>
  <dcterms:modified xsi:type="dcterms:W3CDTF">2023-06-06T20:50:07Z</dcterms:modified>
</cp:coreProperties>
</file>