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0" r:id="rId2"/>
    <p:sldId id="256" r:id="rId3"/>
    <p:sldId id="257" r:id="rId4"/>
    <p:sldId id="272" r:id="rId5"/>
    <p:sldId id="273" r:id="rId6"/>
    <p:sldId id="258" r:id="rId7"/>
    <p:sldId id="271" r:id="rId8"/>
    <p:sldId id="259" r:id="rId9"/>
    <p:sldId id="274" r:id="rId10"/>
    <p:sldId id="260" r:id="rId11"/>
    <p:sldId id="261" r:id="rId12"/>
    <p:sldId id="275" r:id="rId13"/>
    <p:sldId id="262" r:id="rId14"/>
    <p:sldId id="263" r:id="rId15"/>
    <p:sldId id="276" r:id="rId16"/>
    <p:sldId id="264" r:id="rId17"/>
    <p:sldId id="265" r:id="rId18"/>
    <p:sldId id="277" r:id="rId19"/>
    <p:sldId id="266" r:id="rId20"/>
    <p:sldId id="267" r:id="rId21"/>
    <p:sldId id="268" r:id="rId22"/>
    <p:sldId id="278" r:id="rId23"/>
    <p:sldId id="26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4" d="100"/>
          <a:sy n="74" d="100"/>
        </p:scale>
        <p:origin x="-58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5/18/2021</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86051" y="1830938"/>
            <a:ext cx="8534400" cy="3615267"/>
          </a:xfrm>
        </p:spPr>
        <p:txBody>
          <a:bodyPr>
            <a:normAutofit/>
          </a:bodyPr>
          <a:lstStyle/>
          <a:p>
            <a:pPr marL="0" indent="0">
              <a:buNone/>
            </a:pPr>
            <a:r>
              <a:rPr lang="fa-IR" sz="16600" dirty="0" smtClean="0">
                <a:latin typeface="Arabic Typesetting" panose="03020402040406030203" pitchFamily="66" charset="-78"/>
                <a:cs typeface="Arabic Typesetting" panose="03020402040406030203" pitchFamily="66" charset="-78"/>
              </a:rPr>
              <a:t>  </a:t>
            </a:r>
            <a:endParaRPr lang="en-US" sz="16600" dirty="0">
              <a:latin typeface="Arabic Typesetting" panose="03020402040406030203" pitchFamily="66" charset="-78"/>
              <a:cs typeface="Arabic Typesetting" panose="03020402040406030203" pitchFamily="66" charset="-78"/>
            </a:endParaRPr>
          </a:p>
        </p:txBody>
      </p:sp>
      <p:pic>
        <p:nvPicPr>
          <p:cNvPr id="8" name="Picture 7"/>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6077484" cy="685800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9" name="Rectangle 8"/>
          <p:cNvSpPr/>
          <p:nvPr/>
        </p:nvSpPr>
        <p:spPr>
          <a:xfrm>
            <a:off x="2029435" y="2642019"/>
            <a:ext cx="3018776" cy="923330"/>
          </a:xfrm>
          <a:prstGeom prst="rect">
            <a:avLst/>
          </a:prstGeom>
          <a:noFill/>
        </p:spPr>
        <p:txBody>
          <a:bodyPr wrap="none" lIns="91440" tIns="45720" rIns="91440" bIns="45720">
            <a:spAutoFit/>
          </a:bodyPr>
          <a:lstStyle/>
          <a:p>
            <a:pPr algn="ctr"/>
            <a:r>
              <a:rPr lang="fa-IR" sz="5400" dirty="0" smtClean="0">
                <a:ln w="0"/>
                <a:solidFill>
                  <a:schemeClr val="accent1"/>
                </a:solidFill>
                <a:effectLst>
                  <a:outerShdw blurRad="38100" dist="25400" dir="5400000" algn="ctr" rotWithShape="0">
                    <a:srgbClr val="6E747A">
                      <a:alpha val="43000"/>
                    </a:srgbClr>
                  </a:outerShdw>
                </a:effectLst>
              </a:rPr>
              <a:t>به نام خدا</a:t>
            </a:r>
            <a:endParaRPr lang="en-US" sz="5400" dirty="0">
              <a:ln w="0"/>
              <a:solidFill>
                <a:schemeClr val="accent1"/>
              </a:solidFill>
              <a:effectLst>
                <a:outerShdw blurRad="38100" dist="25400" dir="5400000" algn="ctr" rotWithShape="0">
                  <a:srgbClr val="6E747A">
                    <a:alpha val="43000"/>
                  </a:srgbClr>
                </a:outerShdw>
              </a:effectLst>
            </a:endParaRPr>
          </a:p>
        </p:txBody>
      </p:sp>
    </p:spTree>
    <p:extLst>
      <p:ext uri="{BB962C8B-B14F-4D97-AF65-F5344CB8AC3E}">
        <p14:creationId xmlns:p14="http://schemas.microsoft.com/office/powerpoint/2010/main" xmlns="" val="296237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655" y="94794"/>
            <a:ext cx="8534400" cy="1507067"/>
          </a:xfrm>
        </p:spPr>
        <p:txBody>
          <a:bodyPr/>
          <a:lstStyle/>
          <a:p>
            <a:r>
              <a:rPr lang="en-US" dirty="0" smtClean="0"/>
              <a:t>Materials  and  methods </a:t>
            </a:r>
            <a:endParaRPr lang="en-US" dirty="0"/>
          </a:p>
        </p:txBody>
      </p:sp>
      <p:sp>
        <p:nvSpPr>
          <p:cNvPr id="3" name="Content Placeholder 2"/>
          <p:cNvSpPr>
            <a:spLocks noGrp="1"/>
          </p:cNvSpPr>
          <p:nvPr>
            <p:ph idx="1"/>
          </p:nvPr>
        </p:nvSpPr>
        <p:spPr>
          <a:xfrm>
            <a:off x="214194" y="1601861"/>
            <a:ext cx="8534400" cy="3615267"/>
          </a:xfrm>
        </p:spPr>
        <p:txBody>
          <a:bodyPr>
            <a:normAutofit/>
          </a:bodyPr>
          <a:lstStyle/>
          <a:p>
            <a:r>
              <a:rPr lang="en-US" sz="2400" dirty="0">
                <a:solidFill>
                  <a:schemeClr val="bg1"/>
                </a:solidFill>
              </a:rPr>
              <a:t>The </a:t>
            </a:r>
            <a:r>
              <a:rPr lang="en-US" sz="2400" dirty="0" err="1">
                <a:solidFill>
                  <a:schemeClr val="bg1"/>
                </a:solidFill>
              </a:rPr>
              <a:t>endometrioma</a:t>
            </a:r>
            <a:r>
              <a:rPr lang="en-US" sz="2400" dirty="0">
                <a:solidFill>
                  <a:schemeClr val="bg1"/>
                </a:solidFill>
              </a:rPr>
              <a:t> was filled with 98% ethanol for 10 minute and at the end ethanol was aspirated. The volume of ethanol was calculated 80% of the aspirated </a:t>
            </a:r>
            <a:r>
              <a:rPr lang="en-US" sz="2400" dirty="0" err="1">
                <a:solidFill>
                  <a:schemeClr val="bg1"/>
                </a:solidFill>
              </a:rPr>
              <a:t>endometrioma</a:t>
            </a:r>
            <a:r>
              <a:rPr lang="en-US" sz="2400" dirty="0">
                <a:solidFill>
                  <a:schemeClr val="bg1"/>
                </a:solidFill>
              </a:rPr>
              <a:t> fluid .Then fluid was sent for a cytological test for all the patients. Then the patients were followed up after one week, one, two, and three months.  </a:t>
            </a:r>
            <a:endParaRPr lang="en-US" sz="2400" dirty="0" smtClean="0">
              <a:solidFill>
                <a:schemeClr val="bg1"/>
              </a:solidFill>
            </a:endParaRPr>
          </a:p>
          <a:p>
            <a:r>
              <a:rPr lang="en-US" sz="2400" i="1" dirty="0" smtClean="0"/>
              <a:t>Iranian Journal of Reproductive Medicine Vol. 11. No. 3. pp: 179-184, March 2013</a:t>
            </a:r>
            <a:endParaRPr lang="en-US" sz="2400" dirty="0">
              <a:solidFill>
                <a:schemeClr val="bg1"/>
              </a:solidFill>
            </a:endParaRPr>
          </a:p>
          <a:p>
            <a:endParaRPr lang="en-US" sz="2400" dirty="0">
              <a:solidFill>
                <a:schemeClr val="bg1"/>
              </a:solidFill>
            </a:endParaRPr>
          </a:p>
        </p:txBody>
      </p:sp>
    </p:spTree>
    <p:extLst>
      <p:ext uri="{BB962C8B-B14F-4D97-AF65-F5344CB8AC3E}">
        <p14:creationId xmlns:p14="http://schemas.microsoft.com/office/powerpoint/2010/main" xmlns="" val="175507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34400" cy="1507067"/>
          </a:xfrm>
        </p:spPr>
        <p:style>
          <a:lnRef idx="1">
            <a:schemeClr val="accent5"/>
          </a:lnRef>
          <a:fillRef idx="2">
            <a:schemeClr val="accent5"/>
          </a:fillRef>
          <a:effectRef idx="1">
            <a:schemeClr val="accent5"/>
          </a:effectRef>
          <a:fontRef idx="minor">
            <a:schemeClr val="dk1"/>
          </a:fontRef>
        </p:style>
        <p:txBody>
          <a:bodyPr>
            <a:normAutofit/>
          </a:bodyPr>
          <a:lstStyle/>
          <a:p>
            <a:r>
              <a:rPr lang="en-US" sz="1600" b="1" dirty="0"/>
              <a:t>Aspiration versus retention ultrasound-guided ethanol </a:t>
            </a:r>
            <a:r>
              <a:rPr lang="en-US" sz="1600" b="1" dirty="0" err="1"/>
              <a:t>sclerotherapy</a:t>
            </a:r>
            <a:r>
              <a:rPr lang="en-US" sz="1600" b="1" dirty="0"/>
              <a:t> for treating </a:t>
            </a:r>
            <a:r>
              <a:rPr lang="en-US" sz="1200" b="1" dirty="0" err="1"/>
              <a:t>endometrioma</a:t>
            </a:r>
            <a:r>
              <a:rPr lang="en-US" sz="1600" b="1" dirty="0"/>
              <a:t>: A retrospective cross-sectional study</a:t>
            </a:r>
            <a:endParaRPr lang="en-US" sz="1600" dirty="0"/>
          </a:p>
        </p:txBody>
      </p:sp>
      <p:sp>
        <p:nvSpPr>
          <p:cNvPr id="74" name="Content Placeholder 73"/>
          <p:cNvSpPr>
            <a:spLocks noGrp="1"/>
          </p:cNvSpPr>
          <p:nvPr>
            <p:ph idx="1"/>
          </p:nvPr>
        </p:nvSpPr>
        <p:spPr>
          <a:xfrm>
            <a:off x="368018" y="2189409"/>
            <a:ext cx="11107058" cy="3752452"/>
          </a:xfrm>
        </p:spPr>
        <p:txBody>
          <a:bodyPr>
            <a:noAutofit/>
          </a:bodyPr>
          <a:lstStyle/>
          <a:p>
            <a:r>
              <a:rPr lang="en-US" dirty="0">
                <a:solidFill>
                  <a:schemeClr val="bg1"/>
                </a:solidFill>
              </a:rPr>
              <a:t>Background: </a:t>
            </a:r>
            <a:r>
              <a:rPr lang="en-US" dirty="0" err="1">
                <a:solidFill>
                  <a:schemeClr val="bg1"/>
                </a:solidFill>
              </a:rPr>
              <a:t>Endometrioma</a:t>
            </a:r>
            <a:r>
              <a:rPr lang="en-US" dirty="0">
                <a:solidFill>
                  <a:schemeClr val="bg1"/>
                </a:solidFill>
              </a:rPr>
              <a:t> is a common high-recurrence gynecological disease that affects infertility. Surgical resection using laparotomy or laparoscopy is applied as a standard treatment. Moreover, </a:t>
            </a:r>
            <a:r>
              <a:rPr lang="en-US" dirty="0" err="1">
                <a:solidFill>
                  <a:schemeClr val="bg1"/>
                </a:solidFill>
              </a:rPr>
              <a:t>sclerotherapy</a:t>
            </a:r>
            <a:r>
              <a:rPr lang="en-US" dirty="0">
                <a:solidFill>
                  <a:schemeClr val="bg1"/>
                </a:solidFill>
              </a:rPr>
              <a:t> is reported to be effective as a noninvasive method for treating </a:t>
            </a:r>
            <a:r>
              <a:rPr lang="en-US" dirty="0" err="1">
                <a:solidFill>
                  <a:schemeClr val="bg1"/>
                </a:solidFill>
              </a:rPr>
              <a:t>endometrioma</a:t>
            </a:r>
            <a:r>
              <a:rPr lang="en-US" dirty="0">
                <a:solidFill>
                  <a:schemeClr val="bg1"/>
                </a:solidFill>
              </a:rPr>
              <a:t>.</a:t>
            </a:r>
          </a:p>
          <a:p>
            <a:r>
              <a:rPr lang="en-US" dirty="0">
                <a:solidFill>
                  <a:schemeClr val="bg1"/>
                </a:solidFill>
              </a:rPr>
              <a:t>Objective: To evaluate whether the ethanol retention or aspiration after </a:t>
            </a:r>
            <a:r>
              <a:rPr lang="en-US" dirty="0" err="1">
                <a:solidFill>
                  <a:schemeClr val="bg1"/>
                </a:solidFill>
              </a:rPr>
              <a:t>sclerotherapy</a:t>
            </a:r>
            <a:r>
              <a:rPr lang="en-US" dirty="0">
                <a:solidFill>
                  <a:schemeClr val="bg1"/>
                </a:solidFill>
              </a:rPr>
              <a:t> improve pregnancy outcome in infertile women with </a:t>
            </a:r>
            <a:r>
              <a:rPr lang="en-US" dirty="0" err="1">
                <a:solidFill>
                  <a:schemeClr val="bg1"/>
                </a:solidFill>
              </a:rPr>
              <a:t>endometrioma</a:t>
            </a:r>
            <a:r>
              <a:rPr lang="en-US" dirty="0">
                <a:solidFill>
                  <a:schemeClr val="bg1"/>
                </a:solidFill>
              </a:rPr>
              <a:t>.</a:t>
            </a:r>
          </a:p>
          <a:p>
            <a:r>
              <a:rPr lang="en-US" dirty="0">
                <a:solidFill>
                  <a:schemeClr val="bg1"/>
                </a:solidFill>
              </a:rPr>
              <a:t>Materials and Methods: In a retrospective study, hospital records of 43 women with recurrent or bilateral </a:t>
            </a:r>
            <a:r>
              <a:rPr lang="en-US" dirty="0" err="1">
                <a:solidFill>
                  <a:schemeClr val="bg1"/>
                </a:solidFill>
              </a:rPr>
              <a:t>endometrioma</a:t>
            </a:r>
            <a:r>
              <a:rPr lang="en-US" dirty="0">
                <a:solidFill>
                  <a:schemeClr val="bg1"/>
                </a:solidFill>
              </a:rPr>
              <a:t> who had been undergone </a:t>
            </a:r>
            <a:r>
              <a:rPr lang="en-US" dirty="0" err="1">
                <a:solidFill>
                  <a:schemeClr val="bg1"/>
                </a:solidFill>
              </a:rPr>
              <a:t>transvaginal</a:t>
            </a:r>
            <a:r>
              <a:rPr lang="en-US" dirty="0">
                <a:solidFill>
                  <a:schemeClr val="bg1"/>
                </a:solidFill>
              </a:rPr>
              <a:t> ultrasound </a:t>
            </a:r>
            <a:r>
              <a:rPr lang="en-US" dirty="0" err="1">
                <a:solidFill>
                  <a:schemeClr val="bg1"/>
                </a:solidFill>
              </a:rPr>
              <a:t>sclerotherapy</a:t>
            </a:r>
            <a:r>
              <a:rPr lang="en-US" dirty="0">
                <a:solidFill>
                  <a:schemeClr val="bg1"/>
                </a:solidFill>
              </a:rPr>
              <a:t> were reviewed. They were selected to receive either ethanol for 10 min, ethanol injection, irrigation, and then aspiration or total retention without aspiration based on the surgeon’s decision. The participants were followed-up for 3, 6 and 12 months for natural or artificial conception as well as for cyst recurrence</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xmlns="" val="12297161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8606" y="2025203"/>
            <a:ext cx="10713591" cy="3615267"/>
          </a:xfrm>
        </p:spPr>
        <p:txBody>
          <a:bodyPr>
            <a:noAutofit/>
          </a:bodyPr>
          <a:lstStyle/>
          <a:p>
            <a:r>
              <a:rPr lang="en-US" dirty="0" smtClean="0">
                <a:solidFill>
                  <a:schemeClr val="bg1"/>
                </a:solidFill>
              </a:rPr>
              <a:t>Results: Chemical pregnancy was positive in 52% of the women in the aspiration group and 53.8% in the retention group. Ongoing pregnancy (44% </a:t>
            </a:r>
            <a:r>
              <a:rPr lang="en-US" dirty="0" err="1" smtClean="0">
                <a:solidFill>
                  <a:schemeClr val="bg1"/>
                </a:solidFill>
              </a:rPr>
              <a:t>vs</a:t>
            </a:r>
            <a:r>
              <a:rPr lang="en-US" dirty="0" smtClean="0">
                <a:solidFill>
                  <a:schemeClr val="bg1"/>
                </a:solidFill>
              </a:rPr>
              <a:t> 46.2%, p = 0.584) and live birth (40% </a:t>
            </a:r>
            <a:r>
              <a:rPr lang="en-US" dirty="0" err="1" smtClean="0">
                <a:solidFill>
                  <a:schemeClr val="bg1"/>
                </a:solidFill>
              </a:rPr>
              <a:t>vs</a:t>
            </a:r>
            <a:r>
              <a:rPr lang="en-US" dirty="0" smtClean="0">
                <a:solidFill>
                  <a:schemeClr val="bg1"/>
                </a:solidFill>
              </a:rPr>
              <a:t> 46.2%, p = 0.490) were reported marginally higher in the retention group compared with the aspiration group, and the differences were not statistically significant. Moreover, the recurrence rate were found to be 48.1% and 37.5% in the aspiration and retention groups, respectively (p = 0.542). The cysts size in the retention group was significantly correlated to the recurrence rate.</a:t>
            </a:r>
          </a:p>
          <a:p>
            <a:r>
              <a:rPr lang="en-US" dirty="0" smtClean="0">
                <a:solidFill>
                  <a:schemeClr val="bg1"/>
                </a:solidFill>
              </a:rPr>
              <a:t>Conclusion: Both the aspiration and left in situ of ethanol 95% </a:t>
            </a:r>
            <a:r>
              <a:rPr lang="en-US" dirty="0" err="1" smtClean="0">
                <a:solidFill>
                  <a:schemeClr val="bg1"/>
                </a:solidFill>
              </a:rPr>
              <a:t>sclerotherapy</a:t>
            </a:r>
            <a:r>
              <a:rPr lang="en-US" dirty="0" smtClean="0">
                <a:solidFill>
                  <a:schemeClr val="bg1"/>
                </a:solidFill>
              </a:rPr>
              <a:t> have the similar impact on the treatment of ovarian </a:t>
            </a:r>
            <a:r>
              <a:rPr lang="en-US" dirty="0" err="1" smtClean="0">
                <a:solidFill>
                  <a:schemeClr val="bg1"/>
                </a:solidFill>
              </a:rPr>
              <a:t>endometrioma</a:t>
            </a:r>
            <a:r>
              <a:rPr lang="en-US" dirty="0" smtClean="0">
                <a:solidFill>
                  <a:schemeClr val="bg1"/>
                </a:solidFill>
              </a:rPr>
              <a:t> regarding pregnancy and recurrence rate. However, larger randomized studies with strict inclusion criteria are needed. </a:t>
            </a:r>
          </a:p>
          <a:p>
            <a:r>
              <a:rPr lang="en-US" dirty="0" smtClean="0">
                <a:solidFill>
                  <a:schemeClr val="bg1"/>
                </a:solidFill>
              </a:rPr>
              <a:t>A retrospective cross-sectional study,” </a:t>
            </a:r>
            <a:r>
              <a:rPr lang="en-US" dirty="0" err="1" smtClean="0">
                <a:solidFill>
                  <a:schemeClr val="bg1"/>
                </a:solidFill>
              </a:rPr>
              <a:t>Int</a:t>
            </a:r>
            <a:r>
              <a:rPr lang="en-US" dirty="0" smtClean="0">
                <a:solidFill>
                  <a:schemeClr val="bg1"/>
                </a:solidFill>
              </a:rPr>
              <a:t> J </a:t>
            </a:r>
            <a:r>
              <a:rPr lang="en-US" dirty="0" err="1" smtClean="0">
                <a:solidFill>
                  <a:schemeClr val="bg1"/>
                </a:solidFill>
              </a:rPr>
              <a:t>Reprod</a:t>
            </a:r>
            <a:r>
              <a:rPr lang="en-US" dirty="0" smtClean="0">
                <a:solidFill>
                  <a:schemeClr val="bg1"/>
                </a:solidFill>
              </a:rPr>
              <a:t> </a:t>
            </a:r>
            <a:r>
              <a:rPr lang="en-US" dirty="0" err="1" smtClean="0">
                <a:solidFill>
                  <a:schemeClr val="bg1"/>
                </a:solidFill>
              </a:rPr>
              <a:t>BioMed</a:t>
            </a:r>
            <a:r>
              <a:rPr lang="en-US" dirty="0" smtClean="0">
                <a:solidFill>
                  <a:schemeClr val="bg1"/>
                </a:solidFill>
              </a:rPr>
              <a:t> 2020; 18: 935–942. https://doi.org/10.18502/ijrm.v13i11.7960  </a:t>
            </a:r>
          </a:p>
          <a:p>
            <a:r>
              <a:rPr lang="en-US" dirty="0" smtClean="0">
                <a:solidFill>
                  <a:schemeClr val="bg1"/>
                </a:solidFill>
              </a:rPr>
              <a:t>Key words: </a:t>
            </a:r>
            <a:r>
              <a:rPr lang="en-US" dirty="0" err="1" smtClean="0">
                <a:solidFill>
                  <a:schemeClr val="bg1"/>
                </a:solidFill>
              </a:rPr>
              <a:t>Endometrioma</a:t>
            </a:r>
            <a:r>
              <a:rPr lang="en-US" dirty="0" smtClean="0">
                <a:solidFill>
                  <a:schemeClr val="bg1"/>
                </a:solidFill>
              </a:rPr>
              <a:t>, Ethanol, </a:t>
            </a:r>
            <a:r>
              <a:rPr lang="en-US" dirty="0" err="1" smtClean="0">
                <a:solidFill>
                  <a:schemeClr val="bg1"/>
                </a:solidFill>
              </a:rPr>
              <a:t>Sclerotherapy</a:t>
            </a:r>
            <a:r>
              <a:rPr lang="en-US" dirty="0" smtClean="0">
                <a:solidFill>
                  <a:schemeClr val="bg1"/>
                </a:solidFill>
              </a:rPr>
              <a:t>, In vitro fertilization, Pregnancy rate.</a:t>
            </a:r>
          </a:p>
          <a:p>
            <a:endParaRPr lang="en-US" dirty="0" smtClean="0">
              <a:solidFill>
                <a:schemeClr val="bg1"/>
              </a:solidFill>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9831" y="299893"/>
            <a:ext cx="8534400" cy="1507067"/>
          </a:xfrm>
        </p:spPr>
        <p:txBody>
          <a:bodyPr/>
          <a:lstStyle/>
          <a:p>
            <a:r>
              <a:rPr lang="en-US" dirty="0" smtClean="0"/>
              <a:t>Materials  and  methods </a:t>
            </a:r>
            <a:endParaRPr lang="en-US" dirty="0"/>
          </a:p>
        </p:txBody>
      </p:sp>
      <p:sp>
        <p:nvSpPr>
          <p:cNvPr id="3" name="Content Placeholder 2"/>
          <p:cNvSpPr>
            <a:spLocks noGrp="1"/>
          </p:cNvSpPr>
          <p:nvPr>
            <p:ph idx="1"/>
          </p:nvPr>
        </p:nvSpPr>
        <p:spPr>
          <a:xfrm>
            <a:off x="731554" y="2100093"/>
            <a:ext cx="11104129" cy="3615267"/>
          </a:xfrm>
        </p:spPr>
        <p:txBody>
          <a:bodyPr>
            <a:noAutofit/>
          </a:bodyPr>
          <a:lstStyle/>
          <a:p>
            <a:r>
              <a:rPr lang="en-US" dirty="0">
                <a:solidFill>
                  <a:schemeClr val="bg1"/>
                </a:solidFill>
              </a:rPr>
              <a:t>In this retrospective study, women were experimentally selected to receive either ethanol for 10 min, ethanol injection, irrigation, and then aspiration (aspiration group) or total retention without aspiration (retention group) based on the surgeon decision. In the operating room, </a:t>
            </a:r>
            <a:r>
              <a:rPr lang="en-US" dirty="0" err="1">
                <a:solidFill>
                  <a:schemeClr val="bg1"/>
                </a:solidFill>
              </a:rPr>
              <a:t>pentazocine</a:t>
            </a:r>
            <a:r>
              <a:rPr lang="en-US" dirty="0">
                <a:solidFill>
                  <a:schemeClr val="bg1"/>
                </a:solidFill>
              </a:rPr>
              <a:t> (Ampulla, 30 mg/ml, </a:t>
            </a:r>
            <a:r>
              <a:rPr lang="en-US" dirty="0" err="1">
                <a:solidFill>
                  <a:schemeClr val="bg1"/>
                </a:solidFill>
              </a:rPr>
              <a:t>Tolidaru</a:t>
            </a:r>
            <a:r>
              <a:rPr lang="en-US" dirty="0">
                <a:solidFill>
                  <a:schemeClr val="bg1"/>
                </a:solidFill>
              </a:rPr>
              <a:t>, Iran) and </a:t>
            </a:r>
            <a:r>
              <a:rPr lang="en-US" dirty="0" err="1">
                <a:solidFill>
                  <a:schemeClr val="bg1"/>
                </a:solidFill>
              </a:rPr>
              <a:t>pethedine</a:t>
            </a:r>
            <a:r>
              <a:rPr lang="en-US" dirty="0">
                <a:solidFill>
                  <a:schemeClr val="bg1"/>
                </a:solidFill>
              </a:rPr>
              <a:t> (Ampulla, 50 mg/ml, </a:t>
            </a:r>
            <a:r>
              <a:rPr lang="en-US" dirty="0" err="1">
                <a:solidFill>
                  <a:schemeClr val="bg1"/>
                </a:solidFill>
              </a:rPr>
              <a:t>Kaspian</a:t>
            </a:r>
            <a:r>
              <a:rPr lang="en-US" dirty="0">
                <a:solidFill>
                  <a:schemeClr val="bg1"/>
                </a:solidFill>
              </a:rPr>
              <a:t>, Iran) had been administered as analgesic agents to them. The site had been prepped and draped in a sterile method. Under vaginal </a:t>
            </a:r>
            <a:r>
              <a:rPr lang="en-US" dirty="0" err="1">
                <a:solidFill>
                  <a:schemeClr val="bg1"/>
                </a:solidFill>
              </a:rPr>
              <a:t>ultrasonographic</a:t>
            </a:r>
            <a:r>
              <a:rPr lang="en-US" dirty="0">
                <a:solidFill>
                  <a:schemeClr val="bg1"/>
                </a:solidFill>
              </a:rPr>
              <a:t>  guidance (Honda 4000, Japan), a needle (</a:t>
            </a:r>
            <a:r>
              <a:rPr lang="en-US" dirty="0" err="1">
                <a:solidFill>
                  <a:schemeClr val="bg1"/>
                </a:solidFill>
              </a:rPr>
              <a:t>threeway</a:t>
            </a:r>
            <a:r>
              <a:rPr lang="en-US" dirty="0">
                <a:solidFill>
                  <a:schemeClr val="bg1"/>
                </a:solidFill>
              </a:rPr>
              <a:t> needle, Wallace, UK) was inserted into the </a:t>
            </a:r>
            <a:r>
              <a:rPr lang="en-US" dirty="0" err="1">
                <a:solidFill>
                  <a:schemeClr val="bg1"/>
                </a:solidFill>
              </a:rPr>
              <a:t>endometrioma</a:t>
            </a:r>
            <a:r>
              <a:rPr lang="en-US" dirty="0">
                <a:solidFill>
                  <a:schemeClr val="bg1"/>
                </a:solidFill>
              </a:rPr>
              <a:t> and the contents were aspirated. The cyst cavity was irrigated with a physiological saline till the fluid was clear in color. Next, the cyst cavity was infused with 98% ethanol for 10 min and then removed. In women prescribed with ethanol retention, the ethanol was left in the cyst without aspiration. The volume of ethanol instilled was equal to two-third of the volume aspirated from the </a:t>
            </a:r>
            <a:r>
              <a:rPr lang="en-US" dirty="0" err="1">
                <a:solidFill>
                  <a:schemeClr val="bg1"/>
                </a:solidFill>
              </a:rPr>
              <a:t>endometrioma</a:t>
            </a:r>
            <a:r>
              <a:rPr lang="en-US" dirty="0">
                <a:solidFill>
                  <a:schemeClr val="bg1"/>
                </a:solidFill>
              </a:rPr>
              <a:t> and was calculated by 80%. </a:t>
            </a:r>
          </a:p>
        </p:txBody>
      </p:sp>
    </p:spTree>
    <p:extLst>
      <p:ext uri="{BB962C8B-B14F-4D97-AF65-F5344CB8AC3E}">
        <p14:creationId xmlns:p14="http://schemas.microsoft.com/office/powerpoint/2010/main" xmlns="" val="11383642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3741"/>
            <a:ext cx="8039620" cy="1116327"/>
          </a:xfrm>
        </p:spPr>
        <p:style>
          <a:lnRef idx="1">
            <a:schemeClr val="accent5"/>
          </a:lnRef>
          <a:fillRef idx="2">
            <a:schemeClr val="accent5"/>
          </a:fillRef>
          <a:effectRef idx="1">
            <a:schemeClr val="accent5"/>
          </a:effectRef>
          <a:fontRef idx="minor">
            <a:schemeClr val="dk1"/>
          </a:fontRef>
        </p:style>
        <p:txBody>
          <a:bodyPr>
            <a:noAutofit/>
          </a:bodyPr>
          <a:lstStyle/>
          <a:p>
            <a:r>
              <a:rPr lang="en-US" sz="1400" dirty="0" err="1" smtClean="0"/>
              <a:t>Sclerotherapy</a:t>
            </a:r>
            <a:r>
              <a:rPr lang="en-US" sz="1400" dirty="0" smtClean="0"/>
              <a:t> with 5% tetracycline is a simple alternative to potentially complex </a:t>
            </a:r>
            <a:r>
              <a:rPr lang="en-US" sz="1400" dirty="0"/>
              <a:t>surgical treatment of ovarian </a:t>
            </a:r>
            <a:r>
              <a:rPr lang="en-US" sz="1400" dirty="0" err="1"/>
              <a:t>endometriomas</a:t>
            </a:r>
            <a:r>
              <a:rPr lang="en-US" sz="1400" dirty="0"/>
              <a:t> before in vitro fertilization</a:t>
            </a:r>
          </a:p>
        </p:txBody>
      </p:sp>
      <p:sp>
        <p:nvSpPr>
          <p:cNvPr id="3" name="Content Placeholder 2"/>
          <p:cNvSpPr>
            <a:spLocks noGrp="1"/>
          </p:cNvSpPr>
          <p:nvPr>
            <p:ph idx="1"/>
          </p:nvPr>
        </p:nvSpPr>
        <p:spPr>
          <a:xfrm>
            <a:off x="254868" y="2057974"/>
            <a:ext cx="10833841" cy="3615267"/>
          </a:xfrm>
        </p:spPr>
        <p:txBody>
          <a:bodyPr>
            <a:noAutofit/>
          </a:bodyPr>
          <a:lstStyle/>
          <a:p>
            <a:r>
              <a:rPr lang="en-US" sz="1800" dirty="0" smtClean="0">
                <a:solidFill>
                  <a:schemeClr val="bg1"/>
                </a:solidFill>
              </a:rPr>
              <a:t>Objective: Conventional treatment of endometriosis involves drainage and removal of the cyst wall, which often results in inadvertent resection of normal ovarian tissue. We previously reported that 12 patients were successfully treated with </a:t>
            </a:r>
            <a:r>
              <a:rPr lang="en-US" sz="1800" dirty="0" err="1" smtClean="0">
                <a:solidFill>
                  <a:schemeClr val="bg1"/>
                </a:solidFill>
              </a:rPr>
              <a:t>sclerotherapy</a:t>
            </a:r>
            <a:r>
              <a:rPr lang="en-US" sz="1800" dirty="0" smtClean="0">
                <a:solidFill>
                  <a:schemeClr val="bg1"/>
                </a:solidFill>
              </a:rPr>
              <a:t> using 5% tetracycline. We now report our experience with </a:t>
            </a:r>
            <a:r>
              <a:rPr lang="en-US" sz="1800" dirty="0" err="1" smtClean="0">
                <a:solidFill>
                  <a:schemeClr val="bg1"/>
                </a:solidFill>
              </a:rPr>
              <a:t>sclerotherapy</a:t>
            </a:r>
            <a:r>
              <a:rPr lang="en-US" sz="1800" dirty="0" smtClean="0">
                <a:solidFill>
                  <a:schemeClr val="bg1"/>
                </a:solidFill>
              </a:rPr>
              <a:t> before in vitro fertilization (IVF) in an additional 20 patients with ovarian </a:t>
            </a:r>
            <a:r>
              <a:rPr lang="en-US" sz="1800" dirty="0" err="1" smtClean="0">
                <a:solidFill>
                  <a:schemeClr val="bg1"/>
                </a:solidFill>
              </a:rPr>
              <a:t>endometriomas</a:t>
            </a:r>
            <a:r>
              <a:rPr lang="en-US" sz="1800" dirty="0" smtClean="0">
                <a:solidFill>
                  <a:schemeClr val="bg1"/>
                </a:solidFill>
              </a:rPr>
              <a:t>.</a:t>
            </a:r>
          </a:p>
          <a:p>
            <a:r>
              <a:rPr lang="en-US" sz="1800" dirty="0" smtClean="0">
                <a:solidFill>
                  <a:schemeClr val="bg1"/>
                </a:solidFill>
              </a:rPr>
              <a:t>Design</a:t>
            </a:r>
            <a:r>
              <a:rPr lang="en-US" sz="1800" dirty="0">
                <a:solidFill>
                  <a:schemeClr val="bg1"/>
                </a:solidFill>
              </a:rPr>
              <a:t>: Prospective, cohort.</a:t>
            </a:r>
          </a:p>
          <a:p>
            <a:r>
              <a:rPr lang="en-US" sz="1800" dirty="0">
                <a:solidFill>
                  <a:schemeClr val="bg1"/>
                </a:solidFill>
              </a:rPr>
              <a:t>Setting: Private practice.</a:t>
            </a:r>
          </a:p>
          <a:p>
            <a:r>
              <a:rPr lang="en-US" sz="1800" dirty="0" smtClean="0">
                <a:solidFill>
                  <a:schemeClr val="bg1"/>
                </a:solidFill>
              </a:rPr>
              <a:t>Patient(s): Women (n  32) with </a:t>
            </a:r>
            <a:r>
              <a:rPr lang="en-US" sz="1800" dirty="0" err="1" smtClean="0">
                <a:solidFill>
                  <a:schemeClr val="bg1"/>
                </a:solidFill>
              </a:rPr>
              <a:t>sonographic</a:t>
            </a:r>
            <a:r>
              <a:rPr lang="en-US" sz="1800" dirty="0" smtClean="0">
                <a:solidFill>
                  <a:schemeClr val="bg1"/>
                </a:solidFill>
              </a:rPr>
              <a:t> evidence of an ovarian </a:t>
            </a:r>
            <a:r>
              <a:rPr lang="en-US" sz="1800" dirty="0" err="1" smtClean="0">
                <a:solidFill>
                  <a:schemeClr val="bg1"/>
                </a:solidFill>
              </a:rPr>
              <a:t>endometrioma</a:t>
            </a:r>
            <a:r>
              <a:rPr lang="en-US" sz="1800" dirty="0" smtClean="0">
                <a:solidFill>
                  <a:schemeClr val="bg1"/>
                </a:solidFill>
              </a:rPr>
              <a:t> were offered </a:t>
            </a:r>
            <a:r>
              <a:rPr lang="en-US" sz="1800" dirty="0" err="1" smtClean="0">
                <a:solidFill>
                  <a:schemeClr val="bg1"/>
                </a:solidFill>
              </a:rPr>
              <a:t>sclerotherapy</a:t>
            </a:r>
            <a:r>
              <a:rPr lang="en-US" sz="1800" dirty="0" smtClean="0">
                <a:solidFill>
                  <a:schemeClr val="bg1"/>
                </a:solidFill>
              </a:rPr>
              <a:t> in lieu of laparoscopy.</a:t>
            </a:r>
          </a:p>
          <a:p>
            <a:r>
              <a:rPr lang="en-US" sz="1800" dirty="0" smtClean="0">
                <a:solidFill>
                  <a:schemeClr val="bg1"/>
                </a:solidFill>
              </a:rPr>
              <a:t>Intervention(s</a:t>
            </a:r>
            <a:r>
              <a:rPr lang="en-US" sz="1800" dirty="0">
                <a:solidFill>
                  <a:schemeClr val="bg1"/>
                </a:solidFill>
              </a:rPr>
              <a:t>): </a:t>
            </a:r>
            <a:r>
              <a:rPr lang="en-US" sz="1800" dirty="0" err="1">
                <a:solidFill>
                  <a:schemeClr val="bg1"/>
                </a:solidFill>
              </a:rPr>
              <a:t>Sclerotherapy</a:t>
            </a:r>
            <a:r>
              <a:rPr lang="en-US" sz="1800" dirty="0">
                <a:solidFill>
                  <a:schemeClr val="bg1"/>
                </a:solidFill>
              </a:rPr>
              <a:t> was performed under conscious sedation and </a:t>
            </a:r>
            <a:r>
              <a:rPr lang="en-US" sz="1800" dirty="0" err="1">
                <a:solidFill>
                  <a:schemeClr val="bg1"/>
                </a:solidFill>
              </a:rPr>
              <a:t>transvaginal</a:t>
            </a:r>
            <a:r>
              <a:rPr lang="en-US" sz="1800" dirty="0">
                <a:solidFill>
                  <a:schemeClr val="bg1"/>
                </a:solidFill>
              </a:rPr>
              <a:t> ultrasound guidance. An 18-guage, single-lumen needle was inserted into the </a:t>
            </a:r>
            <a:r>
              <a:rPr lang="en-US" sz="1800" dirty="0" err="1">
                <a:solidFill>
                  <a:schemeClr val="bg1"/>
                </a:solidFill>
              </a:rPr>
              <a:t>endometrioma</a:t>
            </a:r>
            <a:r>
              <a:rPr lang="en-US" sz="1800" dirty="0">
                <a:solidFill>
                  <a:schemeClr val="bg1"/>
                </a:solidFill>
              </a:rPr>
              <a:t>, and the cyst contents were sequentially aspirated and flushed with sterile saline until the aspirated fluid was clear. Tetracycline (5 % ) (5–10 mL) was then instilled into the cyst. Saline was injected into the cul-de-sac to dilute any tetracycline that may have leaked. The fluid was then removed. Ultrasound was performed 6 weeks later to assess the efficacy of treatment.</a:t>
            </a:r>
          </a:p>
          <a:p>
            <a:endParaRPr lang="en-US" sz="1800" dirty="0">
              <a:solidFill>
                <a:schemeClr val="bg1"/>
              </a:solidFill>
            </a:endParaRPr>
          </a:p>
        </p:txBody>
      </p:sp>
    </p:spTree>
    <p:extLst>
      <p:ext uri="{BB962C8B-B14F-4D97-AF65-F5344CB8AC3E}">
        <p14:creationId xmlns:p14="http://schemas.microsoft.com/office/powerpoint/2010/main" xmlns="" val="5938765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914" y="982013"/>
            <a:ext cx="11088710" cy="5083935"/>
          </a:xfrm>
        </p:spPr>
        <p:txBody>
          <a:bodyPr>
            <a:noAutofit/>
          </a:bodyPr>
          <a:lstStyle/>
          <a:p>
            <a:r>
              <a:rPr lang="en-US" dirty="0" smtClean="0">
                <a:solidFill>
                  <a:schemeClr val="bg1"/>
                </a:solidFill>
              </a:rPr>
              <a:t>Main Outcome Measure(s): Resolution of </a:t>
            </a:r>
            <a:r>
              <a:rPr lang="en-US" dirty="0" err="1" smtClean="0">
                <a:solidFill>
                  <a:schemeClr val="bg1"/>
                </a:solidFill>
              </a:rPr>
              <a:t>endometrioma</a:t>
            </a:r>
            <a:r>
              <a:rPr lang="en-US" dirty="0" smtClean="0">
                <a:solidFill>
                  <a:schemeClr val="bg1"/>
                </a:solidFill>
              </a:rPr>
              <a:t> and subsequent </a:t>
            </a:r>
            <a:r>
              <a:rPr lang="en-US" dirty="0" smtClean="0">
                <a:solidFill>
                  <a:schemeClr val="bg1"/>
                </a:solidFill>
              </a:rPr>
              <a:t>IVF </a:t>
            </a:r>
            <a:r>
              <a:rPr lang="en-US" dirty="0" smtClean="0">
                <a:solidFill>
                  <a:schemeClr val="bg1"/>
                </a:solidFill>
              </a:rPr>
              <a:t>pregnancy rate.</a:t>
            </a:r>
          </a:p>
          <a:p>
            <a:r>
              <a:rPr lang="en-US" dirty="0" smtClean="0">
                <a:solidFill>
                  <a:schemeClr val="bg1"/>
                </a:solidFill>
              </a:rPr>
              <a:t>Result(s): Complete resolution was observed in 24 (75%) of 32 patients, at follow-up exam. Repeat aspiration of watery fluid was required in eight patients before resolution. Repeat treatment with tetracycline was needed in two patients. Only one patient did not ultimately respond. In vitro fertilization was performed in 28 patients; an ongoing gestation resulted in 16 (57%) from the next cycle.</a:t>
            </a:r>
          </a:p>
          <a:p>
            <a:r>
              <a:rPr lang="en-US" dirty="0" smtClean="0">
                <a:solidFill>
                  <a:schemeClr val="bg1"/>
                </a:solidFill>
              </a:rPr>
              <a:t>Conclusion(s): </a:t>
            </a:r>
            <a:r>
              <a:rPr lang="en-US" dirty="0" err="1" smtClean="0">
                <a:solidFill>
                  <a:schemeClr val="bg1"/>
                </a:solidFill>
              </a:rPr>
              <a:t>Sclerotherapy</a:t>
            </a:r>
            <a:r>
              <a:rPr lang="en-US" dirty="0" smtClean="0">
                <a:solidFill>
                  <a:schemeClr val="bg1"/>
                </a:solidFill>
              </a:rPr>
              <a:t> with 5% tetracycline is a simple, effective (and, in our limited series, safe) alternative to surgical intervention for treatment of </a:t>
            </a:r>
            <a:r>
              <a:rPr lang="en-US" dirty="0" err="1" smtClean="0">
                <a:solidFill>
                  <a:schemeClr val="bg1"/>
                </a:solidFill>
              </a:rPr>
              <a:t>endometriomas</a:t>
            </a:r>
            <a:r>
              <a:rPr lang="en-US" dirty="0" smtClean="0">
                <a:solidFill>
                  <a:schemeClr val="bg1"/>
                </a:solidFill>
              </a:rPr>
              <a:t> before IVF. (</a:t>
            </a:r>
            <a:r>
              <a:rPr lang="en-US" dirty="0" err="1" smtClean="0">
                <a:solidFill>
                  <a:schemeClr val="bg1"/>
                </a:solidFill>
              </a:rPr>
              <a:t>Fertil</a:t>
            </a:r>
            <a:r>
              <a:rPr lang="en-US" dirty="0" smtClean="0">
                <a:solidFill>
                  <a:schemeClr val="bg1"/>
                </a:solidFill>
              </a:rPr>
              <a:t> </a:t>
            </a:r>
            <a:r>
              <a:rPr lang="en-US" dirty="0" err="1" smtClean="0">
                <a:solidFill>
                  <a:schemeClr val="bg1"/>
                </a:solidFill>
              </a:rPr>
              <a:t>Steril</a:t>
            </a:r>
            <a:r>
              <a:rPr lang="en-US" dirty="0" smtClean="0">
                <a:solidFill>
                  <a:schemeClr val="bg1"/>
                </a:solidFill>
              </a:rPr>
              <a:t> 2004;82: 437–41. ©2004 by American Society for Reproductive Medicine.)</a:t>
            </a:r>
          </a:p>
          <a:p>
            <a:r>
              <a:rPr lang="en-US" dirty="0" smtClean="0">
                <a:solidFill>
                  <a:schemeClr val="bg1"/>
                </a:solidFill>
              </a:rPr>
              <a:t>Key Words: </a:t>
            </a:r>
            <a:r>
              <a:rPr lang="en-US" dirty="0" err="1" smtClean="0">
                <a:solidFill>
                  <a:schemeClr val="bg1"/>
                </a:solidFill>
              </a:rPr>
              <a:t>Sclerotherapy</a:t>
            </a:r>
            <a:r>
              <a:rPr lang="en-US" dirty="0" smtClean="0">
                <a:solidFill>
                  <a:schemeClr val="bg1"/>
                </a:solidFill>
              </a:rPr>
              <a:t>, endometriosis, in vitro fertilization</a:t>
            </a:r>
          </a:p>
          <a:p>
            <a:endParaRPr lang="en-US" dirty="0" smtClean="0">
              <a:solidFill>
                <a:schemeClr val="bg1"/>
              </a:solidFill>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102" y="-333286"/>
            <a:ext cx="8534400" cy="1507067"/>
          </a:xfrm>
        </p:spPr>
        <p:txBody>
          <a:bodyPr>
            <a:normAutofit/>
          </a:bodyPr>
          <a:lstStyle/>
          <a:p>
            <a:r>
              <a:rPr lang="en-US" sz="1800" dirty="0" smtClean="0"/>
              <a:t>Materials</a:t>
            </a:r>
            <a:r>
              <a:rPr lang="en-US" sz="2000" dirty="0" smtClean="0"/>
              <a:t>  and  methods </a:t>
            </a:r>
            <a:endParaRPr lang="en-US" sz="2000" dirty="0"/>
          </a:p>
        </p:txBody>
      </p:sp>
      <p:sp>
        <p:nvSpPr>
          <p:cNvPr id="3" name="Content Placeholder 2"/>
          <p:cNvSpPr>
            <a:spLocks noGrp="1"/>
          </p:cNvSpPr>
          <p:nvPr>
            <p:ph idx="1"/>
          </p:nvPr>
        </p:nvSpPr>
        <p:spPr>
          <a:xfrm>
            <a:off x="120190" y="1626708"/>
            <a:ext cx="8534400" cy="3615267"/>
          </a:xfrm>
        </p:spPr>
        <p:txBody>
          <a:bodyPr>
            <a:noAutofit/>
          </a:bodyPr>
          <a:lstStyle/>
          <a:p>
            <a:r>
              <a:rPr lang="en-US" dirty="0">
                <a:solidFill>
                  <a:schemeClr val="bg1"/>
                </a:solidFill>
              </a:rPr>
              <a:t>The cyst contents were then sequentially aspirated and flushed with increasing increments of sterile, normal saline, until all </a:t>
            </a:r>
            <a:r>
              <a:rPr lang="en-US" dirty="0" err="1">
                <a:solidFill>
                  <a:schemeClr val="bg1"/>
                </a:solidFill>
              </a:rPr>
              <a:t>endometriotic</a:t>
            </a:r>
            <a:r>
              <a:rPr lang="en-US" dirty="0">
                <a:solidFill>
                  <a:schemeClr val="bg1"/>
                </a:solidFill>
              </a:rPr>
              <a:t> debris was removed and the aspirated fluid was clear. This usually required the use of 50 to 100 mL of saline. If the aspirate appeared unusual in any way, it was sent for pathologic review.</a:t>
            </a:r>
          </a:p>
          <a:p>
            <a:r>
              <a:rPr lang="en-US" dirty="0">
                <a:solidFill>
                  <a:schemeClr val="bg1"/>
                </a:solidFill>
              </a:rPr>
              <a:t>Once the aspirated fluid was clear, TCN 5% in an amount slightly less than the approximate volume of the </a:t>
            </a:r>
            <a:r>
              <a:rPr lang="en-US" dirty="0" err="1">
                <a:solidFill>
                  <a:schemeClr val="bg1"/>
                </a:solidFill>
              </a:rPr>
              <a:t>endometrioma</a:t>
            </a:r>
            <a:r>
              <a:rPr lang="en-US" dirty="0">
                <a:solidFill>
                  <a:schemeClr val="bg1"/>
                </a:solidFill>
              </a:rPr>
              <a:t> was then instilled into the cyst. For most patients, between 5 to 10 mL was used. Care was taken to avoid over distention, which could rupture the cyst and result in leakage of debris and TCN solution into the pelvis, which can cause a chemical peritonitis.</a:t>
            </a:r>
          </a:p>
          <a:p>
            <a:r>
              <a:rPr lang="en-US" dirty="0">
                <a:solidFill>
                  <a:schemeClr val="bg1"/>
                </a:solidFill>
              </a:rPr>
              <a:t>After the TCN was injected, approximately 100 to 300 mL of sterile saline was then instilled into the cul-de-sac to reduce the possibility of peritoneal irritation by diluting any TCN that may have inadvertently leaked. </a:t>
            </a:r>
          </a:p>
        </p:txBody>
      </p:sp>
    </p:spTree>
    <p:extLst>
      <p:ext uri="{BB962C8B-B14F-4D97-AF65-F5344CB8AC3E}">
        <p14:creationId xmlns:p14="http://schemas.microsoft.com/office/powerpoint/2010/main" xmlns="" val="3602563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34400" cy="1507067"/>
          </a:xfrm>
        </p:spPr>
        <p:style>
          <a:lnRef idx="1">
            <a:schemeClr val="accent5"/>
          </a:lnRef>
          <a:fillRef idx="2">
            <a:schemeClr val="accent5"/>
          </a:fillRef>
          <a:effectRef idx="1">
            <a:schemeClr val="accent5"/>
          </a:effectRef>
          <a:fontRef idx="minor">
            <a:schemeClr val="dk1"/>
          </a:fontRef>
        </p:style>
        <p:txBody>
          <a:bodyPr>
            <a:noAutofit/>
          </a:bodyPr>
          <a:lstStyle/>
          <a:p>
            <a:r>
              <a:rPr lang="en-US" sz="1600" dirty="0"/>
              <a:t>Ethanol </a:t>
            </a:r>
            <a:r>
              <a:rPr lang="en-US" sz="1600" dirty="0" err="1"/>
              <a:t>sclerotherapy</a:t>
            </a:r>
            <a:r>
              <a:rPr lang="en-US" sz="1600" dirty="0"/>
              <a:t> of ovarian </a:t>
            </a:r>
            <a:r>
              <a:rPr lang="en-US" sz="1600" dirty="0" err="1"/>
              <a:t>endometrioma</a:t>
            </a:r>
            <a:r>
              <a:rPr lang="en-US" sz="1600" dirty="0"/>
              <a:t>: a safe and effective 	  minimal invasive procedure. Preliminary results</a:t>
            </a:r>
          </a:p>
        </p:txBody>
      </p:sp>
      <p:sp>
        <p:nvSpPr>
          <p:cNvPr id="3" name="Content Placeholder 2"/>
          <p:cNvSpPr>
            <a:spLocks noGrp="1"/>
          </p:cNvSpPr>
          <p:nvPr>
            <p:ph idx="1"/>
          </p:nvPr>
        </p:nvSpPr>
        <p:spPr>
          <a:xfrm>
            <a:off x="308197" y="1950579"/>
            <a:ext cx="11596095" cy="3615267"/>
          </a:xfrm>
        </p:spPr>
        <p:txBody>
          <a:bodyPr>
            <a:noAutofit/>
          </a:bodyPr>
          <a:lstStyle/>
          <a:p>
            <a:pPr marL="0" indent="0">
              <a:buNone/>
            </a:pPr>
            <a:r>
              <a:rPr lang="en-US" dirty="0">
                <a:solidFill>
                  <a:schemeClr val="bg1"/>
                </a:solidFill>
              </a:rPr>
              <a:t>	A B S T R A </a:t>
            </a:r>
            <a:r>
              <a:rPr lang="en-US" dirty="0" err="1" smtClean="0">
                <a:solidFill>
                  <a:schemeClr val="bg1"/>
                </a:solidFill>
              </a:rPr>
              <a:t>ct</a:t>
            </a:r>
            <a:endParaRPr lang="en-US" dirty="0" smtClean="0">
              <a:solidFill>
                <a:schemeClr val="bg1"/>
              </a:solidFill>
            </a:endParaRPr>
          </a:p>
          <a:p>
            <a:pPr marL="0" indent="0">
              <a:buNone/>
            </a:pPr>
            <a:r>
              <a:rPr lang="en-US" dirty="0" smtClean="0">
                <a:solidFill>
                  <a:schemeClr val="bg1"/>
                </a:solidFill>
              </a:rPr>
              <a:t>Objective</a:t>
            </a:r>
            <a:r>
              <a:rPr lang="en-US" dirty="0">
                <a:solidFill>
                  <a:schemeClr val="bg1"/>
                </a:solidFill>
              </a:rPr>
              <a:t>: To study if ultrasound-guided aspiration with ethanol sclerosis is a safe and effective treatment for </a:t>
            </a:r>
            <a:r>
              <a:rPr lang="en-US" dirty="0" err="1">
                <a:solidFill>
                  <a:schemeClr val="bg1"/>
                </a:solidFill>
              </a:rPr>
              <a:t>endometriomas</a:t>
            </a:r>
            <a:r>
              <a:rPr lang="en-US" dirty="0">
                <a:solidFill>
                  <a:schemeClr val="bg1"/>
                </a:solidFill>
              </a:rPr>
              <a:t>.</a:t>
            </a:r>
          </a:p>
          <a:p>
            <a:r>
              <a:rPr lang="en-US" dirty="0">
                <a:solidFill>
                  <a:schemeClr val="bg1"/>
                </a:solidFill>
              </a:rPr>
              <a:t>Study design: We conducted a prospective study of 25 women with 27 </a:t>
            </a:r>
            <a:r>
              <a:rPr lang="en-US" dirty="0" err="1">
                <a:solidFill>
                  <a:schemeClr val="bg1"/>
                </a:solidFill>
              </a:rPr>
              <a:t>endometriomas</a:t>
            </a:r>
            <a:r>
              <a:rPr lang="en-US" dirty="0">
                <a:solidFill>
                  <a:schemeClr val="bg1"/>
                </a:solidFill>
              </a:rPr>
              <a:t> (two bilateral) measuring 4–10 cm in diameter with no suspected malignancy, who underwent </a:t>
            </a:r>
            <a:r>
              <a:rPr lang="en-US" dirty="0" smtClean="0">
                <a:solidFill>
                  <a:schemeClr val="bg1"/>
                </a:solidFill>
              </a:rPr>
              <a:t>ultrasound-guide</a:t>
            </a:r>
            <a:endParaRPr lang="en-US" dirty="0">
              <a:solidFill>
                <a:schemeClr val="bg1"/>
              </a:solidFill>
            </a:endParaRPr>
          </a:p>
          <a:p>
            <a:r>
              <a:rPr lang="en-US" dirty="0" err="1" smtClean="0">
                <a:solidFill>
                  <a:schemeClr val="bg1"/>
                </a:solidFill>
              </a:rPr>
              <a:t>UltrasoundFertility</a:t>
            </a:r>
            <a:r>
              <a:rPr lang="en-US" dirty="0" smtClean="0">
                <a:solidFill>
                  <a:schemeClr val="bg1"/>
                </a:solidFill>
              </a:rPr>
              <a:t> </a:t>
            </a:r>
            <a:r>
              <a:rPr lang="en-US" dirty="0">
                <a:solidFill>
                  <a:schemeClr val="bg1"/>
                </a:solidFill>
              </a:rPr>
              <a:t>preservation	aspiration and ethanol sclerosis between August 2010 and July 2014. Patients were followed up by ultrasound at 6, 12, 24, and 36 months to identify rates of complication and recurrence. Clinical characteristics of the patients (age, history of infertility, previous surgery, and abdominal pain), the cysts (location, diameter, and volume) and the procedure (duration and complications) were recorded. Kaplan–Meier survival curves were used to analyze the recurrence rates by SPSS statistical software</a:t>
            </a:r>
            <a:r>
              <a:rPr lang="en-US" dirty="0" smtClean="0">
                <a:solidFill>
                  <a:schemeClr val="bg1"/>
                </a:solidFill>
              </a:rPr>
              <a:t>.</a:t>
            </a:r>
            <a:endParaRPr lang="en-US" dirty="0">
              <a:solidFill>
                <a:schemeClr val="bg1"/>
              </a:solidFill>
            </a:endParaRPr>
          </a:p>
        </p:txBody>
      </p:sp>
    </p:spTree>
    <p:extLst>
      <p:ext uri="{BB962C8B-B14F-4D97-AF65-F5344CB8AC3E}">
        <p14:creationId xmlns:p14="http://schemas.microsoft.com/office/powerpoint/2010/main" xmlns="" val="12759121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9968" y="1149440"/>
            <a:ext cx="11087079" cy="5174087"/>
          </a:xfrm>
        </p:spPr>
        <p:txBody>
          <a:bodyPr>
            <a:noAutofit/>
          </a:bodyPr>
          <a:lstStyle/>
          <a:p>
            <a:r>
              <a:rPr lang="en-US" sz="1800" dirty="0" smtClean="0">
                <a:solidFill>
                  <a:schemeClr val="bg1"/>
                </a:solidFill>
              </a:rPr>
              <a:t>Results: The recurrence rate after sclerosis was 12%. The mean length of follow-up was 17 (SD 9.9) </a:t>
            </a:r>
          </a:p>
          <a:p>
            <a:r>
              <a:rPr lang="en-US" sz="1800" dirty="0" smtClean="0">
                <a:solidFill>
                  <a:schemeClr val="bg1"/>
                </a:solidFill>
              </a:rPr>
              <a:t>months. Although no major procedure-related complications were recorded, minor complications included three cases of low abdominal pain during the procedure (10.7%) and two cases of abdominal ethanol </a:t>
            </a:r>
            <a:r>
              <a:rPr lang="en-US" sz="1800" dirty="0" err="1" smtClean="0">
                <a:solidFill>
                  <a:schemeClr val="bg1"/>
                </a:solidFill>
              </a:rPr>
              <a:t>extravasation</a:t>
            </a:r>
            <a:r>
              <a:rPr lang="en-US" sz="1800" dirty="0" smtClean="0">
                <a:solidFill>
                  <a:schemeClr val="bg1"/>
                </a:solidFill>
              </a:rPr>
              <a:t> (7.1%).</a:t>
            </a:r>
          </a:p>
          <a:p>
            <a:r>
              <a:rPr lang="en-US" sz="1800" dirty="0" smtClean="0">
                <a:solidFill>
                  <a:schemeClr val="bg1"/>
                </a:solidFill>
              </a:rPr>
              <a:t>Conclusion: Ultrasound-guided aspiration and ethanol </a:t>
            </a:r>
            <a:r>
              <a:rPr lang="en-US" sz="1800" dirty="0" err="1" smtClean="0">
                <a:solidFill>
                  <a:schemeClr val="bg1"/>
                </a:solidFill>
              </a:rPr>
              <a:t>sclerotherapy</a:t>
            </a:r>
            <a:r>
              <a:rPr lang="en-US" sz="1800" dirty="0" smtClean="0">
                <a:solidFill>
                  <a:schemeClr val="bg1"/>
                </a:solidFill>
              </a:rPr>
              <a:t> are a safe and effective treatment for </a:t>
            </a:r>
            <a:r>
              <a:rPr lang="en-US" sz="1800" dirty="0" err="1" smtClean="0">
                <a:solidFill>
                  <a:schemeClr val="bg1"/>
                </a:solidFill>
              </a:rPr>
              <a:t>endometriomas</a:t>
            </a:r>
            <a:r>
              <a:rPr lang="en-US" sz="1800" dirty="0" smtClean="0">
                <a:solidFill>
                  <a:schemeClr val="bg1"/>
                </a:solidFill>
              </a:rPr>
              <a:t> measuring 4–10 cm in diameter with no evidence of malignancy. This conservative treatment could possibly achieve a symptomatic cure while preserving healthy ovarian tissue, thereby improving fertility outcomes and avoiding early menopause.</a:t>
            </a:r>
            <a:r>
              <a:rPr lang="en-US" sz="1800" dirty="0" smtClean="0"/>
              <a:t> Department of Gynecology, </a:t>
            </a:r>
            <a:r>
              <a:rPr lang="en-US" sz="1800" dirty="0" err="1" smtClean="0"/>
              <a:t>Bellvitge</a:t>
            </a:r>
            <a:r>
              <a:rPr lang="en-US" sz="1800" dirty="0" smtClean="0"/>
              <a:t> University Hospital-IDIBELL, Barcelona, Spain b </a:t>
            </a:r>
            <a:r>
              <a:rPr lang="en-US" sz="1800" dirty="0" err="1" smtClean="0"/>
              <a:t>Universitat</a:t>
            </a:r>
            <a:r>
              <a:rPr lang="en-US" sz="1800" dirty="0" smtClean="0"/>
              <a:t> </a:t>
            </a:r>
            <a:r>
              <a:rPr lang="en-US" sz="1800" dirty="0" err="1" smtClean="0"/>
              <a:t>Auto`noma</a:t>
            </a:r>
            <a:r>
              <a:rPr lang="en-US" sz="1800" dirty="0" smtClean="0"/>
              <a:t> de Barcelona. Departments of Obstetrics and Gynecology, Hospital General de </a:t>
            </a:r>
            <a:r>
              <a:rPr lang="en-US" sz="1800" dirty="0" err="1" smtClean="0"/>
              <a:t>l’Hospitalet</a:t>
            </a:r>
            <a:r>
              <a:rPr lang="en-US" sz="1800" dirty="0" smtClean="0"/>
              <a:t>, Barcelona, Spain c Department of Surgery, Hospital del Mar, Barcelona, Spain Introduction Ovarian </a:t>
            </a:r>
            <a:r>
              <a:rPr lang="en-US" sz="1800" dirty="0" err="1" smtClean="0"/>
              <a:t>endometrioma</a:t>
            </a:r>
            <a:r>
              <a:rPr lang="en-US" sz="1800" dirty="0" smtClean="0"/>
              <a:t> is a common presentation of </a:t>
            </a:r>
            <a:r>
              <a:rPr lang="en-US" sz="1800" dirty="0" err="1" smtClean="0"/>
              <a:t>endome-triosis</a:t>
            </a:r>
            <a:r>
              <a:rPr lang="en-US" sz="1800" dirty="0" smtClean="0"/>
              <a:t> that occurs in 17–44% of patients with endometriosis [1] and is </a:t>
            </a:r>
            <a:endParaRPr lang="en-US" sz="1800" dirty="0" smtClean="0">
              <a:solidFill>
                <a:schemeClr val="bg1"/>
              </a:solidFill>
            </a:endParaRPr>
          </a:p>
          <a:p>
            <a:endParaRPr lang="en-US" sz="1800" dirty="0" smtClean="0">
              <a:solidFill>
                <a:schemeClr val="bg1"/>
              </a:solidFill>
            </a:endParaRPr>
          </a:p>
          <a:p>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43" y="77702"/>
            <a:ext cx="8534400" cy="1507067"/>
          </a:xfrm>
        </p:spPr>
        <p:txBody>
          <a:bodyPr>
            <a:normAutofit/>
          </a:bodyPr>
          <a:lstStyle/>
          <a:p>
            <a:r>
              <a:rPr lang="en-US" sz="2400" dirty="0" smtClean="0"/>
              <a:t>Materials  and  methods </a:t>
            </a:r>
            <a:endParaRPr lang="en-US" sz="2400" dirty="0"/>
          </a:p>
        </p:txBody>
      </p:sp>
      <p:sp>
        <p:nvSpPr>
          <p:cNvPr id="3" name="Content Placeholder 2"/>
          <p:cNvSpPr>
            <a:spLocks noGrp="1"/>
          </p:cNvSpPr>
          <p:nvPr>
            <p:ph idx="1"/>
          </p:nvPr>
        </p:nvSpPr>
        <p:spPr>
          <a:xfrm>
            <a:off x="393655" y="1677112"/>
            <a:ext cx="8534400" cy="3615267"/>
          </a:xfrm>
        </p:spPr>
        <p:txBody>
          <a:bodyPr>
            <a:normAutofit lnSpcReduction="10000"/>
          </a:bodyPr>
          <a:lstStyle/>
          <a:p>
            <a:r>
              <a:rPr lang="en-US" dirty="0">
                <a:solidFill>
                  <a:schemeClr val="bg1"/>
                </a:solidFill>
              </a:rPr>
              <a:t>. Under direct US guidance, the needle was aimed toward the center of the cyst (Fig. 1) and the </a:t>
            </a:r>
            <a:r>
              <a:rPr lang="en-US" dirty="0" err="1">
                <a:solidFill>
                  <a:schemeClr val="bg1"/>
                </a:solidFill>
              </a:rPr>
              <a:t>endometrioma</a:t>
            </a:r>
            <a:r>
              <a:rPr lang="en-US" dirty="0">
                <a:solidFill>
                  <a:schemeClr val="bg1"/>
                </a:solidFill>
              </a:rPr>
              <a:t> was aspirated (if thick </a:t>
            </a:r>
            <a:r>
              <a:rPr lang="en-US" dirty="0" err="1">
                <a:solidFill>
                  <a:schemeClr val="bg1"/>
                </a:solidFill>
              </a:rPr>
              <a:t>intracystic</a:t>
            </a:r>
            <a:r>
              <a:rPr lang="en-US" dirty="0">
                <a:solidFill>
                  <a:schemeClr val="bg1"/>
                </a:solidFill>
              </a:rPr>
              <a:t> fluid was present, saline dilution was used). Next, we performed several </a:t>
            </a:r>
            <a:r>
              <a:rPr lang="en-US" dirty="0" err="1">
                <a:solidFill>
                  <a:schemeClr val="bg1"/>
                </a:solidFill>
              </a:rPr>
              <a:t>intracystic</a:t>
            </a:r>
            <a:r>
              <a:rPr lang="en-US" dirty="0">
                <a:solidFill>
                  <a:schemeClr val="bg1"/>
                </a:solidFill>
              </a:rPr>
              <a:t> saline washes before instilling ethanol as the </a:t>
            </a:r>
            <a:r>
              <a:rPr lang="en-US" dirty="0" err="1">
                <a:solidFill>
                  <a:schemeClr val="bg1"/>
                </a:solidFill>
              </a:rPr>
              <a:t>sclerosing</a:t>
            </a:r>
            <a:r>
              <a:rPr lang="en-US" dirty="0">
                <a:solidFill>
                  <a:schemeClr val="bg1"/>
                </a:solidFill>
              </a:rPr>
              <a:t> agent. The volume of ethanol instilled was equal to </a:t>
            </a:r>
            <a:r>
              <a:rPr lang="en-US" dirty="0" err="1">
                <a:solidFill>
                  <a:schemeClr val="bg1"/>
                </a:solidFill>
              </a:rPr>
              <a:t>twothirds</a:t>
            </a:r>
            <a:r>
              <a:rPr lang="en-US" dirty="0">
                <a:solidFill>
                  <a:schemeClr val="bg1"/>
                </a:solidFill>
              </a:rPr>
              <a:t> of the volume aspirated from the </a:t>
            </a:r>
            <a:r>
              <a:rPr lang="en-US" dirty="0" err="1">
                <a:solidFill>
                  <a:schemeClr val="bg1"/>
                </a:solidFill>
              </a:rPr>
              <a:t>endometrioma</a:t>
            </a:r>
            <a:r>
              <a:rPr lang="en-US" dirty="0">
                <a:solidFill>
                  <a:schemeClr val="bg1"/>
                </a:solidFill>
              </a:rPr>
              <a:t> and always less than 100 </a:t>
            </a:r>
            <a:r>
              <a:rPr lang="en-US" dirty="0" err="1">
                <a:solidFill>
                  <a:schemeClr val="bg1"/>
                </a:solidFill>
              </a:rPr>
              <a:t>mL.</a:t>
            </a:r>
            <a:r>
              <a:rPr lang="en-US" dirty="0">
                <a:solidFill>
                  <a:schemeClr val="bg1"/>
                </a:solidFill>
              </a:rPr>
              <a:t> Ethanol remained within the cyst for 15 min, and then was removed to allow further washing with a saline solution, until completely dry if possible We routinely collected the drained fluid, measured it using a syringe, and sent it for cytological examination to confirm the absence of atypical cells.</a:t>
            </a:r>
          </a:p>
        </p:txBody>
      </p:sp>
    </p:spTree>
    <p:extLst>
      <p:ext uri="{BB962C8B-B14F-4D97-AF65-F5344CB8AC3E}">
        <p14:creationId xmlns:p14="http://schemas.microsoft.com/office/powerpoint/2010/main" xmlns="" val="11343059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normAutofit fontScale="90000"/>
          </a:bodyPr>
          <a:lstStyle/>
          <a:p>
            <a:r>
              <a:rPr lang="en-US" b="1" dirty="0"/>
              <a:t>Catheter-directed </a:t>
            </a:r>
            <a:r>
              <a:rPr lang="en-US" b="1" dirty="0" err="1"/>
              <a:t>Sclerotherapy</a:t>
            </a:r>
            <a:r>
              <a:rPr lang="en-US" b="1" dirty="0"/>
              <a:t> for Ovarian </a:t>
            </a:r>
            <a:r>
              <a:rPr lang="en-US" b="1" dirty="0" err="1"/>
              <a:t>Endometrioma</a:t>
            </a:r>
            <a:r>
              <a:rPr lang="en-US" b="1" dirty="0"/>
              <a:t>: </a:t>
            </a:r>
            <a:r>
              <a:rPr lang="en-US" dirty="0"/>
              <a:t>Short-term </a:t>
            </a:r>
          </a:p>
        </p:txBody>
      </p:sp>
    </p:spTree>
    <p:extLst>
      <p:ext uri="{BB962C8B-B14F-4D97-AF65-F5344CB8AC3E}">
        <p14:creationId xmlns:p14="http://schemas.microsoft.com/office/powerpoint/2010/main" xmlns="" val="21104840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340147" cy="1067436"/>
          </a:xfrm>
        </p:spPr>
        <p:style>
          <a:lnRef idx="1">
            <a:schemeClr val="accent5"/>
          </a:lnRef>
          <a:fillRef idx="2">
            <a:schemeClr val="accent5"/>
          </a:fillRef>
          <a:effectRef idx="1">
            <a:schemeClr val="accent5"/>
          </a:effectRef>
          <a:fontRef idx="minor">
            <a:schemeClr val="dk1"/>
          </a:fontRef>
        </p:style>
        <p:txBody>
          <a:bodyPr>
            <a:noAutofit/>
          </a:bodyPr>
          <a:lstStyle/>
          <a:p>
            <a:r>
              <a:rPr lang="en-US" sz="1400" dirty="0"/>
              <a:t>Investigation of treatment efficacy of 10% </a:t>
            </a:r>
            <a:r>
              <a:rPr lang="en-US" sz="1400" dirty="0" err="1"/>
              <a:t>povidone</a:t>
            </a:r>
            <a:r>
              <a:rPr lang="en-US" sz="1400" dirty="0"/>
              <a:t>–iodine </a:t>
            </a:r>
            <a:r>
              <a:rPr lang="en-US" sz="1400" dirty="0" err="1"/>
              <a:t>sclerotherapy</a:t>
            </a:r>
            <a:r>
              <a:rPr lang="en-US" sz="1400" dirty="0"/>
              <a:t> on ovarian cyst </a:t>
            </a:r>
            <a:br>
              <a:rPr lang="en-US" sz="1400" dirty="0"/>
            </a:br>
            <a:r>
              <a:rPr lang="en-US" sz="1400" dirty="0"/>
              <a:t>diameter: an experimental study</a:t>
            </a:r>
          </a:p>
        </p:txBody>
      </p:sp>
      <p:sp>
        <p:nvSpPr>
          <p:cNvPr id="3" name="Content Placeholder 2"/>
          <p:cNvSpPr>
            <a:spLocks noGrp="1"/>
          </p:cNvSpPr>
          <p:nvPr>
            <p:ph idx="1"/>
          </p:nvPr>
        </p:nvSpPr>
        <p:spPr>
          <a:xfrm>
            <a:off x="393656" y="2029149"/>
            <a:ext cx="8534400" cy="3615267"/>
          </a:xfrm>
        </p:spPr>
        <p:txBody>
          <a:bodyPr>
            <a:noAutofit/>
          </a:bodyPr>
          <a:lstStyle/>
          <a:p>
            <a:r>
              <a:rPr lang="en-US" sz="1050" dirty="0">
                <a:solidFill>
                  <a:schemeClr val="bg1"/>
                </a:solidFill>
              </a:rPr>
              <a:t>Background/aim: The purpose of this study was to investigate the effects of 10% </a:t>
            </a:r>
            <a:r>
              <a:rPr lang="en-US" sz="1050" dirty="0" err="1">
                <a:solidFill>
                  <a:schemeClr val="bg1"/>
                </a:solidFill>
              </a:rPr>
              <a:t>povidone</a:t>
            </a:r>
            <a:r>
              <a:rPr lang="en-US" sz="1050" dirty="0">
                <a:solidFill>
                  <a:schemeClr val="bg1"/>
                </a:solidFill>
              </a:rPr>
              <a:t>–iodine (PI) </a:t>
            </a:r>
            <a:r>
              <a:rPr lang="en-US" sz="1050" dirty="0" err="1">
                <a:solidFill>
                  <a:schemeClr val="bg1"/>
                </a:solidFill>
              </a:rPr>
              <a:t>sclerotherapy</a:t>
            </a:r>
            <a:r>
              <a:rPr lang="en-US" sz="1050" dirty="0">
                <a:solidFill>
                  <a:schemeClr val="bg1"/>
                </a:solidFill>
              </a:rPr>
              <a:t> on ovarian cyst </a:t>
            </a:r>
          </a:p>
          <a:p>
            <a:r>
              <a:rPr lang="en-US" sz="1050" dirty="0">
                <a:solidFill>
                  <a:schemeClr val="bg1"/>
                </a:solidFill>
              </a:rPr>
              <a:t>diameter through an experimental study.</a:t>
            </a:r>
          </a:p>
          <a:p>
            <a:r>
              <a:rPr lang="en-US" sz="1050" dirty="0">
                <a:solidFill>
                  <a:schemeClr val="bg1"/>
                </a:solidFill>
              </a:rPr>
              <a:t>Materials and methods: To be able to create ovarian cysts, right unilateral salpingectomy was performed on 20 </a:t>
            </a:r>
            <a:r>
              <a:rPr lang="en-US" sz="1050" dirty="0" err="1">
                <a:solidFill>
                  <a:schemeClr val="bg1"/>
                </a:solidFill>
              </a:rPr>
              <a:t>Wistar</a:t>
            </a:r>
            <a:r>
              <a:rPr lang="en-US" sz="1050" dirty="0">
                <a:solidFill>
                  <a:schemeClr val="bg1"/>
                </a:solidFill>
              </a:rPr>
              <a:t> albino rats. One </a:t>
            </a:r>
          </a:p>
          <a:p>
            <a:r>
              <a:rPr lang="en-US" sz="1050" dirty="0">
                <a:solidFill>
                  <a:schemeClr val="bg1"/>
                </a:solidFill>
              </a:rPr>
              <a:t>month after the operation, the abdomens of all rats were reopened. Sixteen rats with macroscopic ovarian cysts were divided randomly </a:t>
            </a:r>
          </a:p>
          <a:p>
            <a:r>
              <a:rPr lang="en-US" sz="1050" dirty="0">
                <a:solidFill>
                  <a:schemeClr val="bg1"/>
                </a:solidFill>
              </a:rPr>
              <a:t>into 2 groups consisting of 8 rats. Group 1 (G1): the cyst content was only aspirated. Group 2 (G2): the ovarian cyst was aspirated and </a:t>
            </a:r>
          </a:p>
          <a:p>
            <a:r>
              <a:rPr lang="en-US" sz="1050" dirty="0">
                <a:solidFill>
                  <a:schemeClr val="bg1"/>
                </a:solidFill>
              </a:rPr>
              <a:t>then the cystic cavity was irrigated with PI. Abdomens of all rats were closed and 1 month later they were reopened. Tissues of the right </a:t>
            </a:r>
          </a:p>
          <a:p>
            <a:r>
              <a:rPr lang="en-US" sz="1050" dirty="0">
                <a:solidFill>
                  <a:schemeClr val="bg1"/>
                </a:solidFill>
              </a:rPr>
              <a:t>ovaries of the rats were embedded in paraffin blocks for </a:t>
            </a:r>
            <a:r>
              <a:rPr lang="en-US" sz="1050" dirty="0" err="1">
                <a:solidFill>
                  <a:schemeClr val="bg1"/>
                </a:solidFill>
              </a:rPr>
              <a:t>histopathological</a:t>
            </a:r>
            <a:r>
              <a:rPr lang="en-US" sz="1050" dirty="0">
                <a:solidFill>
                  <a:schemeClr val="bg1"/>
                </a:solidFill>
              </a:rPr>
              <a:t> examination. Follicle count, fibrosis, and congestion were </a:t>
            </a:r>
          </a:p>
          <a:p>
            <a:r>
              <a:rPr lang="en-US" sz="1050" dirty="0">
                <a:solidFill>
                  <a:schemeClr val="bg1"/>
                </a:solidFill>
              </a:rPr>
              <a:t>evaluated under a light microscope.</a:t>
            </a:r>
          </a:p>
          <a:p>
            <a:r>
              <a:rPr lang="en-US" sz="1050" dirty="0">
                <a:solidFill>
                  <a:schemeClr val="bg1"/>
                </a:solidFill>
              </a:rPr>
              <a:t>Results: For G1, there was no difference in cyst diameters before and after aspiration. In G2, a decrease was observed in cyst diameter. </a:t>
            </a:r>
          </a:p>
          <a:p>
            <a:r>
              <a:rPr lang="en-US" sz="1050" dirty="0">
                <a:solidFill>
                  <a:schemeClr val="bg1"/>
                </a:solidFill>
              </a:rPr>
              <a:t>There was no difference in ovarian reserve between the 2 groups. When compared with G1, an increase in fibrosis and congestion was </a:t>
            </a:r>
          </a:p>
          <a:p>
            <a:r>
              <a:rPr lang="en-US" sz="1050" dirty="0">
                <a:solidFill>
                  <a:schemeClr val="bg1"/>
                </a:solidFill>
              </a:rPr>
              <a:t>determined in G2. </a:t>
            </a:r>
          </a:p>
          <a:p>
            <a:r>
              <a:rPr lang="en-US" sz="1050" dirty="0">
                <a:solidFill>
                  <a:schemeClr val="bg1"/>
                </a:solidFill>
              </a:rPr>
              <a:t>Conclusions: </a:t>
            </a:r>
            <a:r>
              <a:rPr lang="en-US" sz="1050" dirty="0" err="1">
                <a:solidFill>
                  <a:schemeClr val="bg1"/>
                </a:solidFill>
              </a:rPr>
              <a:t>Sclerotherapy</a:t>
            </a:r>
            <a:r>
              <a:rPr lang="en-US" sz="1050" dirty="0">
                <a:solidFill>
                  <a:schemeClr val="bg1"/>
                </a:solidFill>
              </a:rPr>
              <a:t> into the ovarian cyst for a 5-min period using 10% PI reduces cyst diameter without any change in ovarian </a:t>
            </a:r>
          </a:p>
          <a:p>
            <a:r>
              <a:rPr lang="en-US" sz="1050" dirty="0">
                <a:solidFill>
                  <a:schemeClr val="bg1"/>
                </a:solidFill>
              </a:rPr>
              <a:t>reserve.</a:t>
            </a:r>
          </a:p>
          <a:p>
            <a:r>
              <a:rPr lang="en-US" sz="1050" dirty="0">
                <a:solidFill>
                  <a:schemeClr val="bg1"/>
                </a:solidFill>
              </a:rPr>
              <a:t>Key words: </a:t>
            </a:r>
            <a:r>
              <a:rPr lang="en-US" sz="1050" dirty="0" err="1">
                <a:solidFill>
                  <a:schemeClr val="bg1"/>
                </a:solidFill>
              </a:rPr>
              <a:t>Povidone</a:t>
            </a:r>
            <a:r>
              <a:rPr lang="en-US" sz="1050" dirty="0">
                <a:solidFill>
                  <a:schemeClr val="bg1"/>
                </a:solidFill>
              </a:rPr>
              <a:t>–iodine, cysts, ovarian reserve, </a:t>
            </a:r>
            <a:r>
              <a:rPr lang="en-US" sz="1050" dirty="0" err="1">
                <a:solidFill>
                  <a:schemeClr val="bg1"/>
                </a:solidFill>
              </a:rPr>
              <a:t>ra</a:t>
            </a:r>
            <a:endParaRPr lang="en-US" sz="1050" dirty="0">
              <a:solidFill>
                <a:schemeClr val="bg1"/>
              </a:solidFill>
            </a:endParaRPr>
          </a:p>
        </p:txBody>
      </p:sp>
    </p:spTree>
    <p:extLst>
      <p:ext uri="{BB962C8B-B14F-4D97-AF65-F5344CB8AC3E}">
        <p14:creationId xmlns:p14="http://schemas.microsoft.com/office/powerpoint/2010/main" xmlns="" val="31290052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52" y="110225"/>
            <a:ext cx="8534400" cy="1507067"/>
          </a:xfrm>
        </p:spPr>
        <p:txBody>
          <a:bodyPr>
            <a:normAutofit/>
          </a:bodyPr>
          <a:lstStyle/>
          <a:p>
            <a:r>
              <a:rPr lang="en-US" sz="2000" dirty="0" smtClean="0"/>
              <a:t>Materials  and  methods </a:t>
            </a:r>
            <a:endParaRPr lang="en-US" sz="2000" dirty="0"/>
          </a:p>
        </p:txBody>
      </p:sp>
      <p:sp>
        <p:nvSpPr>
          <p:cNvPr id="3" name="Content Placeholder 2"/>
          <p:cNvSpPr>
            <a:spLocks noGrp="1"/>
          </p:cNvSpPr>
          <p:nvPr>
            <p:ph idx="1"/>
          </p:nvPr>
        </p:nvSpPr>
        <p:spPr>
          <a:xfrm>
            <a:off x="692756" y="1390918"/>
            <a:ext cx="10460348" cy="4520485"/>
          </a:xfrm>
        </p:spPr>
        <p:txBody>
          <a:bodyPr>
            <a:noAutofit/>
          </a:bodyPr>
          <a:lstStyle/>
          <a:p>
            <a:r>
              <a:rPr lang="en-US" dirty="0">
                <a:solidFill>
                  <a:schemeClr val="bg1"/>
                </a:solidFill>
              </a:rPr>
              <a:t>Rats at the estrous stage of the cycle as documented by vaginal cytology were anesthetized using 70 mg/kg intramuscular ketamine (</a:t>
            </a:r>
            <a:r>
              <a:rPr lang="en-US" dirty="0" err="1">
                <a:solidFill>
                  <a:schemeClr val="bg1"/>
                </a:solidFill>
              </a:rPr>
              <a:t>Ketalar</a:t>
            </a:r>
            <a:r>
              <a:rPr lang="en-US" dirty="0">
                <a:solidFill>
                  <a:schemeClr val="bg1"/>
                </a:solidFill>
              </a:rPr>
              <a:t>, </a:t>
            </a:r>
            <a:r>
              <a:rPr lang="en-US" dirty="0" err="1">
                <a:solidFill>
                  <a:schemeClr val="bg1"/>
                </a:solidFill>
              </a:rPr>
              <a:t>Eczacıbası</a:t>
            </a:r>
            <a:r>
              <a:rPr lang="en-US" dirty="0">
                <a:solidFill>
                  <a:schemeClr val="bg1"/>
                </a:solidFill>
              </a:rPr>
              <a:t>, Turkey) and 10 mg/kg </a:t>
            </a:r>
            <a:r>
              <a:rPr lang="en-US" dirty="0" err="1">
                <a:solidFill>
                  <a:schemeClr val="bg1"/>
                </a:solidFill>
              </a:rPr>
              <a:t>xylazine</a:t>
            </a:r>
            <a:r>
              <a:rPr lang="en-US" dirty="0">
                <a:solidFill>
                  <a:schemeClr val="bg1"/>
                </a:solidFill>
              </a:rPr>
              <a:t> (</a:t>
            </a:r>
            <a:r>
              <a:rPr lang="en-US" dirty="0" err="1">
                <a:solidFill>
                  <a:schemeClr val="bg1"/>
                </a:solidFill>
              </a:rPr>
              <a:t>Rompun</a:t>
            </a:r>
            <a:r>
              <a:rPr lang="en-US" dirty="0">
                <a:solidFill>
                  <a:schemeClr val="bg1"/>
                </a:solidFill>
              </a:rPr>
              <a:t>, Bayer, Turkey). Surgical site antisepsis was achieved by using 10% PI. After midline laparotomy, right total salpingectomy was performed for induction of ovarian cysts as described by </a:t>
            </a:r>
            <a:r>
              <a:rPr lang="en-US" dirty="0" err="1">
                <a:solidFill>
                  <a:schemeClr val="bg1"/>
                </a:solidFill>
              </a:rPr>
              <a:t>Atilgan</a:t>
            </a:r>
            <a:r>
              <a:rPr lang="en-US" dirty="0">
                <a:solidFill>
                  <a:schemeClr val="bg1"/>
                </a:solidFill>
              </a:rPr>
              <a:t> et al. (20), and then the abdomen was closed with 3/0 silk sutures. One month after the first surgery, a second laparotomy was performed and macroscopic ovarian cysts were observed in 16 rats (80%) (Figure 1). Four rats in which macroscopic cysts were not observed were excluded from the study. The remaining 16 rats with macroscopic ovarian cysts were randomly divided into 2 groups: Group 1 (n = 8): the ovarian cyst was aspirated with an insulin injector and then the abdomen was closed (Figure 2). Group 2 (n = 8): the ovarian cyst was aspirated with an insulin injector (Figure 2) and then the cystic cavity was irrigated with 10% PI at half of the aspirated cyst volume. </a:t>
            </a:r>
          </a:p>
        </p:txBody>
      </p:sp>
    </p:spTree>
    <p:extLst>
      <p:ext uri="{BB962C8B-B14F-4D97-AF65-F5344CB8AC3E}">
        <p14:creationId xmlns:p14="http://schemas.microsoft.com/office/powerpoint/2010/main" xmlns="" val="40965762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1" y="685800"/>
            <a:ext cx="10507530" cy="5058177"/>
          </a:xfrm>
        </p:spPr>
        <p:txBody>
          <a:bodyPr/>
          <a:lstStyle/>
          <a:p>
            <a:r>
              <a:rPr lang="en-US" dirty="0" smtClean="0">
                <a:solidFill>
                  <a:schemeClr val="bg1"/>
                </a:solidFill>
              </a:rPr>
              <a:t>Five minutes later, the 10% PI was </a:t>
            </a:r>
            <a:r>
              <a:rPr lang="en-US" dirty="0" err="1" smtClean="0">
                <a:solidFill>
                  <a:schemeClr val="bg1"/>
                </a:solidFill>
              </a:rPr>
              <a:t>reaspirated</a:t>
            </a:r>
            <a:r>
              <a:rPr lang="en-US" dirty="0" smtClean="0">
                <a:solidFill>
                  <a:schemeClr val="bg1"/>
                </a:solidFill>
              </a:rPr>
              <a:t> and the abdomen was closed. One month after the second </a:t>
            </a:r>
            <a:r>
              <a:rPr lang="en-US" dirty="0" err="1" smtClean="0">
                <a:solidFill>
                  <a:schemeClr val="bg1"/>
                </a:solidFill>
              </a:rPr>
              <a:t>laparotomy</a:t>
            </a:r>
            <a:r>
              <a:rPr lang="en-US" dirty="0" smtClean="0">
                <a:solidFill>
                  <a:schemeClr val="bg1"/>
                </a:solidFill>
              </a:rPr>
              <a:t>, 16 rats were decapitated just after the administration of </a:t>
            </a:r>
            <a:r>
              <a:rPr lang="en-US" dirty="0" err="1" smtClean="0">
                <a:solidFill>
                  <a:schemeClr val="bg1"/>
                </a:solidFill>
              </a:rPr>
              <a:t>intraperitoneal</a:t>
            </a:r>
            <a:r>
              <a:rPr lang="en-US" dirty="0" smtClean="0">
                <a:solidFill>
                  <a:schemeClr val="bg1"/>
                </a:solidFill>
              </a:rPr>
              <a:t> </a:t>
            </a:r>
            <a:r>
              <a:rPr lang="en-US" dirty="0" err="1" smtClean="0">
                <a:solidFill>
                  <a:schemeClr val="bg1"/>
                </a:solidFill>
              </a:rPr>
              <a:t>ketamine</a:t>
            </a:r>
            <a:r>
              <a:rPr lang="en-US" dirty="0" smtClean="0">
                <a:solidFill>
                  <a:schemeClr val="bg1"/>
                </a:solidFill>
              </a:rPr>
              <a:t> (75 mg/kg) + </a:t>
            </a:r>
            <a:r>
              <a:rPr lang="en-US" dirty="0" err="1" smtClean="0">
                <a:solidFill>
                  <a:schemeClr val="bg1"/>
                </a:solidFill>
              </a:rPr>
              <a:t>xylazine</a:t>
            </a:r>
            <a:r>
              <a:rPr lang="en-US" dirty="0" smtClean="0">
                <a:solidFill>
                  <a:schemeClr val="bg1"/>
                </a:solidFill>
              </a:rPr>
              <a:t> (10 mg/kg) and the </a:t>
            </a:r>
            <a:r>
              <a:rPr lang="en-US" dirty="0" err="1" smtClean="0">
                <a:solidFill>
                  <a:schemeClr val="bg1"/>
                </a:solidFill>
              </a:rPr>
              <a:t>laparotomy</a:t>
            </a:r>
            <a:r>
              <a:rPr lang="en-US" dirty="0" smtClean="0">
                <a:solidFill>
                  <a:schemeClr val="bg1"/>
                </a:solidFill>
              </a:rPr>
              <a:t> was performed. The presence and diameter of the ovarian cysts were recorded again for each rat, and right </a:t>
            </a:r>
            <a:r>
              <a:rPr lang="en-US" dirty="0" err="1" smtClean="0">
                <a:solidFill>
                  <a:schemeClr val="bg1"/>
                </a:solidFill>
              </a:rPr>
              <a:t>oophorectomy</a:t>
            </a:r>
            <a:r>
              <a:rPr lang="en-US" dirty="0" smtClean="0">
                <a:solidFill>
                  <a:schemeClr val="bg1"/>
                </a:solidFill>
              </a:rPr>
              <a:t> was then carried out for histological evaluations. Ovarian tissues were fixed in 10% formaldehyde and embedded in paraffin blocks; 4–6 µm sections were obtained from these blocks and stained with Masson’s </a:t>
            </a:r>
            <a:r>
              <a:rPr lang="en-US" dirty="0" err="1" smtClean="0">
                <a:solidFill>
                  <a:schemeClr val="bg1"/>
                </a:solidFill>
              </a:rPr>
              <a:t>trichrome</a:t>
            </a:r>
            <a:r>
              <a:rPr lang="en-US" dirty="0" smtClean="0">
                <a:solidFill>
                  <a:schemeClr val="bg1"/>
                </a:solidFill>
              </a:rPr>
              <a:t> to be able to determine ovarian follicle reserve, fibrosis, and cong</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fa-IR" sz="2800" dirty="0" smtClean="0"/>
              <a:t>با سپاس از توجه شما </a:t>
            </a:r>
            <a:endParaRPr lang="en-US" sz="2800" dirty="0"/>
          </a:p>
        </p:txBody>
      </p:sp>
    </p:spTree>
    <p:extLst>
      <p:ext uri="{BB962C8B-B14F-4D97-AF65-F5344CB8AC3E}">
        <p14:creationId xmlns:p14="http://schemas.microsoft.com/office/powerpoint/2010/main" xmlns="" val="2346670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0456" y="502277"/>
            <a:ext cx="11539471" cy="6001554"/>
          </a:xfrm>
        </p:spPr>
        <p:txBody>
          <a:bodyPr>
            <a:noAutofit/>
          </a:bodyPr>
          <a:lstStyle/>
          <a:p>
            <a:r>
              <a:rPr lang="en-US" b="1" i="1" dirty="0">
                <a:solidFill>
                  <a:schemeClr val="bg1"/>
                </a:solidFill>
              </a:rPr>
              <a:t>Purpose:</a:t>
            </a:r>
            <a:r>
              <a:rPr lang="en-US" dirty="0">
                <a:solidFill>
                  <a:schemeClr val="bg1"/>
                </a:solidFill>
              </a:rPr>
              <a:t> To evaluate the effectiveness of catheter-directed </a:t>
            </a:r>
            <a:r>
              <a:rPr lang="en-US" dirty="0" err="1">
                <a:solidFill>
                  <a:schemeClr val="bg1"/>
                </a:solidFill>
              </a:rPr>
              <a:t>sclerotherapy</a:t>
            </a:r>
            <a:r>
              <a:rPr lang="en-US" dirty="0">
                <a:solidFill>
                  <a:schemeClr val="bg1"/>
                </a:solidFill>
              </a:rPr>
              <a:t> (CDS) with 95% ethanol in patients with primary or recurrent ovarian </a:t>
            </a:r>
            <a:r>
              <a:rPr lang="en-US" dirty="0" err="1">
                <a:solidFill>
                  <a:schemeClr val="bg1"/>
                </a:solidFill>
              </a:rPr>
              <a:t>endometriomas</a:t>
            </a:r>
            <a:r>
              <a:rPr lang="en-US" dirty="0">
                <a:solidFill>
                  <a:schemeClr val="bg1"/>
                </a:solidFill>
              </a:rPr>
              <a:t>.</a:t>
            </a:r>
          </a:p>
          <a:p>
            <a:r>
              <a:rPr lang="en-US" b="1" i="1" dirty="0">
                <a:solidFill>
                  <a:schemeClr val="bg1"/>
                </a:solidFill>
              </a:rPr>
              <a:t>Materials and Methods:</a:t>
            </a:r>
            <a:r>
              <a:rPr lang="en-US" dirty="0">
                <a:solidFill>
                  <a:schemeClr val="bg1"/>
                </a:solidFill>
              </a:rPr>
              <a:t> 	In this prospective study, 14 participants (mean age, 32 years; range, 20–44 years) who underwent CDS for ovarian </a:t>
            </a:r>
            <a:r>
              <a:rPr lang="en-US" dirty="0" err="1">
                <a:solidFill>
                  <a:schemeClr val="bg1"/>
                </a:solidFill>
              </a:rPr>
              <a:t>endometrioma</a:t>
            </a:r>
            <a:r>
              <a:rPr lang="en-US" dirty="0">
                <a:solidFill>
                  <a:schemeClr val="bg1"/>
                </a:solidFill>
              </a:rPr>
              <a:t> from March 2015 to December 2017 were evaluated. Diagnosis was based on symptoms and imaging studies. To assess the impact of CDS on ovarian reserve, serum anti-</a:t>
            </a:r>
            <a:r>
              <a:rPr lang="en-US" dirty="0" err="1">
                <a:solidFill>
                  <a:schemeClr val="bg1"/>
                </a:solidFill>
              </a:rPr>
              <a:t>Müllerian</a:t>
            </a:r>
            <a:r>
              <a:rPr lang="en-US" dirty="0">
                <a:solidFill>
                  <a:schemeClr val="bg1"/>
                </a:solidFill>
              </a:rPr>
              <a:t> hormone (AMH) was measured before CDS and 6 months after CDS. Serum cancer antigen 125 (CA-125) levels were also measured at the same time points. Follow-up US was performed 1, 3, and 6 months after CDS and biannually thereafter to monitor potential cyst size change and recurrence. Comparison of AMH, CA-125, and cyst size before and after CDS was performed by using the paired </a:t>
            </a:r>
            <a:r>
              <a:rPr lang="en-US" i="1" dirty="0">
                <a:solidFill>
                  <a:schemeClr val="bg1"/>
                </a:solidFill>
              </a:rPr>
              <a:t>t</a:t>
            </a:r>
            <a:r>
              <a:rPr lang="en-US" dirty="0">
                <a:solidFill>
                  <a:schemeClr val="bg1"/>
                </a:solidFill>
              </a:rPr>
              <a:t> test or Wilcoxon  signed-rank test.</a:t>
            </a:r>
          </a:p>
          <a:p>
            <a:endParaRPr lang="en-US" dirty="0">
              <a:solidFill>
                <a:schemeClr val="bg1"/>
              </a:solidFill>
            </a:endParaRPr>
          </a:p>
        </p:txBody>
      </p:sp>
    </p:spTree>
    <p:extLst>
      <p:ext uri="{BB962C8B-B14F-4D97-AF65-F5344CB8AC3E}">
        <p14:creationId xmlns:p14="http://schemas.microsoft.com/office/powerpoint/2010/main" xmlns="" val="38977463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937" y="1342623"/>
            <a:ext cx="10391619" cy="4890752"/>
          </a:xfrm>
        </p:spPr>
        <p:txBody>
          <a:bodyPr>
            <a:noAutofit/>
          </a:bodyPr>
          <a:lstStyle/>
          <a:p>
            <a:r>
              <a:rPr lang="en-US" sz="2400" b="1" i="1" dirty="0" smtClean="0">
                <a:solidFill>
                  <a:schemeClr val="bg1"/>
                </a:solidFill>
              </a:rPr>
              <a:t>Results:</a:t>
            </a:r>
            <a:r>
              <a:rPr lang="en-US" sz="2400" dirty="0" smtClean="0">
                <a:solidFill>
                  <a:schemeClr val="bg1"/>
                </a:solidFill>
              </a:rPr>
              <a:t> Mean </a:t>
            </a:r>
            <a:r>
              <a:rPr lang="en-US" sz="2400" dirty="0" err="1" smtClean="0">
                <a:solidFill>
                  <a:schemeClr val="bg1"/>
                </a:solidFill>
              </a:rPr>
              <a:t>endometrioma</a:t>
            </a:r>
            <a:r>
              <a:rPr lang="en-US" sz="2400" dirty="0" smtClean="0">
                <a:solidFill>
                  <a:schemeClr val="bg1"/>
                </a:solidFill>
              </a:rPr>
              <a:t> size decreased from 5.8 cm 6 2.2 to 1.1 cm 6 1 (</a:t>
            </a:r>
            <a:r>
              <a:rPr lang="en-US" sz="2400" i="1" dirty="0" smtClean="0">
                <a:solidFill>
                  <a:schemeClr val="bg1"/>
                </a:solidFill>
              </a:rPr>
              <a:t>P</a:t>
            </a:r>
            <a:r>
              <a:rPr lang="en-US" sz="2400" dirty="0" smtClean="0">
                <a:solidFill>
                  <a:schemeClr val="bg1"/>
                </a:solidFill>
              </a:rPr>
              <a:t> , .001). During a mean follow-up of 12.7 months (range, 6.1–23.0 months), there were no recurrences of </a:t>
            </a:r>
            <a:r>
              <a:rPr lang="en-US" sz="2400" dirty="0" err="1" smtClean="0">
                <a:solidFill>
                  <a:schemeClr val="bg1"/>
                </a:solidFill>
              </a:rPr>
              <a:t>endometrioma</a:t>
            </a:r>
            <a:r>
              <a:rPr lang="en-US" sz="2400" dirty="0" smtClean="0">
                <a:solidFill>
                  <a:schemeClr val="bg1"/>
                </a:solidFill>
              </a:rPr>
              <a:t>. Pain was relieved in all participants, with a decrease in serum CA-125 level (</a:t>
            </a:r>
            <a:r>
              <a:rPr lang="en-US" sz="2400" i="1" dirty="0" smtClean="0">
                <a:solidFill>
                  <a:schemeClr val="bg1"/>
                </a:solidFill>
              </a:rPr>
              <a:t>P</a:t>
            </a:r>
            <a:r>
              <a:rPr lang="en-US" sz="2400" dirty="0" smtClean="0">
                <a:solidFill>
                  <a:schemeClr val="bg1"/>
                </a:solidFill>
              </a:rPr>
              <a:t> = .001). There was no difference in serum AMH level before and 6 months after CDS, indicating </a:t>
            </a:r>
            <a:r>
              <a:rPr lang="en-US" sz="2400" dirty="0" err="1" smtClean="0">
                <a:solidFill>
                  <a:schemeClr val="bg1"/>
                </a:solidFill>
              </a:rPr>
              <a:t>wellpreserved</a:t>
            </a:r>
            <a:r>
              <a:rPr lang="en-US" sz="2400" dirty="0" smtClean="0">
                <a:solidFill>
                  <a:schemeClr val="bg1"/>
                </a:solidFill>
              </a:rPr>
              <a:t> ovarian function (4.29 </a:t>
            </a:r>
            <a:r>
              <a:rPr lang="en-US" sz="2400" dirty="0" err="1" smtClean="0">
                <a:solidFill>
                  <a:schemeClr val="bg1"/>
                </a:solidFill>
              </a:rPr>
              <a:t>ng</a:t>
            </a:r>
            <a:r>
              <a:rPr lang="en-US" sz="2400" dirty="0" smtClean="0">
                <a:solidFill>
                  <a:schemeClr val="bg1"/>
                </a:solidFill>
              </a:rPr>
              <a:t>/</a:t>
            </a:r>
            <a:r>
              <a:rPr lang="en-US" sz="2400" dirty="0" err="1" smtClean="0">
                <a:solidFill>
                  <a:schemeClr val="bg1"/>
                </a:solidFill>
              </a:rPr>
              <a:t>mL</a:t>
            </a:r>
            <a:r>
              <a:rPr lang="en-US" sz="2400" dirty="0" smtClean="0">
                <a:solidFill>
                  <a:schemeClr val="bg1"/>
                </a:solidFill>
              </a:rPr>
              <a:t> 6 2.47 </a:t>
            </a:r>
            <a:r>
              <a:rPr lang="en-US" sz="2400" dirty="0" err="1" smtClean="0">
                <a:solidFill>
                  <a:schemeClr val="bg1"/>
                </a:solidFill>
              </a:rPr>
              <a:t>vs</a:t>
            </a:r>
            <a:r>
              <a:rPr lang="en-US" sz="2400" dirty="0" smtClean="0">
                <a:solidFill>
                  <a:schemeClr val="bg1"/>
                </a:solidFill>
              </a:rPr>
              <a:t> 4.36 </a:t>
            </a:r>
            <a:r>
              <a:rPr lang="en-US" sz="2400" dirty="0" err="1" smtClean="0">
                <a:solidFill>
                  <a:schemeClr val="bg1"/>
                </a:solidFill>
              </a:rPr>
              <a:t>ng</a:t>
            </a:r>
            <a:r>
              <a:rPr lang="en-US" sz="2400" dirty="0" smtClean="0">
                <a:solidFill>
                  <a:schemeClr val="bg1"/>
                </a:solidFill>
              </a:rPr>
              <a:t>/</a:t>
            </a:r>
            <a:r>
              <a:rPr lang="en-US" sz="2400" dirty="0" err="1" smtClean="0">
                <a:solidFill>
                  <a:schemeClr val="bg1"/>
                </a:solidFill>
              </a:rPr>
              <a:t>mL</a:t>
            </a:r>
            <a:r>
              <a:rPr lang="en-US" sz="2400" dirty="0" smtClean="0">
                <a:solidFill>
                  <a:schemeClr val="bg1"/>
                </a:solidFill>
              </a:rPr>
              <a:t> 6 1.94, respectively; </a:t>
            </a:r>
            <a:r>
              <a:rPr lang="en-US" sz="2400" i="1" dirty="0" smtClean="0">
                <a:solidFill>
                  <a:schemeClr val="bg1"/>
                </a:solidFill>
              </a:rPr>
              <a:t>P</a:t>
            </a:r>
            <a:r>
              <a:rPr lang="en-US" sz="2400" dirty="0" smtClean="0">
                <a:solidFill>
                  <a:schemeClr val="bg1"/>
                </a:solidFill>
              </a:rPr>
              <a:t> . .875). There were no procedure-related complications.</a:t>
            </a:r>
          </a:p>
          <a:p>
            <a:r>
              <a:rPr lang="en-US" sz="2400" b="1" i="1" dirty="0" smtClean="0">
                <a:solidFill>
                  <a:schemeClr val="bg1"/>
                </a:solidFill>
              </a:rPr>
              <a:t>Conclusion:</a:t>
            </a:r>
            <a:r>
              <a:rPr lang="en-US" sz="2400" dirty="0" smtClean="0">
                <a:solidFill>
                  <a:schemeClr val="bg1"/>
                </a:solidFill>
              </a:rPr>
              <a:t> 	Catheter-based </a:t>
            </a:r>
            <a:r>
              <a:rPr lang="en-US" sz="2400" dirty="0" err="1" smtClean="0">
                <a:solidFill>
                  <a:schemeClr val="bg1"/>
                </a:solidFill>
              </a:rPr>
              <a:t>sclerotherapy</a:t>
            </a:r>
            <a:r>
              <a:rPr lang="en-US" sz="2400" dirty="0" smtClean="0">
                <a:solidFill>
                  <a:schemeClr val="bg1"/>
                </a:solidFill>
              </a:rPr>
              <a:t> with 95% ethanol can lead to better short-term clinical outcomes and well-preserved </a:t>
            </a:r>
            <a:br>
              <a:rPr lang="en-US" sz="2400" dirty="0" smtClean="0">
                <a:solidFill>
                  <a:schemeClr val="bg1"/>
                </a:solidFill>
              </a:rPr>
            </a:br>
            <a:r>
              <a:rPr lang="en-US" sz="2400" dirty="0" smtClean="0">
                <a:solidFill>
                  <a:schemeClr val="bg1"/>
                </a:solidFill>
              </a:rPr>
              <a:t>ovarian function for patients with </a:t>
            </a:r>
            <a:r>
              <a:rPr lang="en-US" sz="2400" dirty="0" err="1" smtClean="0">
                <a:solidFill>
                  <a:schemeClr val="bg1"/>
                </a:solidFill>
              </a:rPr>
              <a:t>endometriomas</a:t>
            </a:r>
            <a:r>
              <a:rPr lang="en-US" sz="2400" dirty="0" smtClean="0">
                <a:solidFill>
                  <a:schemeClr val="bg1"/>
                </a:solidFill>
              </a:rPr>
              <a:t>.</a:t>
            </a:r>
          </a:p>
          <a:p>
            <a:endParaRPr lang="en-US" sz="2400" dirty="0" smtClean="0">
              <a:solidFill>
                <a:schemeClr val="bg1"/>
              </a:solidFill>
            </a:endParaRPr>
          </a:p>
          <a:p>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2239" y="969135"/>
            <a:ext cx="11280261" cy="5058177"/>
          </a:xfrm>
        </p:spPr>
        <p:txBody>
          <a:bodyPr>
            <a:noAutofit/>
          </a:bodyPr>
          <a:lstStyle/>
          <a:p>
            <a:r>
              <a:rPr lang="en-US" dirty="0" smtClean="0"/>
              <a:t>From the Department of Radiology (K.H., M.D.K., G.M.K., J.H.K., H.J.K., J.Y.W., D.Y.L.) and Division of Gynecologic Endocrinology, Department of Obstetrics and</a:t>
            </a:r>
          </a:p>
          <a:p>
            <a:r>
              <a:rPr lang="en-US" dirty="0" smtClean="0"/>
              <a:t>Gynecology (S.K.S.), Severance Hospital, Research Institute of Radiological Science, </a:t>
            </a:r>
            <a:r>
              <a:rPr lang="en-US" dirty="0" err="1" smtClean="0"/>
              <a:t>Yonsei</a:t>
            </a:r>
            <a:r>
              <a:rPr lang="en-US" dirty="0" smtClean="0"/>
              <a:t> University College of Medicine, 50-1 </a:t>
            </a:r>
            <a:r>
              <a:rPr lang="en-US" dirty="0" err="1" smtClean="0"/>
              <a:t>Yonsei-ro</a:t>
            </a:r>
            <a:r>
              <a:rPr lang="en-US" dirty="0" smtClean="0"/>
              <a:t> </a:t>
            </a:r>
            <a:r>
              <a:rPr lang="en-US" dirty="0" err="1" smtClean="0"/>
              <a:t>Seodaemun-gu</a:t>
            </a:r>
            <a:r>
              <a:rPr lang="en-US" dirty="0" smtClean="0"/>
              <a:t>, Seoul 03722,</a:t>
            </a:r>
          </a:p>
          <a:p>
            <a:r>
              <a:rPr lang="en-US" dirty="0" smtClean="0"/>
              <a:t>Korea. Received March 12, 2018; revision requested April 30; revision received June 12; accepted July 5. </a:t>
            </a:r>
            <a:r>
              <a:rPr lang="en-US" b="1" dirty="0" smtClean="0"/>
              <a:t>Address correspondence to M.D.K. (e-mail: </a:t>
            </a:r>
            <a:r>
              <a:rPr lang="en-US" b="1" i="1" dirty="0" smtClean="0"/>
              <a:t>mdkim@yuhs.ac).</a:t>
            </a:r>
          </a:p>
          <a:p>
            <a:r>
              <a:rPr lang="en-US" dirty="0" smtClean="0"/>
              <a:t>M.D.K. supported by a faculty research grant from </a:t>
            </a:r>
            <a:r>
              <a:rPr lang="en-US" dirty="0" err="1" smtClean="0"/>
              <a:t>Yonsei</a:t>
            </a:r>
            <a:r>
              <a:rPr lang="en-US" dirty="0" smtClean="0"/>
              <a:t> University College of Medicine (6-2018-0101).</a:t>
            </a:r>
          </a:p>
          <a:p>
            <a:r>
              <a:rPr lang="en-US" dirty="0" smtClean="0"/>
              <a:t>Conflicts of interest are listed at the end of this article.</a:t>
            </a:r>
          </a:p>
          <a:p>
            <a:r>
              <a:rPr lang="en-US" dirty="0" smtClean="0"/>
              <a:t>See also the editorial by Powell in this issue.</a:t>
            </a:r>
          </a:p>
          <a:p>
            <a:r>
              <a:rPr lang="fr-FR" dirty="0" err="1" smtClean="0"/>
              <a:t>Radiology</a:t>
            </a:r>
            <a:r>
              <a:rPr lang="fr-FR" dirty="0" smtClean="0"/>
              <a:t> 2018; 289:854–859﻿ • https://doi.org/10.1148/radiol.2018180606 • Content codes: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930" y="103340"/>
            <a:ext cx="8534400" cy="1507067"/>
          </a:xfrm>
        </p:spPr>
        <p:txBody>
          <a:bodyPr/>
          <a:lstStyle/>
          <a:p>
            <a:r>
              <a:rPr lang="en-US" dirty="0" smtClean="0"/>
              <a:t>Materials  and  methods</a:t>
            </a:r>
            <a:endParaRPr lang="en-US" dirty="0"/>
          </a:p>
        </p:txBody>
      </p:sp>
      <p:sp>
        <p:nvSpPr>
          <p:cNvPr id="3" name="Content Placeholder 2"/>
          <p:cNvSpPr>
            <a:spLocks noGrp="1"/>
          </p:cNvSpPr>
          <p:nvPr>
            <p:ph idx="1"/>
          </p:nvPr>
        </p:nvSpPr>
        <p:spPr>
          <a:xfrm>
            <a:off x="489397" y="1287887"/>
            <a:ext cx="11281893" cy="5087155"/>
          </a:xfrm>
        </p:spPr>
        <p:txBody>
          <a:bodyPr>
            <a:noAutofit/>
          </a:bodyPr>
          <a:lstStyle/>
          <a:p>
            <a:r>
              <a:rPr lang="en-US" sz="2400" dirty="0">
                <a:solidFill>
                  <a:schemeClr val="bg1"/>
                </a:solidFill>
              </a:rPr>
              <a:t>The </a:t>
            </a:r>
            <a:r>
              <a:rPr lang="en-US" sz="2400" dirty="0" err="1">
                <a:solidFill>
                  <a:schemeClr val="bg1"/>
                </a:solidFill>
              </a:rPr>
              <a:t>endometrioma</a:t>
            </a:r>
            <a:r>
              <a:rPr lang="en-US" sz="2400" dirty="0">
                <a:solidFill>
                  <a:schemeClr val="bg1"/>
                </a:solidFill>
              </a:rPr>
              <a:t> was punctured by using an 18-gauge, 20-cm needle (Chiba Biopsy Needle; Cook, Bloomington, </a:t>
            </a:r>
            <a:r>
              <a:rPr lang="en-US" sz="2400" dirty="0" err="1">
                <a:solidFill>
                  <a:schemeClr val="bg1"/>
                </a:solidFill>
              </a:rPr>
              <a:t>Ind</a:t>
            </a:r>
            <a:r>
              <a:rPr lang="en-US" sz="2400" dirty="0">
                <a:solidFill>
                  <a:schemeClr val="bg1"/>
                </a:solidFill>
              </a:rPr>
              <a:t>) under </a:t>
            </a:r>
            <a:r>
              <a:rPr lang="en-US" sz="2400" dirty="0" err="1">
                <a:solidFill>
                  <a:schemeClr val="bg1"/>
                </a:solidFill>
              </a:rPr>
              <a:t>transvaginal</a:t>
            </a:r>
            <a:r>
              <a:rPr lang="en-US" sz="2400" dirty="0">
                <a:solidFill>
                  <a:schemeClr val="bg1"/>
                </a:solidFill>
              </a:rPr>
              <a:t> US guidance (LOGIQ E9; General Electric, Fairfield, Conn). An in-plane needle guidance adaptor was attached to the probe for precise targeting. Once the </a:t>
            </a:r>
            <a:r>
              <a:rPr lang="en-US" sz="2400" dirty="0" err="1">
                <a:solidFill>
                  <a:schemeClr val="bg1"/>
                </a:solidFill>
              </a:rPr>
              <a:t>endometrioma</a:t>
            </a:r>
            <a:r>
              <a:rPr lang="en-US" sz="2400" dirty="0">
                <a:solidFill>
                  <a:schemeClr val="bg1"/>
                </a:solidFill>
              </a:rPr>
              <a:t> was punctured, a 0.035-inch hydrophilic </a:t>
            </a:r>
            <a:r>
              <a:rPr lang="en-US" sz="2400" dirty="0" err="1">
                <a:solidFill>
                  <a:schemeClr val="bg1"/>
                </a:solidFill>
              </a:rPr>
              <a:t>guidewire</a:t>
            </a:r>
            <a:r>
              <a:rPr lang="en-US" sz="2400" dirty="0">
                <a:solidFill>
                  <a:schemeClr val="bg1"/>
                </a:solidFill>
              </a:rPr>
              <a:t> (Terumo, Tokyo, Japan) was advanced into the lesion under fluoroscopy guidance and the needle was exchanged for a 7-F or 8.5-F pigtail catheter (Dawson-Mueller Drainage Catheter; Cook). For a </a:t>
            </a:r>
            <a:r>
              <a:rPr lang="en-US" sz="2400" dirty="0" err="1">
                <a:solidFill>
                  <a:schemeClr val="bg1"/>
                </a:solidFill>
              </a:rPr>
              <a:t>multiloculated</a:t>
            </a:r>
            <a:r>
              <a:rPr lang="en-US" sz="2400" dirty="0">
                <a:solidFill>
                  <a:schemeClr val="bg1"/>
                </a:solidFill>
              </a:rPr>
              <a:t> cyst, mechanical breakdown of internal </a:t>
            </a:r>
            <a:r>
              <a:rPr lang="en-US" sz="2400" dirty="0" err="1">
                <a:solidFill>
                  <a:schemeClr val="bg1"/>
                </a:solidFill>
              </a:rPr>
              <a:t>septation</a:t>
            </a:r>
            <a:r>
              <a:rPr lang="en-US" sz="2400" dirty="0">
                <a:solidFill>
                  <a:schemeClr val="bg1"/>
                </a:solidFill>
              </a:rPr>
              <a:t> was performed by means of manipulation of the 0.035-inch </a:t>
            </a:r>
            <a:r>
              <a:rPr lang="en-US" sz="2400" dirty="0" err="1">
                <a:solidFill>
                  <a:schemeClr val="bg1"/>
                </a:solidFill>
              </a:rPr>
              <a:t>guidewire</a:t>
            </a:r>
            <a:r>
              <a:rPr lang="en-US" sz="2400" dirty="0">
                <a:solidFill>
                  <a:schemeClr val="bg1"/>
                </a:solidFill>
              </a:rPr>
              <a:t> and dilator. </a:t>
            </a:r>
          </a:p>
        </p:txBody>
      </p:sp>
    </p:spTree>
    <p:extLst>
      <p:ext uri="{BB962C8B-B14F-4D97-AF65-F5344CB8AC3E}">
        <p14:creationId xmlns:p14="http://schemas.microsoft.com/office/powerpoint/2010/main" xmlns="" val="2400458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0304" y="927279"/>
            <a:ext cx="11754118" cy="5473521"/>
          </a:xfrm>
        </p:spPr>
        <p:txBody>
          <a:bodyPr>
            <a:noAutofit/>
          </a:bodyPr>
          <a:lstStyle/>
          <a:p>
            <a:r>
              <a:rPr lang="en-US" sz="2400" dirty="0" smtClean="0">
                <a:solidFill>
                  <a:schemeClr val="bg1"/>
                </a:solidFill>
              </a:rPr>
              <a:t>. The chocolate-colored content was thoroughly aspirated, and the cyst was filled with contrast media to determine whether there was any spillage into the pelvic cavity. After the contrast media was aspirated, the cyst was infused with 95% ethanol at a volume of 25% of the aspirated volume (maximum dose of 100 </a:t>
            </a:r>
            <a:r>
              <a:rPr lang="en-US" sz="2400" dirty="0" err="1" smtClean="0">
                <a:solidFill>
                  <a:schemeClr val="bg1"/>
                </a:solidFill>
              </a:rPr>
              <a:t>mL</a:t>
            </a:r>
            <a:r>
              <a:rPr lang="en-US" sz="2400" dirty="0" smtClean="0">
                <a:solidFill>
                  <a:schemeClr val="bg1"/>
                </a:solidFill>
              </a:rPr>
              <a:t>). Participants were moved to a recovery area and asked to change their positions (supine, bilateral </a:t>
            </a:r>
            <a:r>
              <a:rPr lang="en-US" sz="2400" dirty="0" err="1" smtClean="0">
                <a:solidFill>
                  <a:schemeClr val="bg1"/>
                </a:solidFill>
              </a:rPr>
              <a:t>decubitus</a:t>
            </a:r>
            <a:r>
              <a:rPr lang="en-US" sz="2400" dirty="0" smtClean="0">
                <a:solidFill>
                  <a:schemeClr val="bg1"/>
                </a:solidFill>
              </a:rPr>
              <a:t>, and prone positions) every 5 minutes with their catheters clamped. After 20 minutes, the ethanol was aspirated as completely as possible until the volume of injected ethanol was fully evacuated, and the catheter was removed. </a:t>
            </a:r>
            <a:endParaRPr lang="en-US" sz="2400" dirty="0" smtClean="0">
              <a:solidFill>
                <a:schemeClr val="bg1"/>
              </a:solidFill>
            </a:endParaRPr>
          </a:p>
          <a:p>
            <a:r>
              <a:rPr lang="en-US" sz="2400" i="1" dirty="0" smtClean="0"/>
              <a:t>Radiology</a:t>
            </a:r>
            <a:r>
              <a:rPr lang="en-US" sz="2400" i="1" dirty="0" smtClean="0"/>
              <a:t>: Volume 289: Number 3—December 2018 n radiology.rsna.org</a:t>
            </a:r>
            <a:endParaRPr lang="en-US" sz="2400" dirty="0" smtClean="0">
              <a:solidFill>
                <a:schemeClr val="bg1"/>
              </a:solidFill>
            </a:endParaRPr>
          </a:p>
          <a:p>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109" y="136734"/>
            <a:ext cx="8534400" cy="1222048"/>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en-US" dirty="0"/>
              <a:t> </a:t>
            </a:r>
            <a:br>
              <a:rPr lang="en-US" dirty="0"/>
            </a:br>
            <a:r>
              <a:rPr lang="en-US" dirty="0" smtClean="0"/>
              <a:t/>
            </a:r>
            <a:br>
              <a:rPr lang="en-US" dirty="0" smtClean="0"/>
            </a:br>
            <a:r>
              <a:rPr lang="en-US" sz="2200" b="1" dirty="0" smtClean="0"/>
              <a:t>Assessing </a:t>
            </a:r>
            <a:r>
              <a:rPr lang="en-US" sz="2200" b="1" dirty="0"/>
              <a:t>the efficacy of aspiration and ethanol injection </a:t>
            </a:r>
            <a:br>
              <a:rPr lang="en-US" sz="2200" b="1" dirty="0"/>
            </a:br>
            <a:r>
              <a:rPr lang="en-US" sz="2200" b="1" dirty="0" smtClean="0"/>
              <a:t>in </a:t>
            </a:r>
            <a:r>
              <a:rPr lang="en-US" sz="2200" b="1" dirty="0"/>
              <a:t>recurrent </a:t>
            </a:r>
            <a:r>
              <a:rPr lang="en-US" sz="2200" b="1" dirty="0" err="1"/>
              <a:t>endometrioma</a:t>
            </a:r>
            <a:r>
              <a:rPr lang="en-US" sz="2200" b="1" dirty="0"/>
              <a:t> before IVF cycle: A randomized Clinical Trial </a:t>
            </a:r>
            <a:r>
              <a:rPr lang="en-US" sz="2200" dirty="0"/>
              <a:t/>
            </a:r>
            <a:br>
              <a:rPr lang="en-US" sz="2200" dirty="0"/>
            </a:br>
            <a:r>
              <a:rPr lang="en-US" b="1" dirty="0"/>
              <a:t> </a:t>
            </a:r>
            <a:r>
              <a:rPr lang="en-US" dirty="0"/>
              <a:t/>
            </a:r>
            <a:br>
              <a:rPr lang="en-US" dirty="0"/>
            </a:br>
            <a:endParaRPr lang="en-US" dirty="0"/>
          </a:p>
        </p:txBody>
      </p:sp>
      <p:sp>
        <p:nvSpPr>
          <p:cNvPr id="3" name="Content Placeholder 2"/>
          <p:cNvSpPr>
            <a:spLocks noGrp="1"/>
          </p:cNvSpPr>
          <p:nvPr>
            <p:ph idx="1"/>
          </p:nvPr>
        </p:nvSpPr>
        <p:spPr>
          <a:xfrm>
            <a:off x="320713" y="1593100"/>
            <a:ext cx="11411940" cy="4524364"/>
          </a:xfrm>
        </p:spPr>
        <p:txBody>
          <a:bodyPr>
            <a:noAutofit/>
          </a:bodyPr>
          <a:lstStyle/>
          <a:p>
            <a:pPr>
              <a:buNone/>
            </a:pPr>
            <a:r>
              <a:rPr lang="en-US" sz="1100" dirty="0">
                <a:solidFill>
                  <a:schemeClr val="bg1"/>
                </a:solidFill>
              </a:rPr>
              <a:t> </a:t>
            </a:r>
            <a:endParaRPr lang="en-US" sz="1800" dirty="0">
              <a:solidFill>
                <a:schemeClr val="bg1"/>
              </a:solidFill>
            </a:endParaRPr>
          </a:p>
          <a:p>
            <a:r>
              <a:rPr lang="en-US" sz="1800" b="1" dirty="0">
                <a:solidFill>
                  <a:schemeClr val="bg1"/>
                </a:solidFill>
              </a:rPr>
              <a:t>Abstract </a:t>
            </a:r>
            <a:endParaRPr lang="en-US" sz="1800" dirty="0">
              <a:solidFill>
                <a:schemeClr val="bg1"/>
              </a:solidFill>
            </a:endParaRPr>
          </a:p>
          <a:p>
            <a:r>
              <a:rPr lang="en-US" sz="1800" b="1" dirty="0">
                <a:solidFill>
                  <a:schemeClr val="bg1"/>
                </a:solidFill>
              </a:rPr>
              <a:t>Background: </a:t>
            </a:r>
            <a:r>
              <a:rPr lang="en-US" sz="1800" dirty="0">
                <a:solidFill>
                  <a:schemeClr val="bg1"/>
                </a:solidFill>
              </a:rPr>
              <a:t>Endometriosis is a common hormone-dependent gynecologic disease with a high recurrence. Laparotomy or laparoscopy is the standard surgery for the large </a:t>
            </a:r>
            <a:r>
              <a:rPr lang="en-US" sz="1800" dirty="0" err="1">
                <a:solidFill>
                  <a:schemeClr val="bg1"/>
                </a:solidFill>
              </a:rPr>
              <a:t>endometrioma</a:t>
            </a:r>
            <a:r>
              <a:rPr lang="en-US" sz="1800" dirty="0">
                <a:solidFill>
                  <a:schemeClr val="bg1"/>
                </a:solidFill>
              </a:rPr>
              <a:t>. Also, </a:t>
            </a:r>
            <a:r>
              <a:rPr lang="en-US" sz="1800" dirty="0" err="1">
                <a:solidFill>
                  <a:schemeClr val="bg1"/>
                </a:solidFill>
              </a:rPr>
              <a:t>sclerotherapy</a:t>
            </a:r>
            <a:r>
              <a:rPr lang="en-US" sz="1800" dirty="0">
                <a:solidFill>
                  <a:schemeClr val="bg1"/>
                </a:solidFill>
              </a:rPr>
              <a:t> is basically used to treat different diseases one of which is </a:t>
            </a:r>
            <a:r>
              <a:rPr lang="en-US" sz="1800" dirty="0" err="1">
                <a:solidFill>
                  <a:schemeClr val="bg1"/>
                </a:solidFill>
              </a:rPr>
              <a:t>endometrioma</a:t>
            </a:r>
            <a:r>
              <a:rPr lang="en-US" sz="1800" dirty="0">
                <a:solidFill>
                  <a:schemeClr val="bg1"/>
                </a:solidFill>
              </a:rPr>
              <a:t>. </a:t>
            </a:r>
          </a:p>
          <a:p>
            <a:r>
              <a:rPr lang="en-US" sz="1800" b="1" dirty="0">
                <a:solidFill>
                  <a:schemeClr val="bg1"/>
                </a:solidFill>
              </a:rPr>
              <a:t>Objective:</a:t>
            </a:r>
            <a:r>
              <a:rPr lang="en-US" sz="1800" dirty="0">
                <a:solidFill>
                  <a:schemeClr val="bg1"/>
                </a:solidFill>
              </a:rPr>
              <a:t> The study was designed to assess the value of </a:t>
            </a:r>
            <a:r>
              <a:rPr lang="en-US" sz="1800" dirty="0" err="1">
                <a:solidFill>
                  <a:schemeClr val="bg1"/>
                </a:solidFill>
              </a:rPr>
              <a:t>transvaginal</a:t>
            </a:r>
            <a:r>
              <a:rPr lang="en-US" sz="1800" dirty="0">
                <a:solidFill>
                  <a:schemeClr val="bg1"/>
                </a:solidFill>
              </a:rPr>
              <a:t> </a:t>
            </a:r>
            <a:r>
              <a:rPr lang="en-US" sz="1800" dirty="0" err="1">
                <a:solidFill>
                  <a:schemeClr val="bg1"/>
                </a:solidFill>
              </a:rPr>
              <a:t>ultrasoundguided</a:t>
            </a:r>
            <a:r>
              <a:rPr lang="en-US" sz="1800" dirty="0">
                <a:solidFill>
                  <a:schemeClr val="bg1"/>
                </a:solidFill>
              </a:rPr>
              <a:t> ethanol </a:t>
            </a:r>
            <a:r>
              <a:rPr lang="en-US" sz="1800" dirty="0" err="1">
                <a:solidFill>
                  <a:schemeClr val="bg1"/>
                </a:solidFill>
              </a:rPr>
              <a:t>sclerotherapy</a:t>
            </a:r>
            <a:r>
              <a:rPr lang="en-US" sz="1800" dirty="0">
                <a:solidFill>
                  <a:schemeClr val="bg1"/>
                </a:solidFill>
              </a:rPr>
              <a:t> in patients with a recurrent </a:t>
            </a:r>
            <a:r>
              <a:rPr lang="en-US" sz="1800" dirty="0" err="1">
                <a:solidFill>
                  <a:schemeClr val="bg1"/>
                </a:solidFill>
              </a:rPr>
              <a:t>endometrioma</a:t>
            </a:r>
            <a:r>
              <a:rPr lang="en-US" sz="1800" dirty="0">
                <a:solidFill>
                  <a:schemeClr val="bg1"/>
                </a:solidFill>
              </a:rPr>
              <a:t>. </a:t>
            </a:r>
            <a:r>
              <a:rPr lang="en-US" sz="1800" b="1" dirty="0">
                <a:solidFill>
                  <a:schemeClr val="bg1"/>
                </a:solidFill>
              </a:rPr>
              <a:t>Materials and Methods: </a:t>
            </a:r>
            <a:r>
              <a:rPr lang="en-US" sz="1800" dirty="0">
                <a:solidFill>
                  <a:schemeClr val="bg1"/>
                </a:solidFill>
              </a:rPr>
              <a:t>In a randomized clinical trial, an interventional group of 20 patients underwent </a:t>
            </a:r>
            <a:r>
              <a:rPr lang="en-US" sz="1800" dirty="0" err="1">
                <a:solidFill>
                  <a:schemeClr val="bg1"/>
                </a:solidFill>
              </a:rPr>
              <a:t>transvaginal</a:t>
            </a:r>
            <a:r>
              <a:rPr lang="en-US" sz="1800" dirty="0">
                <a:solidFill>
                  <a:schemeClr val="bg1"/>
                </a:solidFill>
              </a:rPr>
              <a:t> ethanol </a:t>
            </a:r>
            <a:r>
              <a:rPr lang="en-US" sz="1800" dirty="0" err="1">
                <a:solidFill>
                  <a:schemeClr val="bg1"/>
                </a:solidFill>
              </a:rPr>
              <a:t>sclerotherapy</a:t>
            </a:r>
            <a:r>
              <a:rPr lang="en-US" sz="1800" dirty="0">
                <a:solidFill>
                  <a:schemeClr val="bg1"/>
                </a:solidFill>
              </a:rPr>
              <a:t> for recurrent ovarian </a:t>
            </a:r>
            <a:r>
              <a:rPr lang="en-US" sz="1800" dirty="0" err="1">
                <a:solidFill>
                  <a:schemeClr val="bg1"/>
                </a:solidFill>
              </a:rPr>
              <a:t>endometrioma</a:t>
            </a:r>
            <a:r>
              <a:rPr lang="en-US" sz="1800" dirty="0">
                <a:solidFill>
                  <a:schemeClr val="bg1"/>
                </a:solidFill>
              </a:rPr>
              <a:t>. The patients were followed up first after one and two weeks and then after one, two, and three months. If the patients had no </a:t>
            </a:r>
            <a:r>
              <a:rPr lang="en-US" sz="1800" dirty="0" err="1">
                <a:solidFill>
                  <a:schemeClr val="bg1"/>
                </a:solidFill>
              </a:rPr>
              <a:t>endometrioma</a:t>
            </a:r>
            <a:r>
              <a:rPr lang="en-US" sz="1800" dirty="0">
                <a:solidFill>
                  <a:schemeClr val="bg1"/>
                </a:solidFill>
              </a:rPr>
              <a:t>, they were treated with in vitro fertilization (IVF) (standard long protocol). A control group of 20 patients with </a:t>
            </a:r>
            <a:r>
              <a:rPr lang="en-US" sz="1800" dirty="0" err="1">
                <a:solidFill>
                  <a:schemeClr val="bg1"/>
                </a:solidFill>
              </a:rPr>
              <a:t>endometrioma</a:t>
            </a:r>
            <a:r>
              <a:rPr lang="en-US" sz="1800" dirty="0">
                <a:solidFill>
                  <a:schemeClr val="bg1"/>
                </a:solidFill>
              </a:rPr>
              <a:t> were enrolled for an IVF protocol. They had no treatment by ethanol </a:t>
            </a:r>
            <a:r>
              <a:rPr lang="en-US" sz="1800" dirty="0" err="1">
                <a:solidFill>
                  <a:schemeClr val="bg1"/>
                </a:solidFill>
              </a:rPr>
              <a:t>sclerotherapy</a:t>
            </a:r>
            <a:r>
              <a:rPr lang="en-US" sz="1800" dirty="0">
                <a:solidFill>
                  <a:schemeClr val="bg1"/>
                </a:solidFill>
              </a:rPr>
              <a:t>. IVF parameters, pregnancy rates, and implantation rates were compared in both groups.</a:t>
            </a:r>
            <a:r>
              <a:rPr lang="en-US" sz="1800" b="1" dirty="0">
                <a:solidFill>
                  <a:schemeClr val="bg1"/>
                </a:solidFill>
              </a:rPr>
              <a:t> </a:t>
            </a:r>
            <a:endParaRPr lang="en-US" sz="1800" dirty="0">
              <a:solidFill>
                <a:schemeClr val="bg1"/>
              </a:solidFill>
            </a:endParaRPr>
          </a:p>
        </p:txBody>
      </p:sp>
    </p:spTree>
    <p:extLst>
      <p:ext uri="{BB962C8B-B14F-4D97-AF65-F5344CB8AC3E}">
        <p14:creationId xmlns:p14="http://schemas.microsoft.com/office/powerpoint/2010/main" xmlns="" val="1549418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306" y="875762"/>
            <a:ext cx="11011437" cy="5203065"/>
          </a:xfrm>
        </p:spPr>
        <p:txBody>
          <a:bodyPr>
            <a:noAutofit/>
          </a:bodyPr>
          <a:lstStyle/>
          <a:p>
            <a:r>
              <a:rPr lang="en-US" b="1" dirty="0" smtClean="0">
                <a:solidFill>
                  <a:schemeClr val="bg1"/>
                </a:solidFill>
              </a:rPr>
              <a:t>Results:</a:t>
            </a:r>
            <a:r>
              <a:rPr lang="en-US" dirty="0" smtClean="0">
                <a:solidFill>
                  <a:schemeClr val="bg1"/>
                </a:solidFill>
              </a:rPr>
              <a:t> The demographic data showed no difference between the two groups. The initial mean </a:t>
            </a:r>
            <a:r>
              <a:rPr lang="en-US" dirty="0" err="1" smtClean="0">
                <a:solidFill>
                  <a:schemeClr val="bg1"/>
                </a:solidFill>
              </a:rPr>
              <a:t>endometria</a:t>
            </a:r>
            <a:r>
              <a:rPr lang="en-US" dirty="0" smtClean="0">
                <a:solidFill>
                  <a:schemeClr val="bg1"/>
                </a:solidFill>
              </a:rPr>
              <a:t> size was 41.45±15.9 cm, the recurrence rate after 6 months was 4 (20%), FSH before and after </a:t>
            </a:r>
            <a:r>
              <a:rPr lang="en-US" dirty="0" err="1" smtClean="0">
                <a:solidFill>
                  <a:schemeClr val="bg1"/>
                </a:solidFill>
              </a:rPr>
              <a:t>sclerotherapy</a:t>
            </a:r>
            <a:r>
              <a:rPr lang="en-US" dirty="0" smtClean="0">
                <a:solidFill>
                  <a:schemeClr val="bg1"/>
                </a:solidFill>
              </a:rPr>
              <a:t> was 6.97±2.25 IU/L and 6.78±1.88 IU/L (p=0.343). The clinical pregnancy rate was 6 (33.3%) vs. 3 (15%), (p=0.616). The fertilization rate emerged 63.06% in study group vs. 60.38%, (p=0.57). The implantation rate turned out 12.9% in study group vs. 7.5%, (p=0.52). None of these results were significant. However, the data pointed to a better trend toward the ethanol </a:t>
            </a:r>
            <a:r>
              <a:rPr lang="en-US" dirty="0" err="1" smtClean="0">
                <a:solidFill>
                  <a:schemeClr val="bg1"/>
                </a:solidFill>
              </a:rPr>
              <a:t>sclerotherapy</a:t>
            </a:r>
            <a:r>
              <a:rPr lang="en-US" dirty="0" smtClean="0">
                <a:solidFill>
                  <a:schemeClr val="bg1"/>
                </a:solidFill>
              </a:rPr>
              <a:t> group. </a:t>
            </a:r>
          </a:p>
          <a:p>
            <a:r>
              <a:rPr lang="en-US" b="1" dirty="0" smtClean="0">
                <a:solidFill>
                  <a:schemeClr val="bg1"/>
                </a:solidFill>
              </a:rPr>
              <a:t>Conclusion:</a:t>
            </a:r>
            <a:r>
              <a:rPr lang="en-US" dirty="0" smtClean="0">
                <a:solidFill>
                  <a:schemeClr val="bg1"/>
                </a:solidFill>
              </a:rPr>
              <a:t> Ethanol </a:t>
            </a:r>
            <a:r>
              <a:rPr lang="en-US" dirty="0" err="1" smtClean="0">
                <a:solidFill>
                  <a:schemeClr val="bg1"/>
                </a:solidFill>
              </a:rPr>
              <a:t>sclerotherapy</a:t>
            </a:r>
            <a:r>
              <a:rPr lang="en-US" dirty="0" smtClean="0">
                <a:solidFill>
                  <a:schemeClr val="bg1"/>
                </a:solidFill>
              </a:rPr>
              <a:t> could be an effective strategy for the treatment of recurrent </a:t>
            </a:r>
            <a:r>
              <a:rPr lang="en-US" dirty="0" err="1" smtClean="0">
                <a:solidFill>
                  <a:schemeClr val="bg1"/>
                </a:solidFill>
              </a:rPr>
              <a:t>endometrioma</a:t>
            </a:r>
            <a:r>
              <a:rPr lang="en-US" dirty="0" smtClean="0">
                <a:solidFill>
                  <a:schemeClr val="bg1"/>
                </a:solidFill>
              </a:rPr>
              <a:t> especially before IVF. </a:t>
            </a:r>
          </a:p>
          <a:p>
            <a:r>
              <a:rPr lang="en-US" dirty="0" smtClean="0">
                <a:solidFill>
                  <a:schemeClr val="bg1"/>
                </a:solidFill>
              </a:rPr>
              <a:t> </a:t>
            </a:r>
          </a:p>
          <a:p>
            <a:r>
              <a:rPr lang="en-US" b="1" i="1" dirty="0" smtClean="0">
                <a:solidFill>
                  <a:schemeClr val="bg1"/>
                </a:solidFill>
              </a:rPr>
              <a:t>Key words:</a:t>
            </a:r>
            <a:r>
              <a:rPr lang="en-US" b="1" dirty="0" smtClean="0">
                <a:solidFill>
                  <a:schemeClr val="bg1"/>
                </a:solidFill>
              </a:rPr>
              <a:t> </a:t>
            </a:r>
            <a:r>
              <a:rPr lang="en-US" i="1" dirty="0" err="1" smtClean="0">
                <a:solidFill>
                  <a:schemeClr val="bg1"/>
                </a:solidFill>
              </a:rPr>
              <a:t>Endometrioma</a:t>
            </a:r>
            <a:r>
              <a:rPr lang="en-US" i="1" dirty="0" smtClean="0">
                <a:solidFill>
                  <a:schemeClr val="bg1"/>
                </a:solidFill>
              </a:rPr>
              <a:t>, Ethanol </a:t>
            </a:r>
            <a:r>
              <a:rPr lang="en-US" i="1" dirty="0" err="1" smtClean="0">
                <a:solidFill>
                  <a:schemeClr val="bg1"/>
                </a:solidFill>
              </a:rPr>
              <a:t>sclerotherapy</a:t>
            </a:r>
            <a:r>
              <a:rPr lang="en-US" i="1" dirty="0" smtClean="0">
                <a:solidFill>
                  <a:schemeClr val="bg1"/>
                </a:solidFill>
              </a:rPr>
              <a:t>, Fertilization In-vitro. </a:t>
            </a:r>
            <a:endParaRPr lang="en-US" dirty="0" smtClean="0">
              <a:solidFill>
                <a:schemeClr val="bg1"/>
              </a:solidFill>
            </a:endParaRPr>
          </a:p>
          <a:p>
            <a:endParaRPr lang="en-US" dirty="0"/>
          </a:p>
        </p:txBody>
      </p:sp>
    </p:spTree>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140</TotalTime>
  <Words>2757</Words>
  <Application>Microsoft Office PowerPoint</Application>
  <PresentationFormat>Custom</PresentationFormat>
  <Paragraphs>83</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Slice</vt:lpstr>
      <vt:lpstr>Slide 1</vt:lpstr>
      <vt:lpstr>Catheter-directed Sclerotherapy for Ovarian Endometrioma: Short-term </vt:lpstr>
      <vt:lpstr>Slide 3</vt:lpstr>
      <vt:lpstr>Slide 4</vt:lpstr>
      <vt:lpstr>Slide 5</vt:lpstr>
      <vt:lpstr>Materials  and  methods</vt:lpstr>
      <vt:lpstr>Slide 7</vt:lpstr>
      <vt:lpstr>   Assessing the efficacy of aspiration and ethanol injection  in recurrent endometrioma before IVF cycle: A randomized Clinical Trial    </vt:lpstr>
      <vt:lpstr>Slide 9</vt:lpstr>
      <vt:lpstr>Materials  and  methods </vt:lpstr>
      <vt:lpstr>Aspiration versus retention ultrasound-guided ethanol sclerotherapy for treating endometrioma: A retrospective cross-sectional study</vt:lpstr>
      <vt:lpstr>Slide 12</vt:lpstr>
      <vt:lpstr>Materials  and  methods </vt:lpstr>
      <vt:lpstr>Sclerotherapy with 5% tetracycline is a simple alternative to potentially complex surgical treatment of ovarian endometriomas before in vitro fertilization</vt:lpstr>
      <vt:lpstr>Slide 15</vt:lpstr>
      <vt:lpstr>Materials  and  methods </vt:lpstr>
      <vt:lpstr>Ethanol sclerotherapy of ovarian endometrioma: a safe and effective    minimal invasive procedure. Preliminary results</vt:lpstr>
      <vt:lpstr>Slide 18</vt:lpstr>
      <vt:lpstr>Materials  and  methods </vt:lpstr>
      <vt:lpstr>Investigation of treatment efficacy of 10% povidone–iodine sclerotherapy on ovarian cyst  diameter: an experimental study</vt:lpstr>
      <vt:lpstr>Materials  and  methods </vt:lpstr>
      <vt:lpstr>Slide 22</vt:lpstr>
      <vt:lpstr>Slide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Catheter-directed Sclerotherapy for Ovarian Endometrioma: Short-term</dc:title>
  <dc:creator>Mandana</dc:creator>
  <cp:lastModifiedBy>saop03</cp:lastModifiedBy>
  <cp:revision>16</cp:revision>
  <dcterms:created xsi:type="dcterms:W3CDTF">2021-05-03T15:18:48Z</dcterms:created>
  <dcterms:modified xsi:type="dcterms:W3CDTF">2021-05-18T04:16:18Z</dcterms:modified>
</cp:coreProperties>
</file>