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44"/>
  </p:notesMasterIdLst>
  <p:sldIdLst>
    <p:sldId id="302" r:id="rId2"/>
    <p:sldId id="256" r:id="rId3"/>
    <p:sldId id="276" r:id="rId4"/>
    <p:sldId id="278" r:id="rId5"/>
    <p:sldId id="277" r:id="rId6"/>
    <p:sldId id="280" r:id="rId7"/>
    <p:sldId id="297" r:id="rId8"/>
    <p:sldId id="299" r:id="rId9"/>
    <p:sldId id="298" r:id="rId10"/>
    <p:sldId id="291" r:id="rId11"/>
    <p:sldId id="292" r:id="rId12"/>
    <p:sldId id="293" r:id="rId13"/>
    <p:sldId id="282" r:id="rId14"/>
    <p:sldId id="283" r:id="rId15"/>
    <p:sldId id="284" r:id="rId16"/>
    <p:sldId id="285" r:id="rId17"/>
    <p:sldId id="300" r:id="rId18"/>
    <p:sldId id="286" r:id="rId19"/>
    <p:sldId id="287" r:id="rId20"/>
    <p:sldId id="288" r:id="rId21"/>
    <p:sldId id="289" r:id="rId22"/>
    <p:sldId id="290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301" r:id="rId4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DE4E76-6A79-49B7-A436-6DE7B2A71CCB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17F4E4A-1C46-4A74-AE70-CB634126D5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631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ectus_abdominis" TargetMode="External"/><Relationship Id="rId13" Type="http://schemas.openxmlformats.org/officeDocument/2006/relationships/hyperlink" Target="https://en.wikipedia.org/wiki/Gluteus_maximus" TargetMode="External"/><Relationship Id="rId3" Type="http://schemas.openxmlformats.org/officeDocument/2006/relationships/hyperlink" Target="https://en.wikipedia.org/wiki/Pelvic_floor" TargetMode="External"/><Relationship Id="rId7" Type="http://schemas.openxmlformats.org/officeDocument/2006/relationships/hyperlink" Target="https://en.wikipedia.org/wiki/External_oblique" TargetMode="External"/><Relationship Id="rId12" Type="http://schemas.openxmlformats.org/officeDocument/2006/relationships/hyperlink" Target="https://en.wikipedia.org/wiki/Latissimus_dorsi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ternal_oblique" TargetMode="External"/><Relationship Id="rId11" Type="http://schemas.openxmlformats.org/officeDocument/2006/relationships/hyperlink" Target="https://en.wikipedia.org/wiki/Diaphragm_(anatomy)" TargetMode="External"/><Relationship Id="rId5" Type="http://schemas.openxmlformats.org/officeDocument/2006/relationships/hyperlink" Target="https://en.wikipedia.org/wiki/Multifidus" TargetMode="External"/><Relationship Id="rId10" Type="http://schemas.openxmlformats.org/officeDocument/2006/relationships/hyperlink" Target="https://en.wikipedia.org/wiki/Longissimus_thoracis" TargetMode="External"/><Relationship Id="rId4" Type="http://schemas.openxmlformats.org/officeDocument/2006/relationships/hyperlink" Target="https://en.wikipedia.org/wiki/Transversus_abdominis" TargetMode="External"/><Relationship Id="rId9" Type="http://schemas.openxmlformats.org/officeDocument/2006/relationships/hyperlink" Target="https://en.wikipedia.org/wiki/Erector_spinae" TargetMode="External"/><Relationship Id="rId14" Type="http://schemas.openxmlformats.org/officeDocument/2006/relationships/hyperlink" Target="https://en.wikipedia.org/wiki/Trapeziu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DC102-F242-449D-BA6D-BC68B1915E4B}" type="slidenum">
              <a:rPr lang="en-GB" smtClean="0"/>
              <a:pPr>
                <a:spcBef>
                  <a:spcPct val="0"/>
                </a:spcBef>
              </a:pPr>
              <a:t>15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8684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220656-0333-492B-B0AD-645836C9552D}" type="slidenum">
              <a:rPr lang="en-GB" smtClean="0"/>
              <a:pPr>
                <a:spcBef>
                  <a:spcPct val="0"/>
                </a:spcBef>
              </a:pPr>
              <a:t>16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1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Core muscles</a:t>
            </a:r>
          </a:p>
          <a:p>
            <a:pPr eaLnBrk="1" hangingPunct="1"/>
            <a:r>
              <a:rPr lang="en-US" sz="1000" dirty="0" smtClean="0"/>
              <a:t>Major muscles included are the </a:t>
            </a:r>
            <a:r>
              <a:rPr lang="en-US" sz="1000" dirty="0" smtClean="0">
                <a:hlinkClick r:id="rId3" tooltip="Pelvic floor"/>
              </a:rPr>
              <a:t>pelvic floor</a:t>
            </a:r>
            <a:r>
              <a:rPr lang="en-US" sz="1000" dirty="0" smtClean="0"/>
              <a:t> muscles, </a:t>
            </a:r>
            <a:r>
              <a:rPr lang="en-US" sz="1000" dirty="0" err="1" smtClean="0">
                <a:hlinkClick r:id="rId4" tooltip="Transversus abdominis"/>
              </a:rPr>
              <a:t>transversus</a:t>
            </a:r>
            <a:r>
              <a:rPr lang="en-US" sz="1000" dirty="0" smtClean="0">
                <a:hlinkClick r:id="rId4" tooltip="Transversus abdominis"/>
              </a:rPr>
              <a:t> </a:t>
            </a:r>
            <a:r>
              <a:rPr lang="en-US" sz="1000" dirty="0" err="1" smtClean="0">
                <a:hlinkClick r:id="rId4" tooltip="Transversus abdominis"/>
              </a:rPr>
              <a:t>abdominis</a:t>
            </a:r>
            <a:r>
              <a:rPr lang="en-US" sz="1000" dirty="0" smtClean="0"/>
              <a:t>, </a:t>
            </a:r>
            <a:r>
              <a:rPr lang="en-US" sz="1000" dirty="0" err="1" smtClean="0">
                <a:hlinkClick r:id="rId5" tooltip="Multifidus"/>
              </a:rPr>
              <a:t>multifidus</a:t>
            </a:r>
            <a:r>
              <a:rPr lang="en-US" sz="1000" dirty="0" smtClean="0"/>
              <a:t>, </a:t>
            </a:r>
            <a:r>
              <a:rPr lang="en-US" sz="1000" dirty="0" smtClean="0">
                <a:hlinkClick r:id="rId6" tooltip="Internal oblique"/>
              </a:rPr>
              <a:t>internal</a:t>
            </a:r>
            <a:r>
              <a:rPr lang="en-US" sz="1000" dirty="0" smtClean="0"/>
              <a:t> and </a:t>
            </a:r>
            <a:r>
              <a:rPr lang="en-US" sz="1000" dirty="0" smtClean="0">
                <a:hlinkClick r:id="rId7" tooltip="External oblique"/>
              </a:rPr>
              <a:t>external </a:t>
            </a:r>
            <a:r>
              <a:rPr lang="en-US" sz="1000" dirty="0" err="1" smtClean="0">
                <a:hlinkClick r:id="rId7" tooltip="External oblique"/>
              </a:rPr>
              <a:t>obliques</a:t>
            </a:r>
            <a:r>
              <a:rPr lang="en-US" sz="1000" dirty="0" smtClean="0"/>
              <a:t>, </a:t>
            </a:r>
            <a:r>
              <a:rPr lang="en-US" sz="1000" dirty="0" smtClean="0">
                <a:hlinkClick r:id="rId8" tooltip="Rectus abdominis"/>
              </a:rPr>
              <a:t>rectus </a:t>
            </a:r>
            <a:r>
              <a:rPr lang="en-US" sz="1000" dirty="0" err="1" smtClean="0">
                <a:hlinkClick r:id="rId8" tooltip="Rectus abdominis"/>
              </a:rPr>
              <a:t>abdominis</a:t>
            </a:r>
            <a:r>
              <a:rPr lang="en-US" sz="1000" dirty="0" smtClean="0"/>
              <a:t>, </a:t>
            </a:r>
            <a:r>
              <a:rPr lang="en-US" sz="1000" dirty="0" smtClean="0">
                <a:hlinkClick r:id="rId9" tooltip="Erector spinae"/>
              </a:rPr>
              <a:t>erector </a:t>
            </a:r>
            <a:r>
              <a:rPr lang="en-US" sz="1000" dirty="0" err="1" smtClean="0">
                <a:hlinkClick r:id="rId9" tooltip="Erector spinae"/>
              </a:rPr>
              <a:t>spinae</a:t>
            </a:r>
            <a:r>
              <a:rPr lang="en-US" sz="1000" dirty="0" smtClean="0"/>
              <a:t> (</a:t>
            </a:r>
            <a:r>
              <a:rPr lang="en-US" sz="1000" dirty="0" err="1" smtClean="0"/>
              <a:t>sacrospinalis</a:t>
            </a:r>
            <a:r>
              <a:rPr lang="en-US" sz="1000" dirty="0" smtClean="0"/>
              <a:t>) especially the </a:t>
            </a:r>
            <a:r>
              <a:rPr lang="en-US" sz="1000" dirty="0" err="1" smtClean="0">
                <a:hlinkClick r:id="rId10" tooltip="Longissimus thoracis"/>
              </a:rPr>
              <a:t>longissimus</a:t>
            </a:r>
            <a:r>
              <a:rPr lang="en-US" sz="1000" dirty="0" smtClean="0">
                <a:hlinkClick r:id="rId10" tooltip="Longissimus thoracis"/>
              </a:rPr>
              <a:t> </a:t>
            </a:r>
            <a:r>
              <a:rPr lang="en-US" sz="1000" dirty="0" err="1" smtClean="0">
                <a:hlinkClick r:id="rId10" tooltip="Longissimus thoracis"/>
              </a:rPr>
              <a:t>thoracis</a:t>
            </a:r>
            <a:r>
              <a:rPr lang="en-US" sz="1000" dirty="0" smtClean="0"/>
              <a:t>, and the </a:t>
            </a:r>
            <a:r>
              <a:rPr lang="en-US" sz="1000" dirty="0" smtClean="0">
                <a:hlinkClick r:id="rId11" tooltip="Diaphragm (anatomy)"/>
              </a:rPr>
              <a:t>diaphragm</a:t>
            </a:r>
            <a:r>
              <a:rPr lang="en-US" sz="1000" dirty="0" smtClean="0"/>
              <a:t>. Minor core muscles include the </a:t>
            </a:r>
            <a:r>
              <a:rPr lang="en-US" sz="1000" dirty="0" err="1" smtClean="0">
                <a:hlinkClick r:id="rId12" tooltip="Latissimus dorsi"/>
              </a:rPr>
              <a:t>latissimus</a:t>
            </a:r>
            <a:r>
              <a:rPr lang="en-US" sz="1000" dirty="0" smtClean="0">
                <a:hlinkClick r:id="rId12" tooltip="Latissimus dorsi"/>
              </a:rPr>
              <a:t> </a:t>
            </a:r>
            <a:r>
              <a:rPr lang="en-US" sz="1000" dirty="0" err="1" smtClean="0">
                <a:hlinkClick r:id="rId12" tooltip="Latissimus dorsi"/>
              </a:rPr>
              <a:t>dorsi</a:t>
            </a:r>
            <a:r>
              <a:rPr lang="en-US" sz="1000" dirty="0" smtClean="0"/>
              <a:t>, </a:t>
            </a:r>
            <a:r>
              <a:rPr lang="en-US" sz="1000" dirty="0" smtClean="0">
                <a:hlinkClick r:id="rId13" tooltip="Gluteus maximus"/>
              </a:rPr>
              <a:t>gluteus </a:t>
            </a:r>
            <a:r>
              <a:rPr lang="en-US" sz="1000" dirty="0" err="1" smtClean="0">
                <a:hlinkClick r:id="rId13" tooltip="Gluteus maximus"/>
              </a:rPr>
              <a:t>maximus</a:t>
            </a:r>
            <a:r>
              <a:rPr lang="en-US" sz="1000" dirty="0" smtClean="0"/>
              <a:t>, and </a:t>
            </a:r>
            <a:r>
              <a:rPr lang="en-US" sz="1000" dirty="0" smtClean="0">
                <a:hlinkClick r:id="rId14" tooltip="Trapezius"/>
              </a:rPr>
              <a:t>trapezius</a:t>
            </a:r>
            <a:r>
              <a:rPr lang="en-US" sz="1000" dirty="0" smtClean="0"/>
              <a:t>.</a:t>
            </a:r>
            <a:endParaRPr lang="en-GB" sz="10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6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9537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489-449C-4403-B291-FD86A9385D60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7E8F-FC7A-4ED3-ABDB-F923727C75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489-449C-4403-B291-FD86A9385D60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7E8F-FC7A-4ED3-ABDB-F923727C75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489-449C-4403-B291-FD86A9385D60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7E8F-FC7A-4ED3-ABDB-F923727C75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F009-979E-48AF-BD80-C77D39EF2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8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489-449C-4403-B291-FD86A9385D60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7E8F-FC7A-4ED3-ABDB-F923727C75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489-449C-4403-B291-FD86A9385D60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7E8F-FC7A-4ED3-ABDB-F923727C75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489-449C-4403-B291-FD86A9385D60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7E8F-FC7A-4ED3-ABDB-F923727C75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489-449C-4403-B291-FD86A9385D60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7E8F-FC7A-4ED3-ABDB-F923727C75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489-449C-4403-B291-FD86A9385D60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7E8F-FC7A-4ED3-ABDB-F923727C75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489-449C-4403-B291-FD86A9385D60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7E8F-FC7A-4ED3-ABDB-F923727C75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489-449C-4403-B291-FD86A9385D60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7E8F-FC7A-4ED3-ABDB-F923727C75A3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489-449C-4403-B291-FD86A9385D60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77E8F-FC7A-4ED3-ABDB-F923727C75A3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2277E8F-FC7A-4ED3-ABDB-F923727C75A3}" type="slidenum">
              <a:rPr lang="fa-IR" smtClean="0"/>
              <a:t>‹#›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3F5A489-449C-4403-B291-FD86A9385D60}" type="datetimeFigureOut">
              <a:rPr lang="fa-IR" smtClean="0"/>
              <a:t>09/06/1444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4400" dirty="0" smtClean="0"/>
              <a:t>SUI</a:t>
            </a:r>
          </a:p>
          <a:p>
            <a:pPr algn="l" rtl="0"/>
            <a:r>
              <a:rPr lang="en-US" dirty="0" smtClean="0"/>
              <a:t>Lifestyle modification (weight loss, manage fluid </a:t>
            </a:r>
            <a:r>
              <a:rPr lang="en-US" dirty="0" err="1" smtClean="0"/>
              <a:t>intake,Caffeine</a:t>
            </a:r>
            <a:r>
              <a:rPr lang="en-US" dirty="0" smtClean="0"/>
              <a:t>,</a:t>
            </a:r>
            <a:r>
              <a:rPr lang="en-US" dirty="0"/>
              <a:t> Vitamin </a:t>
            </a:r>
            <a:r>
              <a:rPr lang="en-US" dirty="0" smtClean="0"/>
              <a:t>D, Physical activity, Alcohol</a:t>
            </a:r>
            <a:r>
              <a:rPr lang="en-US" dirty="0"/>
              <a:t> </a:t>
            </a:r>
            <a:r>
              <a:rPr lang="en-US" dirty="0" smtClean="0"/>
              <a:t> and bladder emptying, smoking, </a:t>
            </a:r>
            <a:r>
              <a:rPr lang="en-US" dirty="0"/>
              <a:t>….)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PFME/ Biofeedback</a:t>
            </a:r>
          </a:p>
          <a:p>
            <a:pPr algn="l" rtl="0"/>
            <a:r>
              <a:rPr lang="en-US" dirty="0" smtClean="0"/>
              <a:t>Electrical stimulation</a:t>
            </a:r>
          </a:p>
          <a:p>
            <a:pPr algn="l" rtl="0"/>
            <a:r>
              <a:rPr lang="en-US" dirty="0" smtClean="0"/>
              <a:t>Magnetic stimulation</a:t>
            </a:r>
          </a:p>
          <a:p>
            <a:pPr algn="l" rtl="0"/>
            <a:r>
              <a:rPr lang="en-US" dirty="0" smtClean="0"/>
              <a:t>Surgery</a:t>
            </a:r>
          </a:p>
          <a:p>
            <a:pPr algn="l" rtl="0"/>
            <a:endParaRPr lang="fa-I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25050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1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400" dirty="0" smtClean="0"/>
              <a:t>UUI</a:t>
            </a:r>
          </a:p>
          <a:p>
            <a:pPr algn="l" rtl="0"/>
            <a:r>
              <a:rPr lang="en-US" dirty="0" smtClean="0"/>
              <a:t>Lifestyle modification (weight loss, diet, manage fluid intake, smoking, caffeine,….)</a:t>
            </a:r>
          </a:p>
          <a:p>
            <a:pPr algn="l" rtl="0"/>
            <a:r>
              <a:rPr lang="en-US" dirty="0" smtClean="0"/>
              <a:t>Behavioral therapy</a:t>
            </a:r>
          </a:p>
          <a:p>
            <a:pPr algn="l" rtl="0"/>
            <a:r>
              <a:rPr lang="en-US" dirty="0" smtClean="0"/>
              <a:t>Bladder Diary</a:t>
            </a:r>
          </a:p>
          <a:p>
            <a:pPr algn="l" rtl="0"/>
            <a:r>
              <a:rPr lang="en-US" dirty="0" smtClean="0"/>
              <a:t>Drugs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PTNS/ SNS/ ES/ Magnetic stimulation</a:t>
            </a:r>
          </a:p>
          <a:p>
            <a:pPr algn="l" rtl="0"/>
            <a:r>
              <a:rPr lang="en-US" dirty="0" smtClean="0"/>
              <a:t>Botulinum toxin</a:t>
            </a:r>
          </a:p>
          <a:p>
            <a:pPr algn="l" rtl="0"/>
            <a:endParaRPr lang="fa-I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7152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2762"/>
            <a:ext cx="8928991" cy="6696744"/>
          </a:xfrm>
        </p:spPr>
      </p:pic>
    </p:spTree>
    <p:extLst>
      <p:ext uri="{BB962C8B-B14F-4D97-AF65-F5344CB8AC3E}">
        <p14:creationId xmlns:p14="http://schemas.microsoft.com/office/powerpoint/2010/main" val="84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b="1" smtClean="0">
                <a:solidFill>
                  <a:srgbClr val="FF0000"/>
                </a:solidFill>
              </a:rPr>
              <a:t>How to teach PFE’s (Kegels) Correctly!!!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sz="4400" b="1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4400" b="1"/>
              <a:t>Verbal descriptions are only 40% effective.</a:t>
            </a:r>
          </a:p>
        </p:txBody>
      </p:sp>
    </p:spTree>
    <p:extLst>
      <p:ext uri="{BB962C8B-B14F-4D97-AF65-F5344CB8AC3E}">
        <p14:creationId xmlns:p14="http://schemas.microsoft.com/office/powerpoint/2010/main" val="22873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</a:rPr>
              <a:t>Treatment protocol</a:t>
            </a:r>
            <a:r>
              <a:rPr lang="en-GB" b="1">
                <a:solidFill>
                  <a:srgbClr val="FF0000"/>
                </a:solidFill>
              </a:rPr>
              <a:t/>
            </a:r>
            <a:br>
              <a:rPr lang="en-GB" b="1">
                <a:solidFill>
                  <a:srgbClr val="FF0000"/>
                </a:solidFill>
              </a:rPr>
            </a:br>
            <a:r>
              <a:rPr lang="en-GB" b="1">
                <a:solidFill>
                  <a:srgbClr val="FF0000"/>
                </a:solidFill>
              </a:rPr>
              <a:t>-Sessions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763316" y="1700215"/>
            <a:ext cx="3780234" cy="45481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b="1" dirty="0"/>
              <a:t>Different protocols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 Frequency: 2 -3 times weekly for 6 -10 sessions</a:t>
            </a:r>
          </a:p>
          <a:p>
            <a:pPr>
              <a:buFont typeface="Wingdings" panose="05000000000000000000" pitchFamily="2" charset="2"/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Duration:45-60 minutes</a:t>
            </a:r>
          </a:p>
          <a:p>
            <a:pPr>
              <a:buFont typeface="Wingdings" panose="05000000000000000000" pitchFamily="2" charset="2"/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Reinforcement: 2-3 months</a:t>
            </a:r>
            <a:endParaRPr lang="en-GB" b="1" dirty="0"/>
          </a:p>
        </p:txBody>
      </p:sp>
      <p:graphicFrame>
        <p:nvGraphicFramePr>
          <p:cNvPr id="17412" name="Object 7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719763" y="3392488"/>
          <a:ext cx="105251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lip" r:id="rId3" imgW="3063875" imgH="3148013" progId="MS_ClipArt_Gallery.2">
                  <p:embed/>
                </p:oleObj>
              </mc:Choice>
              <mc:Fallback>
                <p:oleObj name="Clip" r:id="rId3" imgW="3063875" imgH="3148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3392488"/>
                        <a:ext cx="1052512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8" descr="calend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628775"/>
            <a:ext cx="12430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318250" cy="1144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Treatment protocol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-Exercise</a:t>
            </a: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20483" name="Content Placeholder 2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0" y="1447800"/>
            <a:ext cx="8382000" cy="4230688"/>
          </a:xfrm>
        </p:spPr>
        <p:txBody>
          <a:bodyPr vert="horz" lIns="182880" tIns="91440" rIns="91440" bIns="45720" rtlCol="0" anchor="ctr">
            <a:normAutofit/>
          </a:bodyPr>
          <a:lstStyle/>
          <a:p>
            <a:pPr marL="265113" indent="-265113" algn="l" rtl="0">
              <a:buNone/>
            </a:pPr>
            <a:endParaRPr lang="en-US" sz="3600" b="1" dirty="0"/>
          </a:p>
          <a:p>
            <a:pPr marL="265113" indent="-265113" algn="l" rtl="0">
              <a:buNone/>
            </a:pPr>
            <a:r>
              <a:rPr lang="en-US" sz="3600" b="1" dirty="0"/>
              <a:t>1</a:t>
            </a:r>
            <a:r>
              <a:rPr lang="en-US" sz="3600" dirty="0"/>
              <a:t>-</a:t>
            </a:r>
            <a:r>
              <a:rPr lang="en-US" sz="3600" b="1" dirty="0"/>
              <a:t>kegel Exe</a:t>
            </a:r>
            <a:r>
              <a:rPr lang="en-US" sz="3600" b="1" dirty="0" smtClean="0"/>
              <a:t>. </a:t>
            </a:r>
            <a:endParaRPr lang="en-US" dirty="0" smtClean="0"/>
          </a:p>
          <a:p>
            <a:pPr marL="265113" indent="-265113" algn="l" rtl="0">
              <a:buNone/>
            </a:pPr>
            <a:r>
              <a:rPr lang="en-US" sz="3600" b="1" dirty="0"/>
              <a:t>2-Lumbo-Pelvic Stabilization Exe.</a:t>
            </a:r>
          </a:p>
          <a:p>
            <a:pPr marL="265113" indent="-265113" algn="l" rtl="0">
              <a:buNone/>
            </a:pPr>
            <a:r>
              <a:rPr lang="en-US" sz="3600" b="1" dirty="0"/>
              <a:t>3-Abdominal muscles </a:t>
            </a:r>
            <a:r>
              <a:rPr lang="en-US" sz="3600" b="1" dirty="0" smtClean="0"/>
              <a:t>Exe</a:t>
            </a:r>
          </a:p>
          <a:p>
            <a:pPr marL="265113" indent="-265113" algn="l" rtl="0">
              <a:buNone/>
            </a:pPr>
            <a:r>
              <a:rPr lang="en-US" sz="3600" b="1" dirty="0" smtClean="0"/>
              <a:t>4-Streching </a:t>
            </a:r>
            <a:r>
              <a:rPr lang="en-US" sz="3600" b="1" dirty="0" err="1" smtClean="0"/>
              <a:t>EXe</a:t>
            </a:r>
            <a:endParaRPr lang="en-US" sz="3600" b="1" dirty="0"/>
          </a:p>
        </p:txBody>
      </p:sp>
      <p:sp>
        <p:nvSpPr>
          <p:cNvPr id="20484" name="Slide Number Placeholder 4"/>
          <p:cNvSpPr txBox="1">
            <a:spLocks noGrp="1"/>
          </p:cNvSpPr>
          <p:nvPr/>
        </p:nvSpPr>
        <p:spPr bwMode="auto">
          <a:xfrm>
            <a:off x="7404497" y="6111877"/>
            <a:ext cx="342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fld id="{E25DEE3A-5F7C-43E5-A636-E5AAC4959182}" type="slidenum">
              <a:rPr lang="fa-IR" sz="1000">
                <a:solidFill>
                  <a:srgbClr val="868DAD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z="1000">
              <a:solidFill>
                <a:srgbClr val="868DAD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391" y="333375"/>
            <a:ext cx="58293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rgbClr val="FF3300"/>
                </a:solidFill>
                <a:latin typeface="Tahoma" panose="020B0604030504040204" pitchFamily="34" charset="0"/>
                <a:ea typeface="+mn-ea"/>
                <a:cs typeface="+mn-cs"/>
              </a:rPr>
              <a:t>Stretching</a:t>
            </a:r>
            <a:r>
              <a:rPr lang="en-US" sz="5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ahoma" panose="020B0604030504040204" pitchFamily="34" charset="0"/>
                <a:ea typeface="+mn-ea"/>
                <a:cs typeface="+mn-cs"/>
              </a:rPr>
              <a:t>exercise</a:t>
            </a:r>
          </a:p>
        </p:txBody>
      </p:sp>
      <p:pic>
        <p:nvPicPr>
          <p:cNvPr id="24579" name="Picture 6" descr="image0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1392" y="2276475"/>
            <a:ext cx="2407444" cy="2376488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4580" name="Picture 4" descr="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88913"/>
            <a:ext cx="20526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5"/>
          <p:cNvSpPr txBox="1">
            <a:spLocks noChangeArrowheads="1"/>
          </p:cNvSpPr>
          <p:nvPr/>
        </p:nvSpPr>
        <p:spPr bwMode="auto">
          <a:xfrm>
            <a:off x="4421981" y="3357564"/>
            <a:ext cx="138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/>
              <a:t>                        </a:t>
            </a:r>
            <a:endParaRPr lang="en-GB" sz="2000"/>
          </a:p>
        </p:txBody>
      </p:sp>
      <p:sp>
        <p:nvSpPr>
          <p:cNvPr id="24582" name="Text Box 22"/>
          <p:cNvSpPr txBox="1">
            <a:spLocks noChangeArrowheads="1"/>
          </p:cNvSpPr>
          <p:nvPr/>
        </p:nvSpPr>
        <p:spPr bwMode="auto">
          <a:xfrm>
            <a:off x="4248150" y="3213102"/>
            <a:ext cx="340161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sz="2000"/>
          </a:p>
        </p:txBody>
      </p:sp>
      <p:sp>
        <p:nvSpPr>
          <p:cNvPr id="24583" name="Text Box 23"/>
          <p:cNvSpPr txBox="1">
            <a:spLocks noChangeArrowheads="1"/>
          </p:cNvSpPr>
          <p:nvPr/>
        </p:nvSpPr>
        <p:spPr bwMode="auto">
          <a:xfrm>
            <a:off x="4193381" y="3213102"/>
            <a:ext cx="35111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FF3300"/>
                </a:solidFill>
              </a:rPr>
              <a:t>Core stabilization EX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dirty="0"/>
          </a:p>
        </p:txBody>
      </p:sp>
      <p:pic>
        <p:nvPicPr>
          <p:cNvPr id="24584" name="Picture 24" descr="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1" y="4652963"/>
            <a:ext cx="2159794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25"/>
          <p:cNvSpPr>
            <a:spLocks noChangeArrowheads="1"/>
          </p:cNvSpPr>
          <p:nvPr/>
        </p:nvSpPr>
        <p:spPr bwMode="auto">
          <a:xfrm>
            <a:off x="1925241" y="5445125"/>
            <a:ext cx="26467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Abdominal EX</a:t>
            </a:r>
            <a:endParaRPr lang="en-GB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967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53365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4" y="414908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97152"/>
            <a:ext cx="30575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450" y="188640"/>
            <a:ext cx="5807918" cy="787314"/>
          </a:xfrm>
        </p:spPr>
        <p:txBody>
          <a:bodyPr/>
          <a:lstStyle/>
          <a:p>
            <a:r>
              <a:rPr lang="en-US" sz="4800" dirty="0" smtClean="0"/>
              <a:t>In pregnancy</a:t>
            </a:r>
            <a:endParaRPr lang="fa-I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03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32397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Biofeedback for pelvic floor dysfunction </a:t>
            </a:r>
            <a:br>
              <a:rPr lang="en-GB" sz="3200" b="1" dirty="0" smtClean="0">
                <a:solidFill>
                  <a:srgbClr val="FF0000"/>
                </a:solidFill>
              </a:rPr>
            </a:b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-2743200" y="1400283"/>
            <a:ext cx="7772400" cy="44624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b="1" i="1" dirty="0" smtClean="0"/>
              <a:t>1-Sensory training </a:t>
            </a:r>
          </a:p>
          <a:p>
            <a:pPr>
              <a:buFont typeface="Wingdings" pitchFamily="2" charset="2"/>
              <a:buNone/>
            </a:pPr>
            <a:endParaRPr lang="en-GB" b="1" i="1" dirty="0" smtClean="0"/>
          </a:p>
          <a:p>
            <a:pPr>
              <a:buFont typeface="Wingdings" pitchFamily="2" charset="2"/>
              <a:buNone/>
            </a:pPr>
            <a:endParaRPr lang="en-GB" b="1" i="1" dirty="0" smtClean="0"/>
          </a:p>
          <a:p>
            <a:pPr>
              <a:buFont typeface="Wingdings" pitchFamily="2" charset="2"/>
              <a:buNone/>
            </a:pPr>
            <a:r>
              <a:rPr lang="en-GB" b="1" i="1" dirty="0" smtClean="0"/>
              <a:t>2-Electromyography</a:t>
            </a:r>
          </a:p>
          <a:p>
            <a:pPr>
              <a:buFont typeface="Wingdings" pitchFamily="2" charset="2"/>
              <a:buNone/>
            </a:pPr>
            <a:r>
              <a:rPr lang="en-GB" b="1" i="1" dirty="0" smtClean="0"/>
              <a:t>(surface EMG biofeedback)</a:t>
            </a:r>
          </a:p>
          <a:p>
            <a:pPr>
              <a:buFont typeface="Wingdings" pitchFamily="2" charset="2"/>
              <a:buNone/>
            </a:pPr>
            <a:endParaRPr lang="en-GB" b="1" dirty="0" smtClean="0"/>
          </a:p>
          <a:p>
            <a:pPr>
              <a:buFont typeface="Wingdings" pitchFamily="2" charset="2"/>
              <a:buNone/>
            </a:pPr>
            <a:endParaRPr lang="en-GB" b="1" dirty="0" smtClean="0"/>
          </a:p>
          <a:p>
            <a:pPr>
              <a:buFont typeface="Wingdings" pitchFamily="2" charset="2"/>
              <a:buNone/>
            </a:pPr>
            <a:r>
              <a:rPr lang="en-GB" b="1" i="1" dirty="0" smtClean="0"/>
              <a:t>3-Manometry</a:t>
            </a:r>
          </a:p>
          <a:p>
            <a:pPr>
              <a:buFont typeface="Wingdings" pitchFamily="2" charset="2"/>
              <a:buNone/>
            </a:pPr>
            <a:r>
              <a:rPr lang="en-US" b="1" i="1" dirty="0" smtClean="0"/>
              <a:t>(pressure biofeedback)</a:t>
            </a:r>
            <a:endParaRPr lang="en-GB" b="1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96997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vaginalP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797152"/>
            <a:ext cx="302433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cb92c4e4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5568" y="2895600"/>
            <a:ext cx="2529408" cy="16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Patient Assessment</a:t>
            </a:r>
            <a:endParaRPr lang="en-US" b="1" dirty="0"/>
          </a:p>
        </p:txBody>
      </p:sp>
      <p:pic>
        <p:nvPicPr>
          <p:cNvPr id="1026" name="Picture 2" descr="D:\New Folder (2)\bio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230" y="1481138"/>
            <a:ext cx="7241539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92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7543800" cy="2593975"/>
          </a:xfrm>
        </p:spPr>
        <p:txBody>
          <a:bodyPr/>
          <a:lstStyle/>
          <a:p>
            <a:pPr algn="ctr"/>
            <a:r>
              <a:rPr lang="fa-IR" dirty="0" smtClean="0"/>
              <a:t>توانبخشی اختلالات ادراری حین و پس از زایمان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6461760" cy="1066800"/>
          </a:xfrm>
        </p:spPr>
        <p:txBody>
          <a:bodyPr>
            <a:noAutofit/>
          </a:bodyPr>
          <a:lstStyle/>
          <a:p>
            <a:pPr algn="ctr"/>
            <a:r>
              <a:rPr lang="fa-IR" sz="2400" dirty="0" smtClean="0"/>
              <a:t>دکتر سیده زهرا امامی رضوی</a:t>
            </a:r>
          </a:p>
          <a:p>
            <a:pPr algn="ctr"/>
            <a:r>
              <a:rPr lang="fa-IR" sz="2400" dirty="0" smtClean="0"/>
              <a:t>دانشیار طب فیزیکی و توانبخشی</a:t>
            </a:r>
          </a:p>
          <a:p>
            <a:pPr algn="ctr"/>
            <a:r>
              <a:rPr lang="fa-IR" sz="2400" dirty="0" smtClean="0"/>
              <a:t>بیمارستان امام خمینی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7577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Patient Assessment</a:t>
            </a:r>
            <a:endParaRPr lang="en-CA" dirty="0"/>
          </a:p>
        </p:txBody>
      </p:sp>
      <p:pic>
        <p:nvPicPr>
          <p:cNvPr id="16388" name="Picture 4" descr="26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4501" y="1481138"/>
            <a:ext cx="6014997" cy="45259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09949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0000"/>
                </a:solidFill>
              </a:rPr>
              <a:t>RMS Signal (Root Mean Square)</a:t>
            </a:r>
            <a:endParaRPr lang="en-GB" sz="3600" b="1">
              <a:solidFill>
                <a:srgbClr val="FF0000"/>
              </a:solidFill>
            </a:endParaRPr>
          </a:p>
        </p:txBody>
      </p:sp>
      <p:pic>
        <p:nvPicPr>
          <p:cNvPr id="921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18121"/>
            <a:ext cx="8229600" cy="445199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5666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Biofeedback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Strengthening: </a:t>
            </a:r>
          </a:p>
          <a:p>
            <a:pPr algn="l" rtl="0"/>
            <a:r>
              <a:rPr lang="en-US" dirty="0" smtClean="0"/>
              <a:t>fast twitch fibers: for SUI </a:t>
            </a:r>
            <a:r>
              <a:rPr lang="en-US" dirty="0" smtClean="0">
                <a:sym typeface="Wingdings" panose="05000000000000000000" pitchFamily="2" charset="2"/>
              </a:rPr>
              <a:t> 3s work/ 6s rest</a:t>
            </a:r>
          </a:p>
          <a:p>
            <a:pPr algn="l" rtl="0"/>
            <a:r>
              <a:rPr lang="en-US" dirty="0" smtClean="0">
                <a:sym typeface="Wingdings" panose="05000000000000000000" pitchFamily="2" charset="2"/>
              </a:rPr>
              <a:t>Slow twitch fibers: for UUI  5s work/ 10s rest (Goal: 10-15s work/ 10s rest)</a:t>
            </a:r>
          </a:p>
          <a:p>
            <a:pPr algn="l" rtl="0"/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Relaxatio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n:</a:t>
            </a:r>
          </a:p>
          <a:p>
            <a:pPr algn="l" rtl="0"/>
            <a:r>
              <a:rPr lang="en-US" dirty="0" smtClean="0">
                <a:sym typeface="Wingdings" panose="05000000000000000000" pitchFamily="2" charset="2"/>
              </a:rPr>
              <a:t>Abdominal breathing + straining during inhalation for 3-5s (10-15 minutes)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Patient’s education 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988840"/>
            <a:ext cx="7620000" cy="21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3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340768"/>
            <a:ext cx="7920880" cy="380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3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704856" cy="442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0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8327448" cy="459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6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80313"/>
            <a:ext cx="7897688" cy="390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9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661" y="2132856"/>
            <a:ext cx="8023747" cy="315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0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7632847" cy="51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1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floor disorders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 shape and regular function of the pelvic floor (PF) are determined by the interaction and proper functioning of all structures. </a:t>
            </a:r>
          </a:p>
          <a:p>
            <a:pPr algn="l" rtl="0"/>
            <a:r>
              <a:rPr lang="en-US" dirty="0" smtClean="0"/>
              <a:t>Urinary </a:t>
            </a:r>
            <a:r>
              <a:rPr lang="en-US" dirty="0"/>
              <a:t>incontinence, anal incontinence, </a:t>
            </a:r>
            <a:r>
              <a:rPr lang="en-US" dirty="0" smtClean="0"/>
              <a:t>and pelvic </a:t>
            </a:r>
            <a:r>
              <a:rPr lang="en-US" dirty="0"/>
              <a:t>organ prolapse, are common and have a </a:t>
            </a:r>
            <a:r>
              <a:rPr lang="en-US" dirty="0" smtClean="0"/>
              <a:t>negative effect </a:t>
            </a:r>
            <a:r>
              <a:rPr lang="en-US" dirty="0"/>
              <a:t>on the quality of life of women</a:t>
            </a:r>
            <a:r>
              <a:rPr lang="en-US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3096344" cy="185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0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2296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9683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5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609" y="2708920"/>
            <a:ext cx="7782591" cy="253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9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18615"/>
            <a:ext cx="7620000" cy="236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0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53479"/>
            <a:ext cx="7620000" cy="229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7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312460" cy="50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2348880"/>
            <a:ext cx="8140994" cy="225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0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2420888"/>
            <a:ext cx="8050490" cy="251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9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06" y="2780928"/>
            <a:ext cx="8037994" cy="2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78093"/>
            <a:ext cx="7620000" cy="28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1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6" y="2564904"/>
            <a:ext cx="8037824" cy="272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9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91" y="2564904"/>
            <a:ext cx="8325272" cy="264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1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Prevention of urinary and </a:t>
            </a:r>
            <a:r>
              <a:rPr lang="en-US" b="1" dirty="0" err="1"/>
              <a:t>faecal</a:t>
            </a:r>
            <a:r>
              <a:rPr lang="en-US" b="1" dirty="0"/>
              <a:t> incontinence with</a:t>
            </a:r>
            <a:br>
              <a:rPr lang="en-US" b="1" dirty="0"/>
            </a:br>
            <a:r>
              <a:rPr lang="en-US" b="1" dirty="0"/>
              <a:t>PFMT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852936"/>
            <a:ext cx="7547992" cy="4027486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Primary prevention aims to remove the causes of a disease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Secondary </a:t>
            </a:r>
            <a:r>
              <a:rPr lang="en-US" dirty="0" smtClean="0"/>
              <a:t>prevention aims </a:t>
            </a:r>
            <a:r>
              <a:rPr lang="en-US" dirty="0"/>
              <a:t>to detect asymptomatic dysfunction and treat it early </a:t>
            </a:r>
            <a:r>
              <a:rPr lang="en-US" dirty="0" smtClean="0"/>
              <a:t>to stop </a:t>
            </a:r>
            <a:r>
              <a:rPr lang="en-US" dirty="0"/>
              <a:t>progression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Tertiary </a:t>
            </a:r>
            <a:r>
              <a:rPr lang="en-US" dirty="0" smtClean="0"/>
              <a:t>prevention is </a:t>
            </a:r>
            <a:r>
              <a:rPr lang="en-US" dirty="0"/>
              <a:t>the treatment of existing symptoms to prevent </a:t>
            </a:r>
            <a:r>
              <a:rPr lang="en-US" dirty="0" smtClean="0"/>
              <a:t>progression of </a:t>
            </a:r>
            <a:r>
              <a:rPr lang="en-US" dirty="0"/>
              <a:t>disease.</a:t>
            </a:r>
            <a:endParaRPr lang="fa-I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4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50" y="2420889"/>
            <a:ext cx="7939750" cy="303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3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3" y="1628800"/>
            <a:ext cx="8229600" cy="152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2657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8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4" y="692696"/>
            <a:ext cx="785660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99" y="2564904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28" y="767234"/>
            <a:ext cx="2803507" cy="161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3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Pelvic floor muscle training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Pelvic floor muscle training (PFMT) refers to the performance </a:t>
            </a:r>
            <a:r>
              <a:rPr lang="en-US" dirty="0" smtClean="0"/>
              <a:t>of repeated </a:t>
            </a:r>
            <a:r>
              <a:rPr lang="en-US" dirty="0"/>
              <a:t>voluntary contractions of the pelvic </a:t>
            </a:r>
            <a:r>
              <a:rPr lang="en-US" dirty="0" smtClean="0"/>
              <a:t>floor muscles </a:t>
            </a:r>
            <a:r>
              <a:rPr lang="en-US" dirty="0"/>
              <a:t>(PFM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/>
              <a:t>PFMT for the treatment of urinary incontinence was </a:t>
            </a:r>
            <a:r>
              <a:rPr lang="en-US" dirty="0" smtClean="0"/>
              <a:t>popularized </a:t>
            </a:r>
            <a:r>
              <a:rPr lang="en-US" dirty="0"/>
              <a:t>by </a:t>
            </a:r>
            <a:r>
              <a:rPr lang="en-US" sz="3200" dirty="0">
                <a:solidFill>
                  <a:srgbClr val="FF0000"/>
                </a:solidFill>
              </a:rPr>
              <a:t>Arnold </a:t>
            </a:r>
            <a:r>
              <a:rPr lang="en-US" sz="3200" dirty="0" err="1">
                <a:solidFill>
                  <a:srgbClr val="FF0000"/>
                </a:solidFill>
              </a:rPr>
              <a:t>Kegel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Kegel</a:t>
            </a:r>
            <a:r>
              <a:rPr lang="en-US" dirty="0"/>
              <a:t> 1948).</a:t>
            </a:r>
          </a:p>
          <a:p>
            <a:pPr algn="l" rtl="0"/>
            <a:r>
              <a:rPr lang="en-US" dirty="0"/>
              <a:t>PFMT is recommended as a first-line therapy for urinary incontinence</a:t>
            </a:r>
            <a:endParaRPr lang="fa-IR" dirty="0"/>
          </a:p>
          <a:p>
            <a:pPr algn="l" rtl="0"/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29200"/>
            <a:ext cx="39243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4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the intervention might work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61" y="1628800"/>
            <a:ext cx="7620000" cy="455597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Trained </a:t>
            </a:r>
            <a:r>
              <a:rPr lang="en-US" dirty="0"/>
              <a:t>muscle </a:t>
            </a:r>
            <a:r>
              <a:rPr lang="en-US" dirty="0" smtClean="0"/>
              <a:t>might be </a:t>
            </a:r>
            <a:r>
              <a:rPr lang="en-US" dirty="0"/>
              <a:t>less prone to injury and previously trained muscle might </a:t>
            </a:r>
            <a:r>
              <a:rPr lang="en-US" dirty="0" smtClean="0"/>
              <a:t>be easier </a:t>
            </a:r>
            <a:r>
              <a:rPr lang="en-US" dirty="0"/>
              <a:t>to retrain after damage as the appropriate motor </a:t>
            </a:r>
            <a:r>
              <a:rPr lang="en-US" dirty="0" smtClean="0"/>
              <a:t>patterns are </a:t>
            </a:r>
            <a:r>
              <a:rPr lang="en-US" dirty="0"/>
              <a:t>already learned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Antenatal </a:t>
            </a:r>
            <a:r>
              <a:rPr lang="en-US" dirty="0"/>
              <a:t>PFMT decreased the risk of urinary incontinence in the mid-postnatal period(more than three to six months’ postpartum) moderate-quality evidence</a:t>
            </a:r>
          </a:p>
          <a:p>
            <a:pPr algn="l" rtl="0"/>
            <a:r>
              <a:rPr lang="en-US" i="1" dirty="0"/>
              <a:t>Mixed prevention and treatment approach to urinary incontinence: </a:t>
            </a:r>
            <a:r>
              <a:rPr lang="en-US" dirty="0"/>
              <a:t>antenatal PFMT in women with or without urinary incontinence (mixed population) may decrease urinary incontinence risk in late pregnancy</a:t>
            </a:r>
            <a:endParaRPr lang="fa-IR" dirty="0"/>
          </a:p>
          <a:p>
            <a:pPr algn="l" rtl="0"/>
            <a:endParaRPr lang="fa-I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219325" cy="171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</a:t>
            </a:r>
            <a:r>
              <a:rPr lang="en-US" dirty="0"/>
              <a:t>of PFMT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7620000" cy="4800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goal of PFMT is </a:t>
            </a:r>
            <a:r>
              <a:rPr lang="en-US" dirty="0"/>
              <a:t>to strengthen the </a:t>
            </a:r>
            <a:r>
              <a:rPr lang="en-US" dirty="0" smtClean="0"/>
              <a:t>striated musculature,  </a:t>
            </a:r>
            <a:r>
              <a:rPr lang="en-US" dirty="0"/>
              <a:t>including the striated urogenital sphincter, </a:t>
            </a:r>
            <a:r>
              <a:rPr lang="en-US" dirty="0" smtClean="0"/>
              <a:t>which  is </a:t>
            </a:r>
            <a:r>
              <a:rPr lang="en-US" dirty="0"/>
              <a:t>partly responsible for the occlusion of the </a:t>
            </a:r>
            <a:r>
              <a:rPr lang="en-US" dirty="0" smtClean="0"/>
              <a:t>urethra.</a:t>
            </a:r>
          </a:p>
          <a:p>
            <a:pPr algn="l" rtl="0"/>
            <a:r>
              <a:rPr lang="en-US" dirty="0" smtClean="0"/>
              <a:t>The contraction of </a:t>
            </a:r>
            <a:r>
              <a:rPr lang="en-US" dirty="0"/>
              <a:t>pelvic floor muscles during </a:t>
            </a:r>
            <a:r>
              <a:rPr lang="en-US" dirty="0" err="1"/>
              <a:t>perineal</a:t>
            </a:r>
            <a:r>
              <a:rPr lang="en-US" dirty="0"/>
              <a:t> exercises results in </a:t>
            </a:r>
            <a:r>
              <a:rPr lang="en-US" dirty="0" smtClean="0"/>
              <a:t>elevation of </a:t>
            </a:r>
            <a:r>
              <a:rPr lang="en-US" dirty="0"/>
              <a:t>the urethra, vagina, and rectum, resulting in </a:t>
            </a:r>
            <a:r>
              <a:rPr lang="en-US" dirty="0" smtClean="0"/>
              <a:t>stabilization of </a:t>
            </a:r>
            <a:r>
              <a:rPr lang="en-US" dirty="0"/>
              <a:t>the pelvic floor and resistance to downward movement</a:t>
            </a:r>
            <a:r>
              <a:rPr lang="en-US" dirty="0" smtClean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7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Treatment </a:t>
            </a:r>
            <a:endParaRPr lang="fa-I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00300"/>
            <a:ext cx="4608512" cy="42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Pregnancy &amp; antenatal intervention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448396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Pelvic </a:t>
            </a:r>
            <a:r>
              <a:rPr lang="en-US" dirty="0"/>
              <a:t>floor muscle training </a:t>
            </a:r>
            <a:r>
              <a:rPr lang="en-US" dirty="0" smtClean="0"/>
              <a:t>reduced </a:t>
            </a:r>
            <a:r>
              <a:rPr lang="en-US" dirty="0"/>
              <a:t>the incidence of urinary incontinence </a:t>
            </a:r>
            <a:endParaRPr lang="en-US" dirty="0" smtClean="0"/>
          </a:p>
          <a:p>
            <a:pPr algn="l" rtl="0"/>
            <a:r>
              <a:rPr lang="en-US" dirty="0" err="1" smtClean="0"/>
              <a:t>Perineal</a:t>
            </a:r>
            <a:r>
              <a:rPr lang="en-US" dirty="0" smtClean="0"/>
              <a:t> </a:t>
            </a:r>
            <a:r>
              <a:rPr lang="en-US" dirty="0"/>
              <a:t>massage reported that a lower rate of </a:t>
            </a:r>
            <a:r>
              <a:rPr lang="en-US" dirty="0" err="1" smtClean="0"/>
              <a:t>perineal</a:t>
            </a:r>
            <a:r>
              <a:rPr lang="en-US" dirty="0" smtClean="0"/>
              <a:t> pain </a:t>
            </a:r>
            <a:r>
              <a:rPr lang="en-US" dirty="0"/>
              <a:t>was associated with this intervention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EPI-NO showed </a:t>
            </a:r>
            <a:r>
              <a:rPr lang="en-US" dirty="0"/>
              <a:t>no benefit. </a:t>
            </a:r>
            <a:endParaRPr lang="fa-I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2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781</TotalTime>
  <Words>628</Words>
  <Application>Microsoft Office PowerPoint</Application>
  <PresentationFormat>On-screen Show (4:3)</PresentationFormat>
  <Paragraphs>93</Paragraphs>
  <Slides>42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Adjacency</vt:lpstr>
      <vt:lpstr>Clip</vt:lpstr>
      <vt:lpstr>PowerPoint Presentation</vt:lpstr>
      <vt:lpstr>توانبخشی اختلالات ادراری حین و پس از زایمان</vt:lpstr>
      <vt:lpstr>Pelvic floor disorders </vt:lpstr>
      <vt:lpstr>Prevention of urinary and faecal incontinence with PFMT</vt:lpstr>
      <vt:lpstr>Pelvic floor muscle training</vt:lpstr>
      <vt:lpstr>How the intervention might work</vt:lpstr>
      <vt:lpstr>Goal of PFMT </vt:lpstr>
      <vt:lpstr>Treatment </vt:lpstr>
      <vt:lpstr>Pregnancy &amp; antenatal intervention</vt:lpstr>
      <vt:lpstr>Treatment</vt:lpstr>
      <vt:lpstr>Treatment</vt:lpstr>
      <vt:lpstr>PowerPoint Presentation</vt:lpstr>
      <vt:lpstr>How to teach PFE’s (Kegels) Correctly!!!</vt:lpstr>
      <vt:lpstr>Treatment protocol -Sessions</vt:lpstr>
      <vt:lpstr>Treatment protocol  -Exercise</vt:lpstr>
      <vt:lpstr>Stretching exercise</vt:lpstr>
      <vt:lpstr>In pregnancy</vt:lpstr>
      <vt:lpstr>Biofeedback for pelvic floor dysfunction  </vt:lpstr>
      <vt:lpstr>Patient Assessment</vt:lpstr>
      <vt:lpstr>Patient Assessment</vt:lpstr>
      <vt:lpstr>RMS Signal (Root Mean Square)</vt:lpstr>
      <vt:lpstr>Biofeedback Protocols</vt:lpstr>
      <vt:lpstr>Patient’s education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test</cp:lastModifiedBy>
  <cp:revision>27</cp:revision>
  <dcterms:created xsi:type="dcterms:W3CDTF">2022-09-28T03:51:05Z</dcterms:created>
  <dcterms:modified xsi:type="dcterms:W3CDTF">2023-01-01T06:40:05Z</dcterms:modified>
</cp:coreProperties>
</file>