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257" r:id="rId3"/>
    <p:sldId id="327" r:id="rId4"/>
    <p:sldId id="310" r:id="rId5"/>
    <p:sldId id="311" r:id="rId6"/>
    <p:sldId id="328" r:id="rId7"/>
    <p:sldId id="332" r:id="rId8"/>
    <p:sldId id="331" r:id="rId9"/>
    <p:sldId id="329" r:id="rId10"/>
    <p:sldId id="33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02C7506-AC1F-482F-90ED-67E883F257B8}">
  <a:tblStyle styleId="{302C7506-AC1F-482F-90ED-67E883F257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>
        <p:scale>
          <a:sx n="120" d="100"/>
          <a:sy n="120" d="100"/>
        </p:scale>
        <p:origin x="-1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143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4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ae623c2c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ae623c2c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4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21275"/>
            <a:ext cx="9473394" cy="5326992"/>
            <a:chOff x="0" y="1733"/>
            <a:chExt cx="9144203" cy="5141884"/>
          </a:xfrm>
        </p:grpSpPr>
        <p:sp>
          <p:nvSpPr>
            <p:cNvPr id="10" name="Google Shape;10;p2"/>
            <p:cNvSpPr/>
            <p:nvPr/>
          </p:nvSpPr>
          <p:spPr>
            <a:xfrm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603525"/>
            <a:ext cx="2737800" cy="161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444325"/>
            <a:ext cx="27378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800"/>
              <a:buNone/>
              <a:defRPr sz="2800">
                <a:solidFill>
                  <a:srgbClr val="26323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flipH="1">
            <a:off x="6285749" y="3798674"/>
            <a:ext cx="2858241" cy="1366179"/>
            <a:chOff x="-9225" y="3798674"/>
            <a:chExt cx="2858241" cy="1366179"/>
          </a:xfrm>
        </p:grpSpPr>
        <p:sp>
          <p:nvSpPr>
            <p:cNvPr id="23" name="Google Shape;23;p4"/>
            <p:cNvSpPr/>
            <p:nvPr/>
          </p:nvSpPr>
          <p:spPr>
            <a:xfrm>
              <a:off x="-9225" y="3798674"/>
              <a:ext cx="2858241" cy="1366172"/>
            </a:xfrm>
            <a:custGeom>
              <a:avLst/>
              <a:gdLst/>
              <a:ahLst/>
              <a:cxnLst/>
              <a:rect l="l" t="t" r="r" b="b"/>
              <a:pathLst>
                <a:path w="93967" h="44914" extrusionOk="0">
                  <a:moveTo>
                    <a:pt x="1" y="1"/>
                  </a:moveTo>
                  <a:lnTo>
                    <a:pt x="1" y="5096"/>
                  </a:lnTo>
                  <a:lnTo>
                    <a:pt x="1" y="44913"/>
                  </a:lnTo>
                  <a:lnTo>
                    <a:pt x="93967" y="44913"/>
                  </a:lnTo>
                  <a:cubicBezTo>
                    <a:pt x="79561" y="34573"/>
                    <a:pt x="46921" y="35916"/>
                    <a:pt x="34736" y="32314"/>
                  </a:cubicBezTo>
                  <a:cubicBezTo>
                    <a:pt x="23605" y="29014"/>
                    <a:pt x="10680" y="9626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9225" y="3953659"/>
              <a:ext cx="2521976" cy="1211194"/>
            </a:xfrm>
            <a:custGeom>
              <a:avLst/>
              <a:gdLst/>
              <a:ahLst/>
              <a:cxnLst/>
              <a:rect l="l" t="t" r="r" b="b"/>
              <a:pathLst>
                <a:path w="82912" h="39819" extrusionOk="0">
                  <a:moveTo>
                    <a:pt x="1" y="1"/>
                  </a:moveTo>
                  <a:lnTo>
                    <a:pt x="1" y="39818"/>
                  </a:lnTo>
                  <a:lnTo>
                    <a:pt x="82911" y="39818"/>
                  </a:lnTo>
                  <a:cubicBezTo>
                    <a:pt x="66824" y="34924"/>
                    <a:pt x="44374" y="35175"/>
                    <a:pt x="34736" y="32314"/>
                  </a:cubicBezTo>
                  <a:cubicBezTo>
                    <a:pt x="23605" y="29014"/>
                    <a:pt x="10680" y="9638"/>
                    <a:pt x="1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flipH="1">
            <a:off x="-8767" y="0"/>
            <a:ext cx="2735228" cy="2537091"/>
            <a:chOff x="6669475" y="4"/>
            <a:chExt cx="2513765" cy="2331456"/>
          </a:xfrm>
        </p:grpSpPr>
        <p:sp>
          <p:nvSpPr>
            <p:cNvPr id="26" name="Google Shape;26;p4"/>
            <p:cNvSpPr/>
            <p:nvPr/>
          </p:nvSpPr>
          <p:spPr>
            <a:xfrm>
              <a:off x="6669475" y="4"/>
              <a:ext cx="2513765" cy="2331456"/>
            </a:xfrm>
            <a:custGeom>
              <a:avLst/>
              <a:gdLst/>
              <a:ahLst/>
              <a:cxnLst/>
              <a:rect l="l" t="t" r="r" b="b"/>
              <a:pathLst>
                <a:path w="78043" h="72383" extrusionOk="0">
                  <a:moveTo>
                    <a:pt x="1" y="0"/>
                  </a:moveTo>
                  <a:cubicBezTo>
                    <a:pt x="4004" y="13302"/>
                    <a:pt x="37685" y="11445"/>
                    <a:pt x="45453" y="14570"/>
                  </a:cubicBezTo>
                  <a:cubicBezTo>
                    <a:pt x="66234" y="22952"/>
                    <a:pt x="64075" y="58403"/>
                    <a:pt x="78042" y="72382"/>
                  </a:cubicBezTo>
                  <a:lnTo>
                    <a:pt x="78042" y="67915"/>
                  </a:lnTo>
                  <a:lnTo>
                    <a:pt x="78042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784687" y="4"/>
              <a:ext cx="2398550" cy="2187542"/>
            </a:xfrm>
            <a:custGeom>
              <a:avLst/>
              <a:gdLst/>
              <a:ahLst/>
              <a:cxnLst/>
              <a:rect l="l" t="t" r="r" b="b"/>
              <a:pathLst>
                <a:path w="74466" h="67915" extrusionOk="0">
                  <a:moveTo>
                    <a:pt x="0" y="0"/>
                  </a:moveTo>
                  <a:cubicBezTo>
                    <a:pt x="6187" y="10805"/>
                    <a:pt x="34209" y="7843"/>
                    <a:pt x="42315" y="10629"/>
                  </a:cubicBezTo>
                  <a:cubicBezTo>
                    <a:pt x="64878" y="18359"/>
                    <a:pt x="61653" y="53509"/>
                    <a:pt x="74465" y="67915"/>
                  </a:cubicBezTo>
                  <a:lnTo>
                    <a:pt x="74465" y="0"/>
                  </a:ln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8"/>
          <p:cNvGrpSpPr/>
          <p:nvPr/>
        </p:nvGrpSpPr>
        <p:grpSpPr>
          <a:xfrm>
            <a:off x="0" y="121275"/>
            <a:ext cx="9473394" cy="5326992"/>
            <a:chOff x="0" y="1733"/>
            <a:chExt cx="9144203" cy="5141884"/>
          </a:xfrm>
        </p:grpSpPr>
        <p:sp>
          <p:nvSpPr>
            <p:cNvPr id="257" name="Google Shape;257;p28"/>
            <p:cNvSpPr/>
            <p:nvPr/>
          </p:nvSpPr>
          <p:spPr>
            <a:xfrm>
              <a:off x="0" y="1733"/>
              <a:ext cx="9144203" cy="5141884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0" y="214400"/>
              <a:ext cx="9144203" cy="4928945"/>
            </a:xfrm>
            <a:custGeom>
              <a:avLst/>
              <a:gdLst/>
              <a:ahLst/>
              <a:cxnLst/>
              <a:rect l="l" t="t" r="r" b="b"/>
              <a:pathLst>
                <a:path w="285801" h="160709" extrusionOk="0">
                  <a:moveTo>
                    <a:pt x="35480" y="1"/>
                  </a:moveTo>
                  <a:cubicBezTo>
                    <a:pt x="19051" y="1"/>
                    <a:pt x="7565" y="3138"/>
                    <a:pt x="1" y="6459"/>
                  </a:cubicBezTo>
                  <a:lnTo>
                    <a:pt x="1" y="160709"/>
                  </a:lnTo>
                  <a:lnTo>
                    <a:pt x="285801" y="160709"/>
                  </a:lnTo>
                  <a:lnTo>
                    <a:pt x="285801" y="140493"/>
                  </a:lnTo>
                  <a:cubicBezTo>
                    <a:pt x="279489" y="138824"/>
                    <a:pt x="272825" y="137042"/>
                    <a:pt x="265622" y="136377"/>
                  </a:cubicBezTo>
                  <a:cubicBezTo>
                    <a:pt x="149219" y="125484"/>
                    <a:pt x="131538" y="89720"/>
                    <a:pt x="111673" y="56968"/>
                  </a:cubicBezTo>
                  <a:cubicBezTo>
                    <a:pt x="101144" y="39625"/>
                    <a:pt x="83174" y="2330"/>
                    <a:pt x="42742" y="197"/>
                  </a:cubicBezTo>
                  <a:cubicBezTo>
                    <a:pt x="40221" y="63"/>
                    <a:pt x="37801" y="1"/>
                    <a:pt x="35480" y="1"/>
                  </a:cubicBezTo>
                  <a:close/>
                </a:path>
              </a:pathLst>
            </a:custGeom>
            <a:solidFill>
              <a:srgbClr val="5BCEC7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ctrTitle"/>
          </p:nvPr>
        </p:nvSpPr>
        <p:spPr>
          <a:xfrm>
            <a:off x="720000" y="1603525"/>
            <a:ext cx="2987904" cy="161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Article Review</a:t>
            </a:r>
            <a:endParaRPr sz="7100" b="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1"/>
          </p:nvPr>
        </p:nvSpPr>
        <p:spPr>
          <a:xfrm>
            <a:off x="432048" y="4083918"/>
            <a:ext cx="5148064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1800" dirty="0"/>
              <a:t>Vali–e–</a:t>
            </a:r>
            <a:r>
              <a:rPr lang="en-US" sz="1800" dirty="0" err="1"/>
              <a:t>Asr</a:t>
            </a:r>
            <a:r>
              <a:rPr lang="en-US" sz="1800" dirty="0"/>
              <a:t> Reproductive Health Research </a:t>
            </a:r>
            <a:r>
              <a:rPr lang="en-US" sz="1800" dirty="0" smtClean="0"/>
              <a:t>Center</a:t>
            </a:r>
          </a:p>
          <a:p>
            <a:pPr marL="0" lvl="0" indent="0"/>
            <a:endParaRPr lang="en-US" sz="1800" dirty="0"/>
          </a:p>
          <a:p>
            <a:pPr marL="0" lvl="0" indent="0"/>
            <a:r>
              <a:rPr lang="en-US" sz="1400" dirty="0" smtClean="0"/>
              <a:t>Dr. </a:t>
            </a:r>
            <a:r>
              <a:rPr lang="en-US" sz="1400" dirty="0" err="1" smtClean="0"/>
              <a:t>Marjan</a:t>
            </a:r>
            <a:r>
              <a:rPr lang="en-US" sz="1400" dirty="0" smtClean="0"/>
              <a:t> </a:t>
            </a:r>
            <a:r>
              <a:rPr lang="en-US" sz="1400" dirty="0" err="1" smtClean="0"/>
              <a:t>Ghaemi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843558"/>
            <a:ext cx="2291962" cy="2291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&amp; Abstracting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sz="1800" dirty="0" smtClean="0">
              <a:cs typeface="B Nazanin" pitchFamily="2" charset="-78"/>
            </a:endParaRPr>
          </a:p>
          <a:p>
            <a:pPr algn="r" rtl="1"/>
            <a:r>
              <a:rPr lang="fa-IR" sz="1800" dirty="0" smtClean="0">
                <a:cs typeface="B Nazanin" pitchFamily="2" charset="-78"/>
              </a:rPr>
              <a:t>مقالات ارزشمند در نمایه های معتبر چاپ می شوند.</a:t>
            </a:r>
          </a:p>
          <a:p>
            <a:pPr algn="r" rtl="1"/>
            <a:r>
              <a:rPr lang="fa-IR" sz="1800" dirty="0" smtClean="0">
                <a:cs typeface="B Nazanin" pitchFamily="2" charset="-78"/>
              </a:rPr>
              <a:t>نمایه های گروه 1: </a:t>
            </a:r>
            <a:r>
              <a:rPr lang="en-US" sz="1800" dirty="0" smtClean="0">
                <a:cs typeface="B Nazanin" pitchFamily="2" charset="-78"/>
              </a:rPr>
              <a:t>ISI-PubMed</a:t>
            </a:r>
          </a:p>
          <a:p>
            <a:pPr algn="r" rtl="1"/>
            <a:r>
              <a:rPr lang="fa-IR" sz="1800" dirty="0" smtClean="0">
                <a:cs typeface="B Nazanin" pitchFamily="2" charset="-78"/>
              </a:rPr>
              <a:t>نمایه های گروه 2: </a:t>
            </a:r>
            <a:r>
              <a:rPr lang="en-US" sz="1800" dirty="0" smtClean="0">
                <a:cs typeface="B Nazanin" pitchFamily="2" charset="-78"/>
              </a:rPr>
              <a:t>SCOPUS-EMBACE-CINAHL</a:t>
            </a:r>
          </a:p>
          <a:p>
            <a:pPr algn="r" rtl="1"/>
            <a:r>
              <a:rPr lang="fa-IR" sz="1800" dirty="0" smtClean="0">
                <a:cs typeface="B Nazanin" pitchFamily="2" charset="-78"/>
              </a:rPr>
              <a:t>سایر نمایه ها: </a:t>
            </a:r>
            <a:r>
              <a:rPr lang="en-US" sz="1800" dirty="0" smtClean="0">
                <a:cs typeface="B Nazanin" pitchFamily="2" charset="-78"/>
              </a:rPr>
              <a:t>Google Scholar-ISC-Index Copernicus</a:t>
            </a:r>
          </a:p>
          <a:p>
            <a:pPr algn="r" rtl="1"/>
            <a:r>
              <a:rPr lang="fa-IR" sz="1800" dirty="0" smtClean="0">
                <a:cs typeface="B Nazanin" pitchFamily="2" charset="-78"/>
              </a:rPr>
              <a:t>نمایه های داخلی: </a:t>
            </a:r>
            <a:r>
              <a:rPr lang="en-US" sz="1800" dirty="0" smtClean="0">
                <a:cs typeface="B Nazanin" pitchFamily="2" charset="-78"/>
              </a:rPr>
              <a:t>SID-Iran </a:t>
            </a:r>
            <a:r>
              <a:rPr lang="en-US" sz="1800" dirty="0" err="1" smtClean="0">
                <a:cs typeface="B Nazanin" pitchFamily="2" charset="-78"/>
              </a:rPr>
              <a:t>Medex</a:t>
            </a:r>
            <a:endParaRPr lang="fa-IR" sz="1800" dirty="0">
              <a:cs typeface="B Nazanin" pitchFamily="2" charset="-78"/>
            </a:endParaRPr>
          </a:p>
          <a:p>
            <a:pPr algn="r" rtl="1"/>
            <a:r>
              <a:rPr lang="fa-IR" sz="1800" dirty="0" smtClean="0">
                <a:cs typeface="B Nazanin" pitchFamily="2" charset="-78"/>
              </a:rPr>
              <a:t>مجلات لیست سیاه </a:t>
            </a:r>
            <a:r>
              <a:rPr lang="en-US" sz="1800" dirty="0" smtClean="0">
                <a:cs typeface="B Nazanin" pitchFamily="2" charset="-78"/>
              </a:rPr>
              <a:t>(black list)</a:t>
            </a:r>
            <a:r>
              <a:rPr lang="fa-IR" sz="1800" dirty="0" smtClean="0">
                <a:cs typeface="B Nazanin" pitchFamily="2" charset="-78"/>
              </a:rPr>
              <a:t>: بانک نشریات علوم پزشکی </a:t>
            </a:r>
            <a:r>
              <a:rPr lang="en-US" sz="1800" dirty="0" smtClean="0">
                <a:cs typeface="B Nazanin" pitchFamily="2" charset="-78"/>
              </a:rPr>
              <a:t>journal.research.ac.ir</a:t>
            </a:r>
            <a:endParaRPr lang="fa-IR" sz="1800" dirty="0" smtClean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Purpose</a:t>
            </a:r>
            <a:endParaRPr dirty="0"/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SzPts val="1100"/>
              <a:buNone/>
            </a:pPr>
            <a:r>
              <a:rPr lang="en-US" sz="1600" dirty="0" smtClean="0"/>
              <a:t>Step by step </a:t>
            </a:r>
            <a:r>
              <a:rPr lang="en-US" sz="1600" dirty="0"/>
              <a:t>guide to critiquing </a:t>
            </a:r>
            <a:r>
              <a:rPr lang="en-US" sz="1600" dirty="0" smtClean="0"/>
              <a:t>a research article</a:t>
            </a:r>
            <a:endParaRPr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24552"/>
            <a:ext cx="3303810" cy="330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Title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812440" cy="341640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800" dirty="0" smtClean="0"/>
              <a:t>Letrozole And Human Menopausal Gonadotropin For Ovulation Induction In Clomiphene Resistance Polycystic Ovary Syndrome Patients</a:t>
            </a:r>
          </a:p>
          <a:p>
            <a:pPr marL="139700" indent="0" algn="ctr">
              <a:buNone/>
            </a:pPr>
            <a:endParaRPr lang="en-US" sz="1800" dirty="0"/>
          </a:p>
          <a:p>
            <a:pPr marL="139700" indent="0">
              <a:buNone/>
            </a:pPr>
            <a:r>
              <a:rPr lang="en-US" sz="1800" dirty="0" smtClean="0"/>
              <a:t>Original Article</a:t>
            </a:r>
          </a:p>
          <a:p>
            <a:pPr marL="139700" indent="0">
              <a:buNone/>
            </a:pPr>
            <a:r>
              <a:rPr lang="en-US" sz="1800" dirty="0" smtClean="0"/>
              <a:t>Clinical Trail</a:t>
            </a:r>
          </a:p>
          <a:p>
            <a:pPr marL="139700" indent="0">
              <a:buNone/>
            </a:pPr>
            <a:endParaRPr lang="fa-I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355726"/>
            <a:ext cx="3743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bg2"/>
                </a:solidFill>
                <a:cs typeface="B Nazanin" panose="00000400000000000000" pitchFamily="2" charset="-78"/>
              </a:rPr>
              <a:t>96 </a:t>
            </a: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infertile and clomiphene </a:t>
            </a:r>
            <a:r>
              <a:rPr lang="en-US" sz="1600" b="1" dirty="0">
                <a:solidFill>
                  <a:schemeClr val="bg2"/>
                </a:solidFill>
                <a:cs typeface="B Nazanin" panose="00000400000000000000" pitchFamily="2" charset="-78"/>
              </a:rPr>
              <a:t>resistance polycystic ovary syndrome </a:t>
            </a: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patients randomly </a:t>
            </a:r>
            <a:r>
              <a:rPr lang="en-US" sz="1600" b="1" dirty="0">
                <a:solidFill>
                  <a:schemeClr val="bg2"/>
                </a:solidFill>
                <a:cs typeface="B Nazanin" panose="00000400000000000000" pitchFamily="2" charset="-78"/>
              </a:rPr>
              <a:t>divided into </a:t>
            </a: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2 groups.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Letrozole group,</a:t>
            </a:r>
            <a:r>
              <a:rPr lang="en-US" sz="1600" b="1" dirty="0">
                <a:solidFill>
                  <a:schemeClr val="bg2"/>
                </a:solidFill>
                <a:cs typeface="B Nazanin" panose="00000400000000000000" pitchFamily="2" charset="-78"/>
              </a:rPr>
              <a:t> orally received letrozole at </a:t>
            </a: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5.0mg the </a:t>
            </a:r>
            <a:r>
              <a:rPr lang="en-US" sz="1600" b="1" dirty="0">
                <a:solidFill>
                  <a:schemeClr val="bg2"/>
                </a:solidFill>
                <a:cs typeface="B Nazanin" panose="00000400000000000000" pitchFamily="2" charset="-78"/>
              </a:rPr>
              <a:t>3rd–5th days of menstrual cycle for 5 </a:t>
            </a: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consecutive days.</a:t>
            </a:r>
            <a:endParaRPr lang="en-US" sz="1600" b="1" dirty="0">
              <a:solidFill>
                <a:schemeClr val="bg2"/>
              </a:solidFill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HMG group, received 75U </a:t>
            </a:r>
            <a:r>
              <a:rPr lang="en-US" sz="1600" b="1" dirty="0">
                <a:solidFill>
                  <a:schemeClr val="bg2"/>
                </a:solidFill>
                <a:cs typeface="B Nazanin" panose="00000400000000000000" pitchFamily="2" charset="-78"/>
              </a:rPr>
              <a:t>HMG was given through intramuscular injection for 5 days starting from 3rd–5th day of menstrual </a:t>
            </a: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cycle.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Similar rate  clinical pregnancy, live birth, and ET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In letrozole group, lower ovarian cyst and OHSS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bg2"/>
                </a:solidFill>
                <a:cs typeface="B Nazanin" panose="00000400000000000000" pitchFamily="2" charset="-78"/>
              </a:rPr>
              <a:t>Higher multiple pregnancy in HMG group</a:t>
            </a:r>
          </a:p>
          <a:p>
            <a:pPr algn="just">
              <a:lnSpc>
                <a:spcPct val="150000"/>
              </a:lnSpc>
            </a:pPr>
            <a:endParaRPr lang="en-US" sz="1800" b="1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4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Journal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bg2"/>
                </a:solidFill>
                <a:cs typeface="B Nazanin" panose="00000400000000000000" pitchFamily="2" charset="-78"/>
              </a:rPr>
              <a:t>Publication year</a:t>
            </a:r>
          </a:p>
          <a:p>
            <a:r>
              <a:rPr lang="en-US" sz="1800" b="1" dirty="0">
                <a:solidFill>
                  <a:schemeClr val="bg2"/>
                </a:solidFill>
                <a:cs typeface="B Nazanin" panose="00000400000000000000" pitchFamily="2" charset="-78"/>
              </a:rPr>
              <a:t>Impact Factor</a:t>
            </a:r>
          </a:p>
          <a:p>
            <a:r>
              <a:rPr lang="en-US" sz="1800" b="1" dirty="0">
                <a:solidFill>
                  <a:schemeClr val="bg2"/>
                </a:solidFill>
                <a:cs typeface="B Nazanin" panose="00000400000000000000" pitchFamily="2" charset="-78"/>
              </a:rPr>
              <a:t>Indexing</a:t>
            </a:r>
          </a:p>
          <a:p>
            <a:r>
              <a:rPr lang="en-US" sz="1800" b="1" dirty="0">
                <a:solidFill>
                  <a:schemeClr val="bg2"/>
                </a:solidFill>
                <a:cs typeface="B Nazanin" panose="00000400000000000000" pitchFamily="2" charset="-78"/>
              </a:rPr>
              <a:t>Publisher</a:t>
            </a:r>
          </a:p>
          <a:p>
            <a:pPr marL="139700" indent="0"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fa-IR" sz="1600" b="1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9622"/>
            <a:ext cx="3871128" cy="34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Factor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800" b="1" dirty="0" smtClean="0">
                <a:cs typeface="B Nazanin" pitchFamily="2" charset="-78"/>
              </a:rPr>
              <a:t>IF</a:t>
            </a:r>
            <a:r>
              <a:rPr lang="fa-IR" sz="1800" b="1" dirty="0" smtClean="0">
                <a:cs typeface="B Nazanin" pitchFamily="2" charset="-78"/>
              </a:rPr>
              <a:t> یا ضریب تاثیر، میانگین سالانه تعداد ارجاعات مقالات منتشر شده در دو سال قبل (</a:t>
            </a:r>
            <a:r>
              <a:rPr lang="en-US" sz="1800" b="1" dirty="0" smtClean="0">
                <a:cs typeface="B Nazanin" pitchFamily="2" charset="-78"/>
              </a:rPr>
              <a:t>web of science</a:t>
            </a:r>
            <a:r>
              <a:rPr lang="fa-IR" sz="1800" b="1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en-US" sz="1800" b="1" dirty="0" smtClean="0">
                <a:cs typeface="B Nazanin" pitchFamily="2" charset="-78"/>
              </a:rPr>
              <a:t>Cite Score</a:t>
            </a:r>
            <a:r>
              <a:rPr lang="fa-IR" sz="1800" b="1" dirty="0" smtClean="0">
                <a:cs typeface="B Nazanin" pitchFamily="2" charset="-78"/>
              </a:rPr>
              <a:t> میانگین ارجاعات در 4 سال گذشته در سایت </a:t>
            </a:r>
            <a:r>
              <a:rPr lang="en-US" sz="1800" b="1" dirty="0" smtClean="0">
                <a:cs typeface="B Nazanin" pitchFamily="2" charset="-78"/>
              </a:rPr>
              <a:t>Scopus</a:t>
            </a:r>
            <a:r>
              <a:rPr lang="fa-IR" sz="1800" b="1" dirty="0" smtClean="0">
                <a:cs typeface="B Nazanin" pitchFamily="2" charset="-78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55725"/>
            <a:ext cx="3796234" cy="277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2119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Factor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2000" b="1" dirty="0"/>
              <a:t>IF </a:t>
            </a:r>
            <a:r>
              <a:rPr lang="fa-IR" sz="2000" b="1" dirty="0" smtClean="0"/>
              <a:t>جعلی</a:t>
            </a:r>
            <a:endParaRPr lang="en-US" sz="2000" b="1" dirty="0"/>
          </a:p>
          <a:p>
            <a:pPr algn="r" rtl="1"/>
            <a:r>
              <a:rPr lang="en-US" sz="2000" b="1" dirty="0" smtClean="0"/>
              <a:t>Journal Hub</a:t>
            </a:r>
          </a:p>
          <a:p>
            <a:pPr algn="r" rtl="1"/>
            <a:r>
              <a:rPr lang="en-US" sz="2000" b="1" dirty="0"/>
              <a:t>Quartile Distribution</a:t>
            </a:r>
          </a:p>
          <a:p>
            <a:pPr algn="r" rtl="1"/>
            <a:endParaRPr lang="fa-IR" sz="1800" dirty="0"/>
          </a:p>
          <a:p>
            <a:pPr algn="r" rt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3716"/>
            <a:ext cx="4801716" cy="25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Index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5" y="1347614"/>
            <a:ext cx="68484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Index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800" b="1" dirty="0" smtClean="0">
                <a:cs typeface="B Nazanin" pitchFamily="2" charset="-78"/>
              </a:rPr>
              <a:t>H </a:t>
            </a:r>
            <a:r>
              <a:rPr lang="en-US" sz="1800" b="1" dirty="0">
                <a:cs typeface="B Nazanin" pitchFamily="2" charset="-78"/>
              </a:rPr>
              <a:t>Index</a:t>
            </a:r>
            <a:r>
              <a:rPr lang="fa-IR" sz="1800" b="1" dirty="0">
                <a:cs typeface="B Nazanin" pitchFamily="2" charset="-78"/>
              </a:rPr>
              <a:t> قابل دستکاری است (خود </a:t>
            </a:r>
            <a:r>
              <a:rPr lang="fa-IR" sz="1800" b="1" dirty="0" smtClean="0">
                <a:cs typeface="B Nazanin" pitchFamily="2" charset="-78"/>
              </a:rPr>
              <a:t>استنادی</a:t>
            </a:r>
            <a:r>
              <a:rPr lang="en-US" sz="1800" b="1" dirty="0" smtClean="0">
                <a:cs typeface="B Nazanin" pitchFamily="2" charset="-78"/>
              </a:rPr>
              <a:t> </a:t>
            </a:r>
            <a:r>
              <a:rPr lang="fa-IR" sz="1800" b="1" dirty="0" smtClean="0">
                <a:cs typeface="B Nazanin" pitchFamily="2" charset="-78"/>
              </a:rPr>
              <a:t>یا ارجاع </a:t>
            </a:r>
            <a:r>
              <a:rPr lang="fa-IR" sz="1800" b="1" dirty="0">
                <a:cs typeface="B Nazanin" pitchFamily="2" charset="-78"/>
              </a:rPr>
              <a:t>گروه همکاران به یکدیگر)</a:t>
            </a:r>
          </a:p>
          <a:p>
            <a:pPr algn="r" rtl="1"/>
            <a:r>
              <a:rPr lang="en-US" sz="1800" b="1" dirty="0">
                <a:cs typeface="B Nazanin" pitchFamily="2" charset="-78"/>
              </a:rPr>
              <a:t>H Index</a:t>
            </a:r>
            <a:r>
              <a:rPr lang="fa-IR" sz="1800" b="1" dirty="0">
                <a:cs typeface="B Nazanin" pitchFamily="2" charset="-78"/>
              </a:rPr>
              <a:t> ترتیب اسامی اهمیتی ندارد.</a:t>
            </a:r>
          </a:p>
          <a:p>
            <a:pPr algn="r" rtl="1"/>
            <a:r>
              <a:rPr lang="fa-IR" sz="1800" b="1" dirty="0">
                <a:cs typeface="B Nazanin" pitchFamily="2" charset="-78"/>
              </a:rPr>
              <a:t>بین افراد تازه و کهنه کار نمی تواند مقایسه شود.</a:t>
            </a:r>
          </a:p>
          <a:p>
            <a:pPr algn="r" rtl="1"/>
            <a:r>
              <a:rPr lang="en-US" sz="1800" b="1" dirty="0">
                <a:cs typeface="B Nazanin" pitchFamily="2" charset="-78"/>
              </a:rPr>
              <a:t>G Index</a:t>
            </a:r>
            <a:r>
              <a:rPr lang="fa-IR" sz="1800" b="1" dirty="0">
                <a:cs typeface="B Nazanin" pitchFamily="2" charset="-78"/>
              </a:rPr>
              <a:t>: مقالاتی که </a:t>
            </a:r>
            <a:r>
              <a:rPr lang="en-US" sz="1800" b="1" dirty="0">
                <a:cs typeface="B Nazanin" pitchFamily="2" charset="-78"/>
              </a:rPr>
              <a:t>citation</a:t>
            </a:r>
            <a:r>
              <a:rPr lang="fa-IR" sz="1800" b="1" dirty="0">
                <a:cs typeface="B Nazanin" pitchFamily="2" charset="-78"/>
              </a:rPr>
              <a:t> بالاتر دارد وزن </a:t>
            </a:r>
            <a:r>
              <a:rPr lang="fa-IR" sz="1800" b="1" dirty="0" smtClean="0">
                <a:cs typeface="B Nazanin" pitchFamily="2" charset="-78"/>
              </a:rPr>
              <a:t>بیشتری </a:t>
            </a:r>
            <a:r>
              <a:rPr lang="fa-IR" sz="1800" b="1" dirty="0">
                <a:cs typeface="B Nazanin" pitchFamily="2" charset="-78"/>
              </a:rPr>
              <a:t>دارد.</a:t>
            </a:r>
            <a:endParaRPr lang="en-US" sz="1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53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active Clinical Case by Slidesgo">
  <a:themeElements>
    <a:clrScheme name="Simple Light">
      <a:dk1>
        <a:srgbClr val="474F85"/>
      </a:dk1>
      <a:lt1>
        <a:srgbClr val="FFFFFF"/>
      </a:lt1>
      <a:dk2>
        <a:srgbClr val="000000"/>
      </a:dk2>
      <a:lt2>
        <a:srgbClr val="E6F8F6"/>
      </a:lt2>
      <a:accent1>
        <a:srgbClr val="5BCEC7"/>
      </a:accent1>
      <a:accent2>
        <a:srgbClr val="A4E4E0"/>
      </a:accent2>
      <a:accent3>
        <a:srgbClr val="76AAA7"/>
      </a:accent3>
      <a:accent4>
        <a:srgbClr val="455A64"/>
      </a:accent4>
      <a:accent5>
        <a:srgbClr val="F2F2F2"/>
      </a:accent5>
      <a:accent6>
        <a:srgbClr val="CFCFCF"/>
      </a:accent6>
      <a:hlink>
        <a:srgbClr val="474F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474F85"/>
    </a:dk1>
    <a:lt1>
      <a:srgbClr val="FFFFFF"/>
    </a:lt1>
    <a:dk2>
      <a:srgbClr val="000000"/>
    </a:dk2>
    <a:lt2>
      <a:srgbClr val="E6F8F6"/>
    </a:lt2>
    <a:accent1>
      <a:srgbClr val="5BCEC7"/>
    </a:accent1>
    <a:accent2>
      <a:srgbClr val="A4E4E0"/>
    </a:accent2>
    <a:accent3>
      <a:srgbClr val="76AAA7"/>
    </a:accent3>
    <a:accent4>
      <a:srgbClr val="455A64"/>
    </a:accent4>
    <a:accent5>
      <a:srgbClr val="F2F2F2"/>
    </a:accent5>
    <a:accent6>
      <a:srgbClr val="CFCFCF"/>
    </a:accent6>
    <a:hlink>
      <a:srgbClr val="474F85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275</Words>
  <Application>Microsoft Office PowerPoint</Application>
  <PresentationFormat>On-screen Show (16:9)</PresentationFormat>
  <Paragraphs>45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Interactive Clinical Case by Slidesgo</vt:lpstr>
      <vt:lpstr>Article Review</vt:lpstr>
      <vt:lpstr>Purpose</vt:lpstr>
      <vt:lpstr>Article Title</vt:lpstr>
      <vt:lpstr>Summary</vt:lpstr>
      <vt:lpstr>Analyzing Journal</vt:lpstr>
      <vt:lpstr>Impact Factor</vt:lpstr>
      <vt:lpstr>Impact Factor</vt:lpstr>
      <vt:lpstr>H Index</vt:lpstr>
      <vt:lpstr>H Index</vt:lpstr>
      <vt:lpstr>Indexing &amp; Abstracting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Research</dc:title>
  <dc:creator>user</dc:creator>
  <cp:lastModifiedBy>test</cp:lastModifiedBy>
  <cp:revision>52</cp:revision>
  <dcterms:modified xsi:type="dcterms:W3CDTF">2020-12-20T09:22:47Z</dcterms:modified>
</cp:coreProperties>
</file>