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8"/>
  </p:notesMasterIdLst>
  <p:sldIdLst>
    <p:sldId id="256" r:id="rId2"/>
    <p:sldId id="293" r:id="rId3"/>
    <p:sldId id="257" r:id="rId4"/>
    <p:sldId id="260" r:id="rId5"/>
    <p:sldId id="271" r:id="rId6"/>
    <p:sldId id="273" r:id="rId7"/>
    <p:sldId id="274" r:id="rId8"/>
    <p:sldId id="275" r:id="rId9"/>
    <p:sldId id="276" r:id="rId10"/>
    <p:sldId id="277" r:id="rId11"/>
    <p:sldId id="278" r:id="rId12"/>
    <p:sldId id="279" r:id="rId13"/>
    <p:sldId id="280" r:id="rId14"/>
    <p:sldId id="284" r:id="rId15"/>
    <p:sldId id="281" r:id="rId16"/>
    <p:sldId id="285" r:id="rId17"/>
    <p:sldId id="282" r:id="rId18"/>
    <p:sldId id="283" r:id="rId19"/>
    <p:sldId id="286" r:id="rId20"/>
    <p:sldId id="287" r:id="rId21"/>
    <p:sldId id="288" r:id="rId22"/>
    <p:sldId id="289" r:id="rId23"/>
    <p:sldId id="290" r:id="rId24"/>
    <p:sldId id="291" r:id="rId25"/>
    <p:sldId id="292" r:id="rId26"/>
    <p:sldId id="29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46" autoAdjust="0"/>
    <p:restoredTop sz="94660"/>
  </p:normalViewPr>
  <p:slideViewPr>
    <p:cSldViewPr snapToGrid="0">
      <p:cViewPr>
        <p:scale>
          <a:sx n="80" d="100"/>
          <a:sy n="80" d="100"/>
        </p:scale>
        <p:origin x="-120" y="-7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2C3970-B021-EC46-AFC4-E222DE712570}" type="datetimeFigureOut">
              <a:rPr lang="en-US" smtClean="0"/>
              <a:t>12/21/2021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403EAD-9C27-1B4C-B9A5-605A19C97BD0}" type="slidenum">
              <a:rPr lang="en-US" smtClean="0"/>
              <a:t>‹#›</a:t>
            </a:fld>
            <a:endParaRPr lang="en-US"/>
          </a:p>
        </p:txBody>
      </p:sp>
    </p:spTree>
    <p:extLst>
      <p:ext uri="{BB962C8B-B14F-4D97-AF65-F5344CB8AC3E}">
        <p14:creationId xmlns:p14="http://schemas.microsoft.com/office/powerpoint/2010/main" val="1781174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A3EC28-1594-4876-9B59-9E6D27CB38B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2193907F-1E30-499B-A73F-85D87B5787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49FD2368-AC32-4D43-91C9-FCCEAA078E6E}"/>
              </a:ext>
            </a:extLst>
          </p:cNvPr>
          <p:cNvSpPr>
            <a:spLocks noGrp="1"/>
          </p:cNvSpPr>
          <p:nvPr>
            <p:ph type="dt" sz="half" idx="10"/>
          </p:nvPr>
        </p:nvSpPr>
        <p:spPr/>
        <p:txBody>
          <a:bodyPr/>
          <a:lstStyle/>
          <a:p>
            <a:fld id="{77CBF982-55D7-4630-B69F-7B6A373EA235}" type="datetimeFigureOut">
              <a:rPr lang="en-US" smtClean="0"/>
              <a:t>12/21/2021</a:t>
            </a:fld>
            <a:endParaRPr lang="en-US"/>
          </a:p>
        </p:txBody>
      </p:sp>
      <p:sp>
        <p:nvSpPr>
          <p:cNvPr id="5" name="Footer Placeholder 4">
            <a:extLst>
              <a:ext uri="{FF2B5EF4-FFF2-40B4-BE49-F238E27FC236}">
                <a16:creationId xmlns:a16="http://schemas.microsoft.com/office/drawing/2014/main" xmlns="" id="{92790819-82B9-456B-9F3D-E79A4BAD94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9D2064B-109C-4DFA-A58B-A635085EF3C3}"/>
              </a:ext>
            </a:extLst>
          </p:cNvPr>
          <p:cNvSpPr>
            <a:spLocks noGrp="1"/>
          </p:cNvSpPr>
          <p:nvPr>
            <p:ph type="sldNum" sz="quarter" idx="12"/>
          </p:nvPr>
        </p:nvSpPr>
        <p:spPr/>
        <p:txBody>
          <a:bodyPr/>
          <a:lstStyle/>
          <a:p>
            <a:fld id="{EC2E3533-18B1-42CE-A3E4-C9A566D8437F}" type="slidenum">
              <a:rPr lang="en-US" smtClean="0"/>
              <a:t>‹#›</a:t>
            </a:fld>
            <a:endParaRPr lang="en-US"/>
          </a:p>
        </p:txBody>
      </p:sp>
    </p:spTree>
    <p:extLst>
      <p:ext uri="{BB962C8B-B14F-4D97-AF65-F5344CB8AC3E}">
        <p14:creationId xmlns:p14="http://schemas.microsoft.com/office/powerpoint/2010/main" val="1084174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3254A0-DD92-45A0-8845-F568588E776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FC29552B-ED81-4C7B-A3F0-586D584F9D4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147C82D-8BD7-446B-AEA8-12E90036B875}"/>
              </a:ext>
            </a:extLst>
          </p:cNvPr>
          <p:cNvSpPr>
            <a:spLocks noGrp="1"/>
          </p:cNvSpPr>
          <p:nvPr>
            <p:ph type="dt" sz="half" idx="10"/>
          </p:nvPr>
        </p:nvSpPr>
        <p:spPr/>
        <p:txBody>
          <a:bodyPr/>
          <a:lstStyle/>
          <a:p>
            <a:fld id="{77CBF982-55D7-4630-B69F-7B6A373EA235}" type="datetimeFigureOut">
              <a:rPr lang="en-US" smtClean="0"/>
              <a:t>12/21/2021</a:t>
            </a:fld>
            <a:endParaRPr lang="en-US"/>
          </a:p>
        </p:txBody>
      </p:sp>
      <p:sp>
        <p:nvSpPr>
          <p:cNvPr id="5" name="Footer Placeholder 4">
            <a:extLst>
              <a:ext uri="{FF2B5EF4-FFF2-40B4-BE49-F238E27FC236}">
                <a16:creationId xmlns:a16="http://schemas.microsoft.com/office/drawing/2014/main" xmlns="" id="{3E2B4400-B30D-46C7-A8B7-D52FB1DDCE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09F1D98-7816-43C7-9B72-A4C276C33170}"/>
              </a:ext>
            </a:extLst>
          </p:cNvPr>
          <p:cNvSpPr>
            <a:spLocks noGrp="1"/>
          </p:cNvSpPr>
          <p:nvPr>
            <p:ph type="sldNum" sz="quarter" idx="12"/>
          </p:nvPr>
        </p:nvSpPr>
        <p:spPr/>
        <p:txBody>
          <a:bodyPr/>
          <a:lstStyle/>
          <a:p>
            <a:fld id="{EC2E3533-18B1-42CE-A3E4-C9A566D8437F}" type="slidenum">
              <a:rPr lang="en-US" smtClean="0"/>
              <a:t>‹#›</a:t>
            </a:fld>
            <a:endParaRPr lang="en-US"/>
          </a:p>
        </p:txBody>
      </p:sp>
    </p:spTree>
    <p:extLst>
      <p:ext uri="{BB962C8B-B14F-4D97-AF65-F5344CB8AC3E}">
        <p14:creationId xmlns:p14="http://schemas.microsoft.com/office/powerpoint/2010/main" val="4016929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5E7DDD3A-87E0-47B5-8974-28468C7243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9B545C17-B93B-44BA-97D1-95DEDF3C4A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3FA13B2-C499-4C88-A038-B3713116CDEF}"/>
              </a:ext>
            </a:extLst>
          </p:cNvPr>
          <p:cNvSpPr>
            <a:spLocks noGrp="1"/>
          </p:cNvSpPr>
          <p:nvPr>
            <p:ph type="dt" sz="half" idx="10"/>
          </p:nvPr>
        </p:nvSpPr>
        <p:spPr/>
        <p:txBody>
          <a:bodyPr/>
          <a:lstStyle/>
          <a:p>
            <a:fld id="{77CBF982-55D7-4630-B69F-7B6A373EA235}" type="datetimeFigureOut">
              <a:rPr lang="en-US" smtClean="0"/>
              <a:t>12/21/2021</a:t>
            </a:fld>
            <a:endParaRPr lang="en-US"/>
          </a:p>
        </p:txBody>
      </p:sp>
      <p:sp>
        <p:nvSpPr>
          <p:cNvPr id="5" name="Footer Placeholder 4">
            <a:extLst>
              <a:ext uri="{FF2B5EF4-FFF2-40B4-BE49-F238E27FC236}">
                <a16:creationId xmlns:a16="http://schemas.microsoft.com/office/drawing/2014/main" xmlns="" id="{8D7287E5-D29D-4DC7-916F-D7CFECF7B5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43344CA-23CB-4AB3-9F26-B56D9745A1D6}"/>
              </a:ext>
            </a:extLst>
          </p:cNvPr>
          <p:cNvSpPr>
            <a:spLocks noGrp="1"/>
          </p:cNvSpPr>
          <p:nvPr>
            <p:ph type="sldNum" sz="quarter" idx="12"/>
          </p:nvPr>
        </p:nvSpPr>
        <p:spPr/>
        <p:txBody>
          <a:bodyPr/>
          <a:lstStyle/>
          <a:p>
            <a:fld id="{EC2E3533-18B1-42CE-A3E4-C9A566D8437F}" type="slidenum">
              <a:rPr lang="en-US" smtClean="0"/>
              <a:t>‹#›</a:t>
            </a:fld>
            <a:endParaRPr lang="en-US"/>
          </a:p>
        </p:txBody>
      </p:sp>
    </p:spTree>
    <p:extLst>
      <p:ext uri="{BB962C8B-B14F-4D97-AF65-F5344CB8AC3E}">
        <p14:creationId xmlns:p14="http://schemas.microsoft.com/office/powerpoint/2010/main" val="2290117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761F2F-C86E-4FE8-95DC-4ACD59AAAA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9D657FF-8FDC-4990-9064-0FD386B6275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3C03581-50BF-4AEF-A7BD-6AE0D04DF2F8}"/>
              </a:ext>
            </a:extLst>
          </p:cNvPr>
          <p:cNvSpPr>
            <a:spLocks noGrp="1"/>
          </p:cNvSpPr>
          <p:nvPr>
            <p:ph type="dt" sz="half" idx="10"/>
          </p:nvPr>
        </p:nvSpPr>
        <p:spPr/>
        <p:txBody>
          <a:bodyPr/>
          <a:lstStyle/>
          <a:p>
            <a:fld id="{77CBF982-55D7-4630-B69F-7B6A373EA235}" type="datetimeFigureOut">
              <a:rPr lang="en-US" smtClean="0"/>
              <a:t>12/21/2021</a:t>
            </a:fld>
            <a:endParaRPr lang="en-US"/>
          </a:p>
        </p:txBody>
      </p:sp>
      <p:sp>
        <p:nvSpPr>
          <p:cNvPr id="5" name="Footer Placeholder 4">
            <a:extLst>
              <a:ext uri="{FF2B5EF4-FFF2-40B4-BE49-F238E27FC236}">
                <a16:creationId xmlns:a16="http://schemas.microsoft.com/office/drawing/2014/main" xmlns="" id="{6CCBF30C-AA43-47B5-AABA-1F830B53D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769C270-FCFF-49F5-A83E-1F74BAC94E31}"/>
              </a:ext>
            </a:extLst>
          </p:cNvPr>
          <p:cNvSpPr>
            <a:spLocks noGrp="1"/>
          </p:cNvSpPr>
          <p:nvPr>
            <p:ph type="sldNum" sz="quarter" idx="12"/>
          </p:nvPr>
        </p:nvSpPr>
        <p:spPr/>
        <p:txBody>
          <a:bodyPr/>
          <a:lstStyle/>
          <a:p>
            <a:fld id="{EC2E3533-18B1-42CE-A3E4-C9A566D8437F}" type="slidenum">
              <a:rPr lang="en-US" smtClean="0"/>
              <a:t>‹#›</a:t>
            </a:fld>
            <a:endParaRPr lang="en-US"/>
          </a:p>
        </p:txBody>
      </p:sp>
    </p:spTree>
    <p:extLst>
      <p:ext uri="{BB962C8B-B14F-4D97-AF65-F5344CB8AC3E}">
        <p14:creationId xmlns:p14="http://schemas.microsoft.com/office/powerpoint/2010/main" val="3444045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3AD3A0-CAFE-4EBE-BA48-08A0663B69C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C35E87CE-F5C4-4655-A88F-F08ADE7E30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241600E0-2BA5-4262-ABDD-4F09677D4C71}"/>
              </a:ext>
            </a:extLst>
          </p:cNvPr>
          <p:cNvSpPr>
            <a:spLocks noGrp="1"/>
          </p:cNvSpPr>
          <p:nvPr>
            <p:ph type="dt" sz="half" idx="10"/>
          </p:nvPr>
        </p:nvSpPr>
        <p:spPr/>
        <p:txBody>
          <a:bodyPr/>
          <a:lstStyle/>
          <a:p>
            <a:fld id="{77CBF982-55D7-4630-B69F-7B6A373EA235}" type="datetimeFigureOut">
              <a:rPr lang="en-US" smtClean="0"/>
              <a:t>12/21/2021</a:t>
            </a:fld>
            <a:endParaRPr lang="en-US"/>
          </a:p>
        </p:txBody>
      </p:sp>
      <p:sp>
        <p:nvSpPr>
          <p:cNvPr id="5" name="Footer Placeholder 4">
            <a:extLst>
              <a:ext uri="{FF2B5EF4-FFF2-40B4-BE49-F238E27FC236}">
                <a16:creationId xmlns:a16="http://schemas.microsoft.com/office/drawing/2014/main" xmlns="" id="{B76585B9-CACA-45B2-B41D-7A164EC2AA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8F35333-BAE2-44E8-8BFF-1F8BB13CBE90}"/>
              </a:ext>
            </a:extLst>
          </p:cNvPr>
          <p:cNvSpPr>
            <a:spLocks noGrp="1"/>
          </p:cNvSpPr>
          <p:nvPr>
            <p:ph type="sldNum" sz="quarter" idx="12"/>
          </p:nvPr>
        </p:nvSpPr>
        <p:spPr/>
        <p:txBody>
          <a:bodyPr/>
          <a:lstStyle/>
          <a:p>
            <a:fld id="{EC2E3533-18B1-42CE-A3E4-C9A566D8437F}" type="slidenum">
              <a:rPr lang="en-US" smtClean="0"/>
              <a:t>‹#›</a:t>
            </a:fld>
            <a:endParaRPr lang="en-US"/>
          </a:p>
        </p:txBody>
      </p:sp>
    </p:spTree>
    <p:extLst>
      <p:ext uri="{BB962C8B-B14F-4D97-AF65-F5344CB8AC3E}">
        <p14:creationId xmlns:p14="http://schemas.microsoft.com/office/powerpoint/2010/main" val="3690872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CB5058-01A1-471F-81CF-566B94119F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55553F5D-9560-485D-A4AE-2B7F6FBF158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F22C2C8B-98AF-4271-AB14-2FD3CB8B6F3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DD29B197-56AE-4C42-B636-FBCBC1949A9B}"/>
              </a:ext>
            </a:extLst>
          </p:cNvPr>
          <p:cNvSpPr>
            <a:spLocks noGrp="1"/>
          </p:cNvSpPr>
          <p:nvPr>
            <p:ph type="dt" sz="half" idx="10"/>
          </p:nvPr>
        </p:nvSpPr>
        <p:spPr/>
        <p:txBody>
          <a:bodyPr/>
          <a:lstStyle/>
          <a:p>
            <a:fld id="{77CBF982-55D7-4630-B69F-7B6A373EA235}" type="datetimeFigureOut">
              <a:rPr lang="en-US" smtClean="0"/>
              <a:t>12/21/2021</a:t>
            </a:fld>
            <a:endParaRPr lang="en-US"/>
          </a:p>
        </p:txBody>
      </p:sp>
      <p:sp>
        <p:nvSpPr>
          <p:cNvPr id="6" name="Footer Placeholder 5">
            <a:extLst>
              <a:ext uri="{FF2B5EF4-FFF2-40B4-BE49-F238E27FC236}">
                <a16:creationId xmlns:a16="http://schemas.microsoft.com/office/drawing/2014/main" xmlns="" id="{6A72E862-6356-4C56-86A2-01D2A22DA5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CEF5F74-6034-4D61-B722-EFC683172E90}"/>
              </a:ext>
            </a:extLst>
          </p:cNvPr>
          <p:cNvSpPr>
            <a:spLocks noGrp="1"/>
          </p:cNvSpPr>
          <p:nvPr>
            <p:ph type="sldNum" sz="quarter" idx="12"/>
          </p:nvPr>
        </p:nvSpPr>
        <p:spPr/>
        <p:txBody>
          <a:bodyPr/>
          <a:lstStyle/>
          <a:p>
            <a:fld id="{EC2E3533-18B1-42CE-A3E4-C9A566D8437F}" type="slidenum">
              <a:rPr lang="en-US" smtClean="0"/>
              <a:t>‹#›</a:t>
            </a:fld>
            <a:endParaRPr lang="en-US"/>
          </a:p>
        </p:txBody>
      </p:sp>
    </p:spTree>
    <p:extLst>
      <p:ext uri="{BB962C8B-B14F-4D97-AF65-F5344CB8AC3E}">
        <p14:creationId xmlns:p14="http://schemas.microsoft.com/office/powerpoint/2010/main" val="4265098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CD2840-2FFB-4D7C-A2ED-240E6DFE67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4BEE71A3-6AB4-4BA8-A86A-2D06CD921B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65C9F160-20B0-4BF9-94B6-0018BC88334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22014B60-D401-4279-A712-3CDA8DD0D8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3479817F-46EB-4E80-9F89-C07598EA965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4662F1B9-EAF7-4275-8267-C095DB5F0824}"/>
              </a:ext>
            </a:extLst>
          </p:cNvPr>
          <p:cNvSpPr>
            <a:spLocks noGrp="1"/>
          </p:cNvSpPr>
          <p:nvPr>
            <p:ph type="dt" sz="half" idx="10"/>
          </p:nvPr>
        </p:nvSpPr>
        <p:spPr/>
        <p:txBody>
          <a:bodyPr/>
          <a:lstStyle/>
          <a:p>
            <a:fld id="{77CBF982-55D7-4630-B69F-7B6A373EA235}" type="datetimeFigureOut">
              <a:rPr lang="en-US" smtClean="0"/>
              <a:t>12/21/2021</a:t>
            </a:fld>
            <a:endParaRPr lang="en-US"/>
          </a:p>
        </p:txBody>
      </p:sp>
      <p:sp>
        <p:nvSpPr>
          <p:cNvPr id="8" name="Footer Placeholder 7">
            <a:extLst>
              <a:ext uri="{FF2B5EF4-FFF2-40B4-BE49-F238E27FC236}">
                <a16:creationId xmlns:a16="http://schemas.microsoft.com/office/drawing/2014/main" xmlns="" id="{43D4BC75-BF28-4E90-898C-E31431EC00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B43C3A4B-73FA-4192-9528-87119227B3DF}"/>
              </a:ext>
            </a:extLst>
          </p:cNvPr>
          <p:cNvSpPr>
            <a:spLocks noGrp="1"/>
          </p:cNvSpPr>
          <p:nvPr>
            <p:ph type="sldNum" sz="quarter" idx="12"/>
          </p:nvPr>
        </p:nvSpPr>
        <p:spPr/>
        <p:txBody>
          <a:bodyPr/>
          <a:lstStyle/>
          <a:p>
            <a:fld id="{EC2E3533-18B1-42CE-A3E4-C9A566D8437F}" type="slidenum">
              <a:rPr lang="en-US" smtClean="0"/>
              <a:t>‹#›</a:t>
            </a:fld>
            <a:endParaRPr lang="en-US"/>
          </a:p>
        </p:txBody>
      </p:sp>
    </p:spTree>
    <p:extLst>
      <p:ext uri="{BB962C8B-B14F-4D97-AF65-F5344CB8AC3E}">
        <p14:creationId xmlns:p14="http://schemas.microsoft.com/office/powerpoint/2010/main" val="528699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E5CB77-1F55-4CCC-B0E9-839CB98DC6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34C5AE31-8B75-47B4-9014-B268EC05EC4B}"/>
              </a:ext>
            </a:extLst>
          </p:cNvPr>
          <p:cNvSpPr>
            <a:spLocks noGrp="1"/>
          </p:cNvSpPr>
          <p:nvPr>
            <p:ph type="dt" sz="half" idx="10"/>
          </p:nvPr>
        </p:nvSpPr>
        <p:spPr/>
        <p:txBody>
          <a:bodyPr/>
          <a:lstStyle/>
          <a:p>
            <a:fld id="{77CBF982-55D7-4630-B69F-7B6A373EA235}" type="datetimeFigureOut">
              <a:rPr lang="en-US" smtClean="0"/>
              <a:t>12/21/2021</a:t>
            </a:fld>
            <a:endParaRPr lang="en-US"/>
          </a:p>
        </p:txBody>
      </p:sp>
      <p:sp>
        <p:nvSpPr>
          <p:cNvPr id="4" name="Footer Placeholder 3">
            <a:extLst>
              <a:ext uri="{FF2B5EF4-FFF2-40B4-BE49-F238E27FC236}">
                <a16:creationId xmlns:a16="http://schemas.microsoft.com/office/drawing/2014/main" xmlns="" id="{34588157-7B36-4A6A-ADB9-0D6B9264AA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2C75BF42-622E-48C0-ADC1-F726FC554AE0}"/>
              </a:ext>
            </a:extLst>
          </p:cNvPr>
          <p:cNvSpPr>
            <a:spLocks noGrp="1"/>
          </p:cNvSpPr>
          <p:nvPr>
            <p:ph type="sldNum" sz="quarter" idx="12"/>
          </p:nvPr>
        </p:nvSpPr>
        <p:spPr/>
        <p:txBody>
          <a:bodyPr/>
          <a:lstStyle/>
          <a:p>
            <a:fld id="{EC2E3533-18B1-42CE-A3E4-C9A566D8437F}" type="slidenum">
              <a:rPr lang="en-US" smtClean="0"/>
              <a:t>‹#›</a:t>
            </a:fld>
            <a:endParaRPr lang="en-US"/>
          </a:p>
        </p:txBody>
      </p:sp>
    </p:spTree>
    <p:extLst>
      <p:ext uri="{BB962C8B-B14F-4D97-AF65-F5344CB8AC3E}">
        <p14:creationId xmlns:p14="http://schemas.microsoft.com/office/powerpoint/2010/main" val="355319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C8B8BD1-6B24-491A-950A-BE593F1F9159}"/>
              </a:ext>
            </a:extLst>
          </p:cNvPr>
          <p:cNvSpPr>
            <a:spLocks noGrp="1"/>
          </p:cNvSpPr>
          <p:nvPr>
            <p:ph type="dt" sz="half" idx="10"/>
          </p:nvPr>
        </p:nvSpPr>
        <p:spPr/>
        <p:txBody>
          <a:bodyPr/>
          <a:lstStyle/>
          <a:p>
            <a:fld id="{77CBF982-55D7-4630-B69F-7B6A373EA235}" type="datetimeFigureOut">
              <a:rPr lang="en-US" smtClean="0"/>
              <a:t>12/21/2021</a:t>
            </a:fld>
            <a:endParaRPr lang="en-US"/>
          </a:p>
        </p:txBody>
      </p:sp>
      <p:sp>
        <p:nvSpPr>
          <p:cNvPr id="3" name="Footer Placeholder 2">
            <a:extLst>
              <a:ext uri="{FF2B5EF4-FFF2-40B4-BE49-F238E27FC236}">
                <a16:creationId xmlns:a16="http://schemas.microsoft.com/office/drawing/2014/main" xmlns="" id="{81993A4D-E1EB-400A-85BE-87D840B56D9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F998AE8D-D38D-4FCA-ACD2-5995B6F6B1DF}"/>
              </a:ext>
            </a:extLst>
          </p:cNvPr>
          <p:cNvSpPr>
            <a:spLocks noGrp="1"/>
          </p:cNvSpPr>
          <p:nvPr>
            <p:ph type="sldNum" sz="quarter" idx="12"/>
          </p:nvPr>
        </p:nvSpPr>
        <p:spPr/>
        <p:txBody>
          <a:bodyPr/>
          <a:lstStyle/>
          <a:p>
            <a:fld id="{EC2E3533-18B1-42CE-A3E4-C9A566D8437F}" type="slidenum">
              <a:rPr lang="en-US" smtClean="0"/>
              <a:t>‹#›</a:t>
            </a:fld>
            <a:endParaRPr lang="en-US"/>
          </a:p>
        </p:txBody>
      </p:sp>
    </p:spTree>
    <p:extLst>
      <p:ext uri="{BB962C8B-B14F-4D97-AF65-F5344CB8AC3E}">
        <p14:creationId xmlns:p14="http://schemas.microsoft.com/office/powerpoint/2010/main" val="3417539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4B084A-757E-4D8E-AA37-BA76C8393A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BEBA6D1B-2838-45C7-A13B-8781207BCF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D3A9AA4B-6CF3-4C72-86DF-DB54BAD5AB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F9070E27-850F-4A3F-B1B9-B5C0B06654FC}"/>
              </a:ext>
            </a:extLst>
          </p:cNvPr>
          <p:cNvSpPr>
            <a:spLocks noGrp="1"/>
          </p:cNvSpPr>
          <p:nvPr>
            <p:ph type="dt" sz="half" idx="10"/>
          </p:nvPr>
        </p:nvSpPr>
        <p:spPr/>
        <p:txBody>
          <a:bodyPr/>
          <a:lstStyle/>
          <a:p>
            <a:fld id="{77CBF982-55D7-4630-B69F-7B6A373EA235}" type="datetimeFigureOut">
              <a:rPr lang="en-US" smtClean="0"/>
              <a:t>12/21/2021</a:t>
            </a:fld>
            <a:endParaRPr lang="en-US"/>
          </a:p>
        </p:txBody>
      </p:sp>
      <p:sp>
        <p:nvSpPr>
          <p:cNvPr id="6" name="Footer Placeholder 5">
            <a:extLst>
              <a:ext uri="{FF2B5EF4-FFF2-40B4-BE49-F238E27FC236}">
                <a16:creationId xmlns:a16="http://schemas.microsoft.com/office/drawing/2014/main" xmlns="" id="{4BF18822-3EE0-4BD7-89C6-85B4AD0F41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714BEFF-2BD1-4595-B57B-821DDFFB1D6A}"/>
              </a:ext>
            </a:extLst>
          </p:cNvPr>
          <p:cNvSpPr>
            <a:spLocks noGrp="1"/>
          </p:cNvSpPr>
          <p:nvPr>
            <p:ph type="sldNum" sz="quarter" idx="12"/>
          </p:nvPr>
        </p:nvSpPr>
        <p:spPr/>
        <p:txBody>
          <a:bodyPr/>
          <a:lstStyle/>
          <a:p>
            <a:fld id="{EC2E3533-18B1-42CE-A3E4-C9A566D8437F}" type="slidenum">
              <a:rPr lang="en-US" smtClean="0"/>
              <a:t>‹#›</a:t>
            </a:fld>
            <a:endParaRPr lang="en-US"/>
          </a:p>
        </p:txBody>
      </p:sp>
    </p:spTree>
    <p:extLst>
      <p:ext uri="{BB962C8B-B14F-4D97-AF65-F5344CB8AC3E}">
        <p14:creationId xmlns:p14="http://schemas.microsoft.com/office/powerpoint/2010/main" val="3116058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1B4AE5-45E3-4871-B795-9551B59B33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7372430C-EB25-4338-80A4-4DCD3FF880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950D866D-492A-4536-A94F-5AF03A0738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113D7059-D184-4AEF-86FA-79B85BCFCACE}"/>
              </a:ext>
            </a:extLst>
          </p:cNvPr>
          <p:cNvSpPr>
            <a:spLocks noGrp="1"/>
          </p:cNvSpPr>
          <p:nvPr>
            <p:ph type="dt" sz="half" idx="10"/>
          </p:nvPr>
        </p:nvSpPr>
        <p:spPr/>
        <p:txBody>
          <a:bodyPr/>
          <a:lstStyle/>
          <a:p>
            <a:fld id="{77CBF982-55D7-4630-B69F-7B6A373EA235}" type="datetimeFigureOut">
              <a:rPr lang="en-US" smtClean="0"/>
              <a:t>12/21/2021</a:t>
            </a:fld>
            <a:endParaRPr lang="en-US"/>
          </a:p>
        </p:txBody>
      </p:sp>
      <p:sp>
        <p:nvSpPr>
          <p:cNvPr id="6" name="Footer Placeholder 5">
            <a:extLst>
              <a:ext uri="{FF2B5EF4-FFF2-40B4-BE49-F238E27FC236}">
                <a16:creationId xmlns:a16="http://schemas.microsoft.com/office/drawing/2014/main" xmlns="" id="{450B892F-A657-4F60-8F5D-FF66CDE060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AB87EAB-D42B-4BF8-A0FA-D30CAEFAB03A}"/>
              </a:ext>
            </a:extLst>
          </p:cNvPr>
          <p:cNvSpPr>
            <a:spLocks noGrp="1"/>
          </p:cNvSpPr>
          <p:nvPr>
            <p:ph type="sldNum" sz="quarter" idx="12"/>
          </p:nvPr>
        </p:nvSpPr>
        <p:spPr/>
        <p:txBody>
          <a:bodyPr/>
          <a:lstStyle/>
          <a:p>
            <a:fld id="{EC2E3533-18B1-42CE-A3E4-C9A566D8437F}" type="slidenum">
              <a:rPr lang="en-US" smtClean="0"/>
              <a:t>‹#›</a:t>
            </a:fld>
            <a:endParaRPr lang="en-US"/>
          </a:p>
        </p:txBody>
      </p:sp>
    </p:spTree>
    <p:extLst>
      <p:ext uri="{BB962C8B-B14F-4D97-AF65-F5344CB8AC3E}">
        <p14:creationId xmlns:p14="http://schemas.microsoft.com/office/powerpoint/2010/main" val="2208101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4B28E39-D2A0-43C9-B613-8BB8179C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913E4696-98CD-452A-9665-F7C151CA5E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3445001-C596-4590-BD5E-F17788FA15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BF982-55D7-4630-B69F-7B6A373EA235}" type="datetimeFigureOut">
              <a:rPr lang="en-US" smtClean="0"/>
              <a:t>12/21/2021</a:t>
            </a:fld>
            <a:endParaRPr lang="en-US"/>
          </a:p>
        </p:txBody>
      </p:sp>
      <p:sp>
        <p:nvSpPr>
          <p:cNvPr id="5" name="Footer Placeholder 4">
            <a:extLst>
              <a:ext uri="{FF2B5EF4-FFF2-40B4-BE49-F238E27FC236}">
                <a16:creationId xmlns:a16="http://schemas.microsoft.com/office/drawing/2014/main" xmlns="" id="{9D52599A-42AA-4AC1-80AC-0A68E510DC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55B6C2B7-D0A1-4BBC-9315-8AD477B34C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2E3533-18B1-42CE-A3E4-C9A566D8437F}" type="slidenum">
              <a:rPr lang="en-US" smtClean="0"/>
              <a:t>‹#›</a:t>
            </a:fld>
            <a:endParaRPr lang="en-US"/>
          </a:p>
        </p:txBody>
      </p:sp>
    </p:spTree>
    <p:extLst>
      <p:ext uri="{BB962C8B-B14F-4D97-AF65-F5344CB8AC3E}">
        <p14:creationId xmlns:p14="http://schemas.microsoft.com/office/powerpoint/2010/main" val="130363986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C17C0C-2AF0-4FDA-8188-8B59B7851A49}"/>
              </a:ext>
            </a:extLst>
          </p:cNvPr>
          <p:cNvSpPr>
            <a:spLocks noGrp="1"/>
          </p:cNvSpPr>
          <p:nvPr>
            <p:ph type="ctrTitle"/>
          </p:nvPr>
        </p:nvSpPr>
        <p:spPr>
          <a:xfrm>
            <a:off x="769917" y="1197735"/>
            <a:ext cx="10652166" cy="2150772"/>
          </a:xfrm>
        </p:spPr>
        <p:txBody>
          <a:bodyPr>
            <a:noAutofit/>
          </a:bodyPr>
          <a:lstStyle/>
          <a:p>
            <a:r>
              <a:rPr lang="en-US" sz="4400" b="1" dirty="0"/>
              <a:t>What impact does oocyte vitrification have</a:t>
            </a:r>
            <a:br>
              <a:rPr lang="en-US" sz="4400" b="1" dirty="0"/>
            </a:br>
            <a:r>
              <a:rPr lang="en-US" sz="4400" b="1" dirty="0"/>
              <a:t>on epigenetics and gene expression?</a:t>
            </a:r>
            <a:r>
              <a:rPr lang="fa-IR" sz="4400" b="1" dirty="0"/>
              <a:t/>
            </a:r>
            <a:br>
              <a:rPr lang="fa-IR" sz="4400" b="1" dirty="0"/>
            </a:br>
            <a:r>
              <a:rPr lang="en-US" sz="1800" b="1" dirty="0" err="1"/>
              <a:t>Barberet</a:t>
            </a:r>
            <a:r>
              <a:rPr lang="en-US" sz="1800" b="1" dirty="0"/>
              <a:t> et al. Clinical Epigenetics (2020) 12:121 </a:t>
            </a:r>
            <a:endParaRPr lang="en-US" sz="4400" b="1" dirty="0"/>
          </a:p>
        </p:txBody>
      </p:sp>
      <p:sp>
        <p:nvSpPr>
          <p:cNvPr id="3" name="Subtitle 2">
            <a:extLst>
              <a:ext uri="{FF2B5EF4-FFF2-40B4-BE49-F238E27FC236}">
                <a16:creationId xmlns:a16="http://schemas.microsoft.com/office/drawing/2014/main" xmlns="" id="{3131D1F1-B4A0-4DAE-B976-84C3B7C31FC1}"/>
              </a:ext>
            </a:extLst>
          </p:cNvPr>
          <p:cNvSpPr>
            <a:spLocks noGrp="1"/>
          </p:cNvSpPr>
          <p:nvPr>
            <p:ph type="subTitle" idx="1"/>
          </p:nvPr>
        </p:nvSpPr>
        <p:spPr>
          <a:xfrm>
            <a:off x="1524000" y="4159876"/>
            <a:ext cx="9144000" cy="1097924"/>
          </a:xfrm>
        </p:spPr>
        <p:txBody>
          <a:bodyPr/>
          <a:lstStyle/>
          <a:p>
            <a:pPr algn="l"/>
            <a:r>
              <a:rPr lang="en-US" dirty="0" smtClean="0"/>
              <a:t>Dr. </a:t>
            </a:r>
            <a:r>
              <a:rPr lang="en-US" dirty="0" err="1" smtClean="0"/>
              <a:t>Zohreh</a:t>
            </a:r>
            <a:r>
              <a:rPr lang="en-US" dirty="0" smtClean="0"/>
              <a:t> </a:t>
            </a:r>
            <a:r>
              <a:rPr lang="en-US" dirty="0" err="1" smtClean="0"/>
              <a:t>Heidary</a:t>
            </a:r>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03641" y="475481"/>
            <a:ext cx="3810000"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AutoShape 4" descr="نسخه قابل چاپ"/>
          <p:cNvSpPr>
            <a:spLocks noChangeAspect="1" noChangeArrowheads="1"/>
          </p:cNvSpPr>
          <p:nvPr/>
        </p:nvSpPr>
        <p:spPr bwMode="auto">
          <a:xfrm>
            <a:off x="11971338"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a-IR"/>
          </a:p>
        </p:txBody>
      </p:sp>
      <p:pic>
        <p:nvPicPr>
          <p:cNvPr id="2053"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34171" y="3871354"/>
            <a:ext cx="3479470" cy="2541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3608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DNA methylation</a:t>
            </a:r>
            <a:endParaRPr lang="fa-IR" dirty="0"/>
          </a:p>
        </p:txBody>
      </p:sp>
      <p:sp>
        <p:nvSpPr>
          <p:cNvPr id="3" name="Content Placeholder 2"/>
          <p:cNvSpPr>
            <a:spLocks noGrp="1"/>
          </p:cNvSpPr>
          <p:nvPr>
            <p:ph idx="1"/>
          </p:nvPr>
        </p:nvSpPr>
        <p:spPr/>
        <p:txBody>
          <a:bodyPr>
            <a:normAutofit fontScale="92500" lnSpcReduction="10000"/>
          </a:bodyPr>
          <a:lstStyle/>
          <a:p>
            <a:pPr algn="just"/>
            <a:r>
              <a:rPr lang="en-US" dirty="0"/>
              <a:t>In mammals, DNA methylation of </a:t>
            </a:r>
            <a:r>
              <a:rPr lang="en-US" dirty="0" err="1"/>
              <a:t>CpG</a:t>
            </a:r>
            <a:r>
              <a:rPr lang="en-US" dirty="0"/>
              <a:t> sites is </a:t>
            </a:r>
            <a:r>
              <a:rPr lang="en-US" dirty="0" smtClean="0"/>
              <a:t>generally high </a:t>
            </a:r>
            <a:r>
              <a:rPr lang="en-US" dirty="0"/>
              <a:t>across gene bodies and inter-genic regions, </a:t>
            </a:r>
            <a:r>
              <a:rPr lang="en-US" dirty="0" smtClean="0"/>
              <a:t>with low </a:t>
            </a:r>
            <a:r>
              <a:rPr lang="en-US" dirty="0"/>
              <a:t>or intermediate DNA methylation observed </a:t>
            </a:r>
            <a:r>
              <a:rPr lang="en-US" dirty="0" smtClean="0"/>
              <a:t>almost solely </a:t>
            </a:r>
            <a:r>
              <a:rPr lang="en-US" dirty="0"/>
              <a:t>at regulatory regions, such as promoters and </a:t>
            </a:r>
            <a:r>
              <a:rPr lang="en-US" dirty="0" smtClean="0"/>
              <a:t>enhancers.</a:t>
            </a:r>
          </a:p>
          <a:p>
            <a:pPr algn="just"/>
            <a:r>
              <a:rPr lang="en-US" dirty="0" smtClean="0"/>
              <a:t> </a:t>
            </a:r>
            <a:r>
              <a:rPr lang="en-US" dirty="0"/>
              <a:t>DNA methylation in </a:t>
            </a:r>
            <a:r>
              <a:rPr lang="en-US" dirty="0" err="1"/>
              <a:t>CpGs</a:t>
            </a:r>
            <a:r>
              <a:rPr lang="en-US" dirty="0"/>
              <a:t> sequence is </a:t>
            </a:r>
            <a:r>
              <a:rPr lang="en-US" dirty="0" smtClean="0"/>
              <a:t>indeed one of the main epigenetic mechanisms for the regulation </a:t>
            </a:r>
            <a:r>
              <a:rPr lang="en-US" dirty="0"/>
              <a:t>of gene </a:t>
            </a:r>
            <a:r>
              <a:rPr lang="en-US" dirty="0" smtClean="0"/>
              <a:t>expression.</a:t>
            </a:r>
          </a:p>
          <a:p>
            <a:pPr algn="just"/>
            <a:r>
              <a:rPr lang="en-US" dirty="0"/>
              <a:t>DNA methylation is </a:t>
            </a:r>
            <a:r>
              <a:rPr lang="en-US" dirty="0" smtClean="0"/>
              <a:t>involved in </a:t>
            </a:r>
            <a:r>
              <a:rPr lang="en-US" dirty="0"/>
              <a:t>many important epigenetic processes, such </a:t>
            </a:r>
            <a:r>
              <a:rPr lang="en-US" dirty="0" smtClean="0"/>
              <a:t>as mammalian </a:t>
            </a:r>
            <a:r>
              <a:rPr lang="en-US" dirty="0"/>
              <a:t>development and cellular </a:t>
            </a:r>
            <a:r>
              <a:rPr lang="en-US" dirty="0" smtClean="0"/>
              <a:t>reprogramming and </a:t>
            </a:r>
            <a:r>
              <a:rPr lang="en-US" dirty="0" err="1"/>
              <a:t>retrotransposon</a:t>
            </a:r>
            <a:r>
              <a:rPr lang="en-US" dirty="0"/>
              <a:t> </a:t>
            </a:r>
            <a:r>
              <a:rPr lang="en-US" dirty="0" smtClean="0"/>
              <a:t>silencing.</a:t>
            </a:r>
          </a:p>
          <a:p>
            <a:pPr algn="just"/>
            <a:r>
              <a:rPr lang="en-US" dirty="0" smtClean="0"/>
              <a:t>It</a:t>
            </a:r>
            <a:r>
              <a:rPr lang="en-US" dirty="0"/>
              <a:t> </a:t>
            </a:r>
            <a:r>
              <a:rPr lang="en-US" dirty="0" smtClean="0"/>
              <a:t>is </a:t>
            </a:r>
            <a:r>
              <a:rPr lang="en-US" dirty="0"/>
              <a:t>also one of the major mechanisms for initiating </a:t>
            </a:r>
            <a:r>
              <a:rPr lang="en-US" dirty="0" smtClean="0"/>
              <a:t>and maintaining </a:t>
            </a:r>
            <a:r>
              <a:rPr lang="en-US" dirty="0"/>
              <a:t>parental imprinting.</a:t>
            </a:r>
            <a:endParaRPr lang="fa-IR" dirty="0"/>
          </a:p>
        </p:txBody>
      </p:sp>
    </p:spTree>
    <p:extLst>
      <p:ext uri="{BB962C8B-B14F-4D97-AF65-F5344CB8AC3E}">
        <p14:creationId xmlns:p14="http://schemas.microsoft.com/office/powerpoint/2010/main" val="2728164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DNA methylation</a:t>
            </a:r>
            <a:endParaRPr lang="fa-IR" dirty="0"/>
          </a:p>
        </p:txBody>
      </p:sp>
      <p:sp>
        <p:nvSpPr>
          <p:cNvPr id="3" name="Content Placeholder 2"/>
          <p:cNvSpPr>
            <a:spLocks noGrp="1"/>
          </p:cNvSpPr>
          <p:nvPr>
            <p:ph idx="1"/>
          </p:nvPr>
        </p:nvSpPr>
        <p:spPr/>
        <p:txBody>
          <a:bodyPr>
            <a:normAutofit/>
          </a:bodyPr>
          <a:lstStyle/>
          <a:p>
            <a:r>
              <a:rPr lang="en-US" dirty="0"/>
              <a:t>Thanks to new technologies which make it possible </a:t>
            </a:r>
            <a:r>
              <a:rPr lang="en-US" dirty="0" smtClean="0"/>
              <a:t>to analyze </a:t>
            </a:r>
            <a:r>
              <a:rPr lang="en-US" dirty="0"/>
              <a:t>the epigenome from a few cells, major </a:t>
            </a:r>
            <a:r>
              <a:rPr lang="en-US" dirty="0" smtClean="0"/>
              <a:t>epigenetic events </a:t>
            </a:r>
            <a:r>
              <a:rPr lang="en-US" dirty="0"/>
              <a:t>throughout the fetal and preimplantation </a:t>
            </a:r>
            <a:r>
              <a:rPr lang="en-US" dirty="0" smtClean="0"/>
              <a:t>periods (long </a:t>
            </a:r>
            <a:r>
              <a:rPr lang="en-US" dirty="0"/>
              <a:t>based on data obtained in the mouse model) </a:t>
            </a:r>
            <a:r>
              <a:rPr lang="en-US" dirty="0" smtClean="0"/>
              <a:t>have been </a:t>
            </a:r>
            <a:r>
              <a:rPr lang="en-US" dirty="0"/>
              <a:t>decoded in humans, particularly those related </a:t>
            </a:r>
            <a:r>
              <a:rPr lang="en-US" dirty="0" smtClean="0"/>
              <a:t>to DNA methylation.</a:t>
            </a:r>
          </a:p>
          <a:p>
            <a:r>
              <a:rPr lang="en-US" dirty="0" smtClean="0"/>
              <a:t> </a:t>
            </a:r>
            <a:r>
              <a:rPr lang="en-US" dirty="0"/>
              <a:t>In short, the </a:t>
            </a:r>
            <a:r>
              <a:rPr lang="en-US" dirty="0" smtClean="0"/>
              <a:t>primordial germ </a:t>
            </a:r>
            <a:r>
              <a:rPr lang="en-US" dirty="0"/>
              <a:t>cells (PGC) will undergo a significant </a:t>
            </a:r>
            <a:r>
              <a:rPr lang="en-US" dirty="0" smtClean="0"/>
              <a:t>demethylation of </a:t>
            </a:r>
            <a:r>
              <a:rPr lang="en-US" dirty="0"/>
              <a:t>their genome during the first weeks </a:t>
            </a:r>
            <a:r>
              <a:rPr lang="en-US" dirty="0" smtClean="0"/>
              <a:t>of development </a:t>
            </a:r>
            <a:r>
              <a:rPr lang="en-US" dirty="0"/>
              <a:t>(levels are less than 10</a:t>
            </a:r>
            <a:r>
              <a:rPr lang="en-US" dirty="0" smtClean="0"/>
              <a:t>%).</a:t>
            </a:r>
            <a:endParaRPr lang="fa-IR" dirty="0"/>
          </a:p>
        </p:txBody>
      </p:sp>
    </p:spTree>
    <p:extLst>
      <p:ext uri="{BB962C8B-B14F-4D97-AF65-F5344CB8AC3E}">
        <p14:creationId xmlns:p14="http://schemas.microsoft.com/office/powerpoint/2010/main" val="3977336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DNA methylation</a:t>
            </a:r>
            <a:endParaRPr lang="fa-IR" dirty="0"/>
          </a:p>
        </p:txBody>
      </p:sp>
      <p:sp>
        <p:nvSpPr>
          <p:cNvPr id="3" name="Content Placeholder 2"/>
          <p:cNvSpPr>
            <a:spLocks noGrp="1"/>
          </p:cNvSpPr>
          <p:nvPr>
            <p:ph idx="1"/>
          </p:nvPr>
        </p:nvSpPr>
        <p:spPr/>
        <p:txBody>
          <a:bodyPr>
            <a:normAutofit fontScale="85000" lnSpcReduction="10000"/>
          </a:bodyPr>
          <a:lstStyle/>
          <a:p>
            <a:pPr algn="just"/>
            <a:r>
              <a:rPr lang="en-US" dirty="0" smtClean="0"/>
              <a:t>Oocytes in the female arrested at the prophase of meiosis I remain </a:t>
            </a:r>
            <a:r>
              <a:rPr lang="en-US" dirty="0" err="1" smtClean="0"/>
              <a:t>hypomethylated</a:t>
            </a:r>
            <a:r>
              <a:rPr lang="en-US" dirty="0" smtClean="0"/>
              <a:t> throughout the fetal period. DNA methylation will only be acquired by the same enzymatic machinery as that in male germ cells.</a:t>
            </a:r>
          </a:p>
          <a:p>
            <a:pPr algn="just"/>
            <a:r>
              <a:rPr lang="en-US" dirty="0" smtClean="0"/>
              <a:t> in the post-pubertal period during each cycle and in each cohort of oocytes engaged towards ovulation from the primary stage to the </a:t>
            </a:r>
            <a:r>
              <a:rPr lang="en-US" dirty="0" err="1" smtClean="0"/>
              <a:t>antral</a:t>
            </a:r>
            <a:r>
              <a:rPr lang="en-US" dirty="0" smtClean="0"/>
              <a:t> follicle stage.</a:t>
            </a:r>
          </a:p>
          <a:p>
            <a:pPr algn="just"/>
            <a:r>
              <a:rPr lang="en-US" dirty="0" smtClean="0"/>
              <a:t> The fact that this marking is gradually established throughout oocyte growth and that some methylation marks are not established until the final stages of the oocyte draws attention to the potential deregulations induced by reproductive techniques, in particular, controlled ovarian </a:t>
            </a:r>
            <a:r>
              <a:rPr lang="en-US" dirty="0" err="1" smtClean="0"/>
              <a:t>hyperstimulation</a:t>
            </a:r>
            <a:r>
              <a:rPr lang="en-US" dirty="0" smtClean="0"/>
              <a:t> which aims to obtain several mature oocytes or in vitro oocyte maturation, and also potentially during the oocyte manipulations required in the oocyte freezing protocol. </a:t>
            </a:r>
          </a:p>
          <a:p>
            <a:pPr algn="just"/>
            <a:r>
              <a:rPr lang="en-US" dirty="0" smtClean="0"/>
              <a:t>It is interesting </a:t>
            </a:r>
            <a:r>
              <a:rPr lang="en-US" dirty="0"/>
              <a:t>to note that ART children with </a:t>
            </a:r>
            <a:r>
              <a:rPr lang="en-US" dirty="0" smtClean="0"/>
              <a:t>Beckwith- </a:t>
            </a:r>
            <a:r>
              <a:rPr lang="en-US" dirty="0" err="1" smtClean="0"/>
              <a:t>Wiedemann</a:t>
            </a:r>
            <a:r>
              <a:rPr lang="en-US" dirty="0" smtClean="0"/>
              <a:t> </a:t>
            </a:r>
            <a:r>
              <a:rPr lang="en-US" dirty="0"/>
              <a:t>syndrome all have methylation </a:t>
            </a:r>
            <a:r>
              <a:rPr lang="en-US" dirty="0" smtClean="0"/>
              <a:t>alterations carried </a:t>
            </a:r>
            <a:r>
              <a:rPr lang="en-US" dirty="0"/>
              <a:t>by the maternal </a:t>
            </a:r>
            <a:r>
              <a:rPr lang="en-US" dirty="0" smtClean="0"/>
              <a:t>allele.</a:t>
            </a:r>
            <a:endParaRPr lang="fa-IR" dirty="0"/>
          </a:p>
        </p:txBody>
      </p:sp>
    </p:spTree>
    <p:extLst>
      <p:ext uri="{BB962C8B-B14F-4D97-AF65-F5344CB8AC3E}">
        <p14:creationId xmlns:p14="http://schemas.microsoft.com/office/powerpoint/2010/main" val="2423464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DNA methylation</a:t>
            </a:r>
            <a:endParaRPr lang="fa-IR" dirty="0"/>
          </a:p>
        </p:txBody>
      </p:sp>
      <p:sp>
        <p:nvSpPr>
          <p:cNvPr id="3" name="Content Placeholder 2"/>
          <p:cNvSpPr>
            <a:spLocks noGrp="1"/>
          </p:cNvSpPr>
          <p:nvPr>
            <p:ph idx="1"/>
          </p:nvPr>
        </p:nvSpPr>
        <p:spPr/>
        <p:txBody>
          <a:bodyPr/>
          <a:lstStyle/>
          <a:p>
            <a:pPr algn="just"/>
            <a:r>
              <a:rPr lang="en-US" dirty="0"/>
              <a:t>All of the epigenetic </a:t>
            </a:r>
            <a:r>
              <a:rPr lang="en-US" dirty="0" smtClean="0"/>
              <a:t>modifications taking </a:t>
            </a:r>
            <a:r>
              <a:rPr lang="en-US" dirty="0"/>
              <a:t>place in the embryo depend heavily on the </a:t>
            </a:r>
            <a:r>
              <a:rPr lang="en-US" dirty="0" smtClean="0"/>
              <a:t>level of </a:t>
            </a:r>
            <a:r>
              <a:rPr lang="en-US" dirty="0"/>
              <a:t>epigenetic modifier enzymes expressed from </a:t>
            </a:r>
            <a:r>
              <a:rPr lang="en-US" dirty="0" smtClean="0"/>
              <a:t>maternally stored </a:t>
            </a:r>
            <a:r>
              <a:rPr lang="en-US" dirty="0"/>
              <a:t>mRNAs during oocyte growth</a:t>
            </a:r>
            <a:r>
              <a:rPr lang="en-US" dirty="0" smtClean="0"/>
              <a:t>.</a:t>
            </a:r>
          </a:p>
          <a:p>
            <a:pPr algn="just"/>
            <a:r>
              <a:rPr lang="en-US" dirty="0"/>
              <a:t>Furthermore, one of the major functions of </a:t>
            </a:r>
            <a:r>
              <a:rPr lang="en-US" dirty="0" smtClean="0"/>
              <a:t>DNA methylation </a:t>
            </a:r>
            <a:r>
              <a:rPr lang="en-US" dirty="0"/>
              <a:t>is the silencing of retrotransposons in </a:t>
            </a:r>
            <a:r>
              <a:rPr lang="en-US" dirty="0" smtClean="0"/>
              <a:t>order to </a:t>
            </a:r>
            <a:r>
              <a:rPr lang="en-US" dirty="0"/>
              <a:t>ensure normal meiosis and the preservation of </a:t>
            </a:r>
            <a:r>
              <a:rPr lang="en-US" dirty="0" smtClean="0"/>
              <a:t>genomic integrity </a:t>
            </a:r>
            <a:r>
              <a:rPr lang="en-US" dirty="0"/>
              <a:t>in the </a:t>
            </a:r>
            <a:r>
              <a:rPr lang="en-US" dirty="0" smtClean="0"/>
              <a:t>oocyte.</a:t>
            </a:r>
          </a:p>
          <a:p>
            <a:pPr algn="just"/>
            <a:r>
              <a:rPr lang="en-US" dirty="0" smtClean="0"/>
              <a:t> </a:t>
            </a:r>
            <a:r>
              <a:rPr lang="en-US" dirty="0"/>
              <a:t>However, some </a:t>
            </a:r>
            <a:r>
              <a:rPr lang="en-US" dirty="0" smtClean="0"/>
              <a:t>TEs could </a:t>
            </a:r>
            <a:r>
              <a:rPr lang="en-US" dirty="0"/>
              <a:t>also be important in the contribution of </a:t>
            </a:r>
            <a:r>
              <a:rPr lang="en-US" dirty="0" smtClean="0"/>
              <a:t>intragenic DNA </a:t>
            </a:r>
            <a:r>
              <a:rPr lang="en-US" dirty="0"/>
              <a:t>methylation in </a:t>
            </a:r>
            <a:r>
              <a:rPr lang="en-US" dirty="0" err="1"/>
              <a:t>gametic</a:t>
            </a:r>
            <a:r>
              <a:rPr lang="en-US" dirty="0"/>
              <a:t> DNA </a:t>
            </a:r>
            <a:r>
              <a:rPr lang="en-US" dirty="0" err="1" smtClean="0"/>
              <a:t>methylome</a:t>
            </a:r>
            <a:r>
              <a:rPr lang="en-US" dirty="0" smtClean="0"/>
              <a:t>.</a:t>
            </a:r>
            <a:endParaRPr lang="fa-IR" dirty="0"/>
          </a:p>
        </p:txBody>
      </p:sp>
    </p:spTree>
    <p:extLst>
      <p:ext uri="{BB962C8B-B14F-4D97-AF65-F5344CB8AC3E}">
        <p14:creationId xmlns:p14="http://schemas.microsoft.com/office/powerpoint/2010/main" val="23264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DNA methylation</a:t>
            </a:r>
            <a:endParaRPr lang="fa-IR" dirty="0"/>
          </a:p>
        </p:txBody>
      </p:sp>
      <p:sp>
        <p:nvSpPr>
          <p:cNvPr id="3" name="Content Placeholder 2"/>
          <p:cNvSpPr>
            <a:spLocks noGrp="1"/>
          </p:cNvSpPr>
          <p:nvPr>
            <p:ph idx="1"/>
          </p:nvPr>
        </p:nvSpPr>
        <p:spPr/>
        <p:txBody>
          <a:bodyPr/>
          <a:lstStyle/>
          <a:p>
            <a:pPr algn="just"/>
            <a:r>
              <a:rPr lang="en-US" dirty="0"/>
              <a:t>In an analysis of DNA methylation focused on the </a:t>
            </a:r>
            <a:r>
              <a:rPr lang="en-US" dirty="0" smtClean="0"/>
              <a:t>enzymes involved </a:t>
            </a:r>
            <a:r>
              <a:rPr lang="en-US" dirty="0"/>
              <a:t>in epigenetic changes</a:t>
            </a:r>
            <a:r>
              <a:rPr lang="en-US"/>
              <a:t>, </a:t>
            </a:r>
            <a:r>
              <a:rPr lang="en-US" smtClean="0"/>
              <a:t>found </a:t>
            </a:r>
            <a:r>
              <a:rPr lang="en-US" dirty="0" smtClean="0"/>
              <a:t>no differences. </a:t>
            </a:r>
          </a:p>
          <a:p>
            <a:pPr algn="just"/>
            <a:r>
              <a:rPr lang="en-US" dirty="0" smtClean="0"/>
              <a:t>Finally</a:t>
            </a:r>
            <a:r>
              <a:rPr lang="en-US" dirty="0"/>
              <a:t>, analysis of the </a:t>
            </a:r>
            <a:r>
              <a:rPr lang="en-US" dirty="0" smtClean="0"/>
              <a:t>methylation levels </a:t>
            </a:r>
            <a:r>
              <a:rPr lang="en-US" dirty="0"/>
              <a:t>of pluripotency gene promoters showed that </a:t>
            </a:r>
            <a:r>
              <a:rPr lang="en-US" dirty="0" smtClean="0"/>
              <a:t>oocyte </a:t>
            </a:r>
            <a:r>
              <a:rPr lang="en-US" dirty="0" err="1" smtClean="0"/>
              <a:t>vitrification</a:t>
            </a:r>
            <a:r>
              <a:rPr lang="en-US" dirty="0" smtClean="0"/>
              <a:t> </a:t>
            </a:r>
            <a:r>
              <a:rPr lang="en-US" dirty="0"/>
              <a:t>did have an </a:t>
            </a:r>
            <a:r>
              <a:rPr lang="en-US" dirty="0" smtClean="0"/>
              <a:t>effect. </a:t>
            </a:r>
          </a:p>
          <a:p>
            <a:pPr algn="just"/>
            <a:r>
              <a:rPr lang="en-US" dirty="0" smtClean="0"/>
              <a:t>At the </a:t>
            </a:r>
            <a:r>
              <a:rPr lang="en-US" dirty="0"/>
              <a:t>blastocyst stage from vitrified oocytes, a decrease </a:t>
            </a:r>
            <a:r>
              <a:rPr lang="en-US" dirty="0" smtClean="0"/>
              <a:t>in methylation </a:t>
            </a:r>
            <a:r>
              <a:rPr lang="en-US" dirty="0"/>
              <a:t>levels may be </a:t>
            </a:r>
            <a:r>
              <a:rPr lang="en-US" dirty="0" smtClean="0"/>
              <a:t>observed. </a:t>
            </a:r>
          </a:p>
          <a:p>
            <a:pPr algn="just"/>
            <a:r>
              <a:rPr lang="en-US" dirty="0" smtClean="0"/>
              <a:t>This decrease appears </a:t>
            </a:r>
            <a:r>
              <a:rPr lang="en-US" dirty="0"/>
              <a:t>to be predominant within the </a:t>
            </a:r>
            <a:r>
              <a:rPr lang="en-US" dirty="0" err="1" smtClean="0"/>
              <a:t>trophectoderm</a:t>
            </a:r>
            <a:r>
              <a:rPr lang="en-US" dirty="0" smtClean="0"/>
              <a:t>.</a:t>
            </a:r>
            <a:endParaRPr lang="fa-IR" dirty="0"/>
          </a:p>
        </p:txBody>
      </p:sp>
    </p:spTree>
    <p:extLst>
      <p:ext uri="{BB962C8B-B14F-4D97-AF65-F5344CB8AC3E}">
        <p14:creationId xmlns:p14="http://schemas.microsoft.com/office/powerpoint/2010/main" val="2864780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Histone modifications</a:t>
            </a:r>
            <a:endParaRPr lang="fa-IR" dirty="0"/>
          </a:p>
        </p:txBody>
      </p:sp>
      <p:sp>
        <p:nvSpPr>
          <p:cNvPr id="3" name="Content Placeholder 2"/>
          <p:cNvSpPr>
            <a:spLocks noGrp="1"/>
          </p:cNvSpPr>
          <p:nvPr>
            <p:ph idx="1"/>
          </p:nvPr>
        </p:nvSpPr>
        <p:spPr/>
        <p:txBody>
          <a:bodyPr>
            <a:normAutofit fontScale="92500" lnSpcReduction="10000"/>
          </a:bodyPr>
          <a:lstStyle/>
          <a:p>
            <a:pPr algn="just"/>
            <a:r>
              <a:rPr lang="en-US" dirty="0" smtClean="0"/>
              <a:t>Post-translational histone modifications (found at promoters or gene bodies) represent a much more complex transcriptional control system, combining more than seventy biochemical modification sites and a few hundred proteins catalyzing the addition or removal of these modifications.</a:t>
            </a:r>
          </a:p>
          <a:p>
            <a:pPr algn="just"/>
            <a:r>
              <a:rPr lang="en-US" dirty="0" smtClean="0"/>
              <a:t>Histones are proteins associated with DNA that allow DNA compaction and three-dimensional chromatin organization (structural unit of chromatin.</a:t>
            </a:r>
          </a:p>
          <a:p>
            <a:pPr algn="just"/>
            <a:r>
              <a:rPr lang="en-US" dirty="0" smtClean="0"/>
              <a:t>Much like DNA methylation, post-translational histone modifications are highly dynamic during oogenesis and preimplantation embryo development. </a:t>
            </a:r>
          </a:p>
          <a:p>
            <a:r>
              <a:rPr lang="en-US" dirty="0"/>
              <a:t>Histone modifications have also recently been </a:t>
            </a:r>
            <a:r>
              <a:rPr lang="en-US" dirty="0" smtClean="0"/>
              <a:t>recognized as </a:t>
            </a:r>
            <a:r>
              <a:rPr lang="en-US" dirty="0"/>
              <a:t>playing a key role in the regulation of TEs.</a:t>
            </a:r>
            <a:endParaRPr lang="fa-IR" dirty="0"/>
          </a:p>
        </p:txBody>
      </p:sp>
    </p:spTree>
    <p:extLst>
      <p:ext uri="{BB962C8B-B14F-4D97-AF65-F5344CB8AC3E}">
        <p14:creationId xmlns:p14="http://schemas.microsoft.com/office/powerpoint/2010/main" val="389963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Histone modifications</a:t>
            </a:r>
            <a:endParaRPr lang="fa-IR" dirty="0"/>
          </a:p>
        </p:txBody>
      </p:sp>
      <p:sp>
        <p:nvSpPr>
          <p:cNvPr id="3" name="Content Placeholder 2"/>
          <p:cNvSpPr>
            <a:spLocks noGrp="1"/>
          </p:cNvSpPr>
          <p:nvPr>
            <p:ph idx="1"/>
          </p:nvPr>
        </p:nvSpPr>
        <p:spPr/>
        <p:txBody>
          <a:bodyPr/>
          <a:lstStyle/>
          <a:p>
            <a:r>
              <a:rPr lang="en-US" dirty="0"/>
              <a:t>These analyses have only been conducted in </a:t>
            </a:r>
            <a:r>
              <a:rPr lang="en-US" dirty="0" smtClean="0"/>
              <a:t>animals, </a:t>
            </a:r>
            <a:r>
              <a:rPr lang="en-US" dirty="0"/>
              <a:t>and the results are complex to interpret </a:t>
            </a:r>
            <a:r>
              <a:rPr lang="en-US" dirty="0" smtClean="0"/>
              <a:t>because different </a:t>
            </a:r>
            <a:r>
              <a:rPr lang="en-US" dirty="0"/>
              <a:t>histone modifications were studied.</a:t>
            </a:r>
          </a:p>
          <a:p>
            <a:r>
              <a:rPr lang="en-US" dirty="0"/>
              <a:t>However, it seems that oocyte </a:t>
            </a:r>
            <a:r>
              <a:rPr lang="en-US" dirty="0" err="1"/>
              <a:t>vitrification</a:t>
            </a:r>
            <a:r>
              <a:rPr lang="en-US" dirty="0"/>
              <a:t> leads to </a:t>
            </a:r>
            <a:r>
              <a:rPr lang="en-US" dirty="0" smtClean="0"/>
              <a:t>an increase </a:t>
            </a:r>
            <a:r>
              <a:rPr lang="en-US" dirty="0"/>
              <a:t>in the acetylation levels of histones (H4 </a:t>
            </a:r>
            <a:r>
              <a:rPr lang="en-US" dirty="0" smtClean="0"/>
              <a:t>andH3</a:t>
            </a:r>
            <a:r>
              <a:rPr lang="en-US" dirty="0"/>
              <a:t>) </a:t>
            </a:r>
            <a:r>
              <a:rPr lang="en-US" dirty="0" smtClean="0"/>
              <a:t>though </a:t>
            </a:r>
            <a:r>
              <a:rPr lang="en-US" dirty="0"/>
              <a:t>it should be noted that </a:t>
            </a:r>
            <a:r>
              <a:rPr lang="en-US" dirty="0" smtClean="0"/>
              <a:t>the opposite </a:t>
            </a:r>
            <a:r>
              <a:rPr lang="en-US" dirty="0"/>
              <a:t>was found in the </a:t>
            </a:r>
            <a:r>
              <a:rPr lang="en-US" dirty="0" err="1" smtClean="0"/>
              <a:t>trophectoderm</a:t>
            </a:r>
            <a:r>
              <a:rPr lang="en-US" dirty="0" smtClean="0"/>
              <a:t>.</a:t>
            </a:r>
            <a:endParaRPr lang="fa-IR" dirty="0"/>
          </a:p>
        </p:txBody>
      </p:sp>
    </p:spTree>
    <p:extLst>
      <p:ext uri="{BB962C8B-B14F-4D97-AF65-F5344CB8AC3E}">
        <p14:creationId xmlns:p14="http://schemas.microsoft.com/office/powerpoint/2010/main" val="3743127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Epigenetic information through small RNAs</a:t>
            </a:r>
            <a:endParaRPr lang="fa-IR" dirty="0"/>
          </a:p>
        </p:txBody>
      </p:sp>
      <p:sp>
        <p:nvSpPr>
          <p:cNvPr id="3" name="Content Placeholder 2"/>
          <p:cNvSpPr>
            <a:spLocks noGrp="1"/>
          </p:cNvSpPr>
          <p:nvPr>
            <p:ph idx="1"/>
          </p:nvPr>
        </p:nvSpPr>
        <p:spPr/>
        <p:txBody>
          <a:bodyPr>
            <a:normAutofit fontScale="77500" lnSpcReduction="20000"/>
          </a:bodyPr>
          <a:lstStyle/>
          <a:p>
            <a:pPr algn="just"/>
            <a:r>
              <a:rPr lang="en-US" dirty="0"/>
              <a:t>Aside from epigenetic controls, non-coding </a:t>
            </a:r>
            <a:r>
              <a:rPr lang="en-US" dirty="0" smtClean="0"/>
              <a:t>RNAs (</a:t>
            </a:r>
            <a:r>
              <a:rPr lang="en-US" dirty="0" err="1" smtClean="0"/>
              <a:t>ncRNAs</a:t>
            </a:r>
            <a:r>
              <a:rPr lang="en-US" dirty="0"/>
              <a:t>) also control several levels of gene </a:t>
            </a:r>
            <a:r>
              <a:rPr lang="en-US" dirty="0" smtClean="0"/>
              <a:t>expression </a:t>
            </a:r>
            <a:r>
              <a:rPr lang="en-US" dirty="0"/>
              <a:t>and have important roles in </a:t>
            </a:r>
            <a:r>
              <a:rPr lang="en-US" dirty="0" err="1"/>
              <a:t>signalling</a:t>
            </a:r>
            <a:r>
              <a:rPr lang="en-US" dirty="0"/>
              <a:t> networks </a:t>
            </a:r>
            <a:r>
              <a:rPr lang="en-US" dirty="0" smtClean="0"/>
              <a:t>and the </a:t>
            </a:r>
            <a:r>
              <a:rPr lang="en-US" dirty="0"/>
              <a:t>epigenome </a:t>
            </a:r>
            <a:r>
              <a:rPr lang="en-US" dirty="0" smtClean="0"/>
              <a:t>. </a:t>
            </a:r>
          </a:p>
          <a:p>
            <a:pPr algn="just"/>
            <a:r>
              <a:rPr lang="en-US" dirty="0" smtClean="0"/>
              <a:t>There </a:t>
            </a:r>
            <a:r>
              <a:rPr lang="en-US" dirty="0"/>
              <a:t>are two types: small </a:t>
            </a:r>
            <a:r>
              <a:rPr lang="en-US" dirty="0" smtClean="0"/>
              <a:t>RNAs and </a:t>
            </a:r>
            <a:r>
              <a:rPr lang="en-US" dirty="0"/>
              <a:t>long non-coding RNAs (</a:t>
            </a:r>
            <a:r>
              <a:rPr lang="en-US" dirty="0" err="1"/>
              <a:t>lncRNAs</a:t>
            </a:r>
            <a:r>
              <a:rPr lang="en-US" dirty="0" smtClean="0"/>
              <a:t>).</a:t>
            </a:r>
          </a:p>
          <a:p>
            <a:pPr algn="just"/>
            <a:r>
              <a:rPr lang="en-US" dirty="0" err="1"/>
              <a:t>lncRNAs</a:t>
            </a:r>
            <a:r>
              <a:rPr lang="en-US" dirty="0"/>
              <a:t> expressed in oocytes and early </a:t>
            </a:r>
            <a:r>
              <a:rPr lang="en-US" dirty="0" smtClean="0"/>
              <a:t>embryos.</a:t>
            </a:r>
          </a:p>
          <a:p>
            <a:pPr algn="just"/>
            <a:r>
              <a:rPr lang="en-US" dirty="0"/>
              <a:t>miRNAs, endogenous small interfering RNAs (endo-siRNAs</a:t>
            </a:r>
            <a:r>
              <a:rPr lang="en-US" dirty="0" smtClean="0"/>
              <a:t>),  and </a:t>
            </a:r>
            <a:r>
              <a:rPr lang="en-US" dirty="0" err="1"/>
              <a:t>piRNAs</a:t>
            </a:r>
            <a:r>
              <a:rPr lang="en-US" dirty="0"/>
              <a:t> are the major types of small </a:t>
            </a:r>
            <a:r>
              <a:rPr lang="en-US" dirty="0" smtClean="0"/>
              <a:t>RNAs found </a:t>
            </a:r>
            <a:r>
              <a:rPr lang="en-US" dirty="0"/>
              <a:t>in mammalian oocytes and early </a:t>
            </a:r>
            <a:r>
              <a:rPr lang="en-US" dirty="0" smtClean="0"/>
              <a:t>embryos.</a:t>
            </a:r>
          </a:p>
          <a:p>
            <a:pPr algn="just"/>
            <a:r>
              <a:rPr lang="en-US" dirty="0"/>
              <a:t>However, the small RNAs required for </a:t>
            </a:r>
            <a:r>
              <a:rPr lang="en-US" dirty="0" smtClean="0"/>
              <a:t>transposon control </a:t>
            </a:r>
            <a:r>
              <a:rPr lang="en-US" dirty="0"/>
              <a:t>could be different in non-murine </a:t>
            </a:r>
            <a:r>
              <a:rPr lang="en-US" dirty="0" smtClean="0"/>
              <a:t>mammals (including </a:t>
            </a:r>
            <a:r>
              <a:rPr lang="en-US" dirty="0"/>
              <a:t>humans), and there is a possibility </a:t>
            </a:r>
            <a:r>
              <a:rPr lang="en-US" dirty="0" smtClean="0"/>
              <a:t>that </a:t>
            </a:r>
            <a:r>
              <a:rPr lang="en-US" dirty="0" err="1" smtClean="0"/>
              <a:t>piRNAs</a:t>
            </a:r>
            <a:r>
              <a:rPr lang="en-US" dirty="0" smtClean="0"/>
              <a:t> </a:t>
            </a:r>
            <a:r>
              <a:rPr lang="en-US" dirty="0"/>
              <a:t>play a more important or essential role in </a:t>
            </a:r>
            <a:r>
              <a:rPr lang="en-US" dirty="0" smtClean="0"/>
              <a:t>oogenesis. </a:t>
            </a:r>
          </a:p>
          <a:p>
            <a:pPr algn="just"/>
            <a:r>
              <a:rPr lang="en-US" dirty="0" smtClean="0"/>
              <a:t>The </a:t>
            </a:r>
            <a:r>
              <a:rPr lang="en-US" dirty="0"/>
              <a:t>functions of these small RNAs </a:t>
            </a:r>
            <a:r>
              <a:rPr lang="en-US" dirty="0" smtClean="0"/>
              <a:t>underline their </a:t>
            </a:r>
            <a:r>
              <a:rPr lang="en-US" dirty="0"/>
              <a:t>importance in the oocyte. However, as</a:t>
            </a:r>
          </a:p>
          <a:p>
            <a:pPr algn="just"/>
            <a:r>
              <a:rPr lang="en-US" dirty="0"/>
              <a:t>reported above, they have been largely </a:t>
            </a:r>
            <a:r>
              <a:rPr lang="en-US" dirty="0" smtClean="0"/>
              <a:t>underestimated and </a:t>
            </a:r>
            <a:r>
              <a:rPr lang="en-US" dirty="0"/>
              <a:t>limited to studies of miRNAs.</a:t>
            </a:r>
            <a:endParaRPr lang="fa-IR" dirty="0"/>
          </a:p>
        </p:txBody>
      </p:sp>
    </p:spTree>
    <p:extLst>
      <p:ext uri="{BB962C8B-B14F-4D97-AF65-F5344CB8AC3E}">
        <p14:creationId xmlns:p14="http://schemas.microsoft.com/office/powerpoint/2010/main" val="18779122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MicroRNAs</a:t>
            </a:r>
            <a:endParaRPr lang="fa-IR" dirty="0"/>
          </a:p>
        </p:txBody>
      </p:sp>
      <p:sp>
        <p:nvSpPr>
          <p:cNvPr id="3" name="Content Placeholder 2"/>
          <p:cNvSpPr>
            <a:spLocks noGrp="1"/>
          </p:cNvSpPr>
          <p:nvPr>
            <p:ph idx="1"/>
          </p:nvPr>
        </p:nvSpPr>
        <p:spPr/>
        <p:txBody>
          <a:bodyPr>
            <a:normAutofit/>
          </a:bodyPr>
          <a:lstStyle/>
          <a:p>
            <a:pPr algn="just"/>
            <a:r>
              <a:rPr lang="en-US" dirty="0"/>
              <a:t>A recent study conducted in mice reported the </a:t>
            </a:r>
            <a:r>
              <a:rPr lang="en-US" dirty="0" smtClean="0"/>
              <a:t>comparison of </a:t>
            </a:r>
            <a:r>
              <a:rPr lang="en-US" dirty="0"/>
              <a:t>miRNA transcriptome in fresh and vitrified </a:t>
            </a:r>
            <a:r>
              <a:rPr lang="en-US" dirty="0" smtClean="0"/>
              <a:t>oocytes.</a:t>
            </a:r>
          </a:p>
          <a:p>
            <a:pPr algn="just"/>
            <a:r>
              <a:rPr lang="en-US" dirty="0" smtClean="0"/>
              <a:t>Twenty-two </a:t>
            </a:r>
            <a:r>
              <a:rPr lang="en-US" dirty="0"/>
              <a:t>miRNAs were </a:t>
            </a:r>
            <a:r>
              <a:rPr lang="en-US" dirty="0" smtClean="0"/>
              <a:t>differentially expressed </a:t>
            </a:r>
            <a:r>
              <a:rPr lang="en-US" dirty="0"/>
              <a:t>between the two groups, and most of the </a:t>
            </a:r>
            <a:r>
              <a:rPr lang="en-US" dirty="0" smtClean="0"/>
              <a:t>target genes </a:t>
            </a:r>
            <a:r>
              <a:rPr lang="en-US" dirty="0"/>
              <a:t>regulated by these miRNAs were identified </a:t>
            </a:r>
            <a:r>
              <a:rPr lang="en-US" dirty="0" smtClean="0"/>
              <a:t>as “metabolic </a:t>
            </a:r>
            <a:r>
              <a:rPr lang="en-US" dirty="0"/>
              <a:t>pathway” regulators. </a:t>
            </a:r>
            <a:endParaRPr lang="en-US" dirty="0" smtClean="0"/>
          </a:p>
          <a:p>
            <a:pPr algn="just"/>
            <a:r>
              <a:rPr lang="en-US" dirty="0" smtClean="0"/>
              <a:t>The </a:t>
            </a:r>
            <a:r>
              <a:rPr lang="en-US" dirty="0"/>
              <a:t>expression of potential target PTEN, regulating </a:t>
            </a:r>
            <a:r>
              <a:rPr lang="en-US" dirty="0" smtClean="0"/>
              <a:t>cell apoptosis </a:t>
            </a:r>
            <a:r>
              <a:rPr lang="en-US" dirty="0"/>
              <a:t>through oxidative stress, was </a:t>
            </a:r>
            <a:r>
              <a:rPr lang="en-US" dirty="0" smtClean="0"/>
              <a:t>reduced.</a:t>
            </a:r>
            <a:endParaRPr lang="fa-IR" dirty="0"/>
          </a:p>
        </p:txBody>
      </p:sp>
    </p:spTree>
    <p:extLst>
      <p:ext uri="{BB962C8B-B14F-4D97-AF65-F5344CB8AC3E}">
        <p14:creationId xmlns:p14="http://schemas.microsoft.com/office/powerpoint/2010/main" val="686207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Impact of oocyte </a:t>
            </a:r>
            <a:r>
              <a:rPr lang="en-US" dirty="0" err="1"/>
              <a:t>vitrification</a:t>
            </a:r>
            <a:r>
              <a:rPr lang="en-US" dirty="0"/>
              <a:t> on gene expression</a:t>
            </a:r>
            <a:endParaRPr lang="fa-IR" dirty="0"/>
          </a:p>
        </p:txBody>
      </p:sp>
      <p:sp>
        <p:nvSpPr>
          <p:cNvPr id="3" name="Content Placeholder 2"/>
          <p:cNvSpPr>
            <a:spLocks noGrp="1"/>
          </p:cNvSpPr>
          <p:nvPr>
            <p:ph idx="1"/>
          </p:nvPr>
        </p:nvSpPr>
        <p:spPr/>
        <p:txBody>
          <a:bodyPr>
            <a:normAutofit fontScale="92500" lnSpcReduction="20000"/>
          </a:bodyPr>
          <a:lstStyle/>
          <a:p>
            <a:pPr algn="just"/>
            <a:r>
              <a:rPr lang="en-US" dirty="0"/>
              <a:t>In humans, only one study has compared the gene </a:t>
            </a:r>
            <a:r>
              <a:rPr lang="en-US" dirty="0" smtClean="0"/>
              <a:t>expression profiles </a:t>
            </a:r>
            <a:r>
              <a:rPr lang="en-US" dirty="0"/>
              <a:t>of fresh and vitrified non-fertilized </a:t>
            </a:r>
            <a:r>
              <a:rPr lang="en-US" dirty="0" smtClean="0"/>
              <a:t>human oocytes </a:t>
            </a:r>
            <a:r>
              <a:rPr lang="en-US" dirty="0"/>
              <a:t>using a microarray </a:t>
            </a:r>
            <a:r>
              <a:rPr lang="en-US" dirty="0" smtClean="0"/>
              <a:t>approach. </a:t>
            </a:r>
          </a:p>
          <a:p>
            <a:pPr algn="just"/>
            <a:r>
              <a:rPr lang="en-US" dirty="0" smtClean="0"/>
              <a:t>The authors </a:t>
            </a:r>
            <a:r>
              <a:rPr lang="en-US" dirty="0"/>
              <a:t>observed the downregulation of many genes </a:t>
            </a:r>
            <a:r>
              <a:rPr lang="en-US" dirty="0" smtClean="0"/>
              <a:t>in the </a:t>
            </a:r>
            <a:r>
              <a:rPr lang="en-US" dirty="0"/>
              <a:t>ubiquitination </a:t>
            </a:r>
            <a:r>
              <a:rPr lang="en-US" dirty="0" smtClean="0"/>
              <a:t>pathway.</a:t>
            </a:r>
          </a:p>
          <a:p>
            <a:pPr algn="just"/>
            <a:r>
              <a:rPr lang="en-US" dirty="0"/>
              <a:t>Three studies have been conducted on </a:t>
            </a:r>
            <a:r>
              <a:rPr lang="en-US" dirty="0" smtClean="0"/>
              <a:t>supernumerary mature </a:t>
            </a:r>
            <a:r>
              <a:rPr lang="en-US" dirty="0"/>
              <a:t>oocytes and expressional analysis of </a:t>
            </a:r>
            <a:r>
              <a:rPr lang="en-US" dirty="0" smtClean="0"/>
              <a:t>targeted </a:t>
            </a:r>
            <a:r>
              <a:rPr lang="en-US" dirty="0"/>
              <a:t>genes</a:t>
            </a:r>
            <a:r>
              <a:rPr lang="en-US" dirty="0" smtClean="0"/>
              <a:t>.</a:t>
            </a:r>
          </a:p>
          <a:p>
            <a:pPr algn="just"/>
            <a:r>
              <a:rPr lang="en-US" dirty="0"/>
              <a:t>In summary, the </a:t>
            </a:r>
            <a:r>
              <a:rPr lang="en-US" dirty="0" err="1"/>
              <a:t>vitrification</a:t>
            </a:r>
            <a:r>
              <a:rPr lang="en-US" dirty="0"/>
              <a:t> process may decrease </a:t>
            </a:r>
            <a:r>
              <a:rPr lang="en-US" dirty="0" smtClean="0"/>
              <a:t>the level </a:t>
            </a:r>
            <a:r>
              <a:rPr lang="en-US" dirty="0"/>
              <a:t>of transcripts associated with some of the </a:t>
            </a:r>
            <a:r>
              <a:rPr lang="en-US" dirty="0" smtClean="0"/>
              <a:t>oocyte’s developmental competencies.</a:t>
            </a:r>
          </a:p>
          <a:p>
            <a:pPr algn="just"/>
            <a:r>
              <a:rPr lang="en-US" dirty="0"/>
              <a:t>In </a:t>
            </a:r>
            <a:r>
              <a:rPr lang="en-US" dirty="0" smtClean="0"/>
              <a:t>particular, transcription </a:t>
            </a:r>
            <a:r>
              <a:rPr lang="en-US" dirty="0"/>
              <a:t>regulation, cell differentiation and </a:t>
            </a:r>
            <a:r>
              <a:rPr lang="en-US" dirty="0" smtClean="0"/>
              <a:t>mitosis, regulation </a:t>
            </a:r>
            <a:r>
              <a:rPr lang="en-US" dirty="0"/>
              <a:t>of actin cytoskeleton, and apoptosis </a:t>
            </a:r>
            <a:r>
              <a:rPr lang="en-US" dirty="0" smtClean="0"/>
              <a:t>pathways were </a:t>
            </a:r>
            <a:r>
              <a:rPr lang="en-US" dirty="0"/>
              <a:t>found to undergo changes as a result of the </a:t>
            </a:r>
            <a:r>
              <a:rPr lang="en-US" dirty="0" smtClean="0"/>
              <a:t>oocyte </a:t>
            </a:r>
            <a:r>
              <a:rPr lang="en-US" dirty="0" err="1" smtClean="0"/>
              <a:t>vitrification</a:t>
            </a:r>
            <a:r>
              <a:rPr lang="en-US" dirty="0" smtClean="0"/>
              <a:t> </a:t>
            </a:r>
            <a:r>
              <a:rPr lang="en-US" dirty="0"/>
              <a:t>process.</a:t>
            </a:r>
            <a:endParaRPr lang="fa-IR" dirty="0"/>
          </a:p>
        </p:txBody>
      </p:sp>
    </p:spTree>
    <p:extLst>
      <p:ext uri="{BB962C8B-B14F-4D97-AF65-F5344CB8AC3E}">
        <p14:creationId xmlns:p14="http://schemas.microsoft.com/office/powerpoint/2010/main" val="537023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Important titles</a:t>
            </a:r>
            <a:endParaRPr lang="fa-IR" b="1" dirty="0"/>
          </a:p>
        </p:txBody>
      </p:sp>
      <p:sp>
        <p:nvSpPr>
          <p:cNvPr id="3" name="Content Placeholder 2"/>
          <p:cNvSpPr>
            <a:spLocks noGrp="1"/>
          </p:cNvSpPr>
          <p:nvPr>
            <p:ph idx="1"/>
          </p:nvPr>
        </p:nvSpPr>
        <p:spPr/>
        <p:txBody>
          <a:bodyPr/>
          <a:lstStyle/>
          <a:p>
            <a:r>
              <a:rPr lang="en-US" dirty="0" smtClean="0"/>
              <a:t>Introduction</a:t>
            </a:r>
          </a:p>
          <a:p>
            <a:r>
              <a:rPr lang="en-US" dirty="0"/>
              <a:t> Epigenetic reprogramming during </a:t>
            </a:r>
            <a:r>
              <a:rPr lang="en-US" dirty="0" smtClean="0"/>
              <a:t>oogenesis</a:t>
            </a:r>
          </a:p>
          <a:p>
            <a:r>
              <a:rPr lang="en-US" dirty="0"/>
              <a:t>DNA </a:t>
            </a:r>
            <a:r>
              <a:rPr lang="en-US" dirty="0" smtClean="0"/>
              <a:t>methylation</a:t>
            </a:r>
          </a:p>
          <a:p>
            <a:r>
              <a:rPr lang="en-US" dirty="0"/>
              <a:t>Histone </a:t>
            </a:r>
            <a:r>
              <a:rPr lang="en-US" dirty="0" smtClean="0"/>
              <a:t>modifications</a:t>
            </a:r>
          </a:p>
          <a:p>
            <a:r>
              <a:rPr lang="en-US" dirty="0" smtClean="0"/>
              <a:t>MicroRNAs</a:t>
            </a:r>
          </a:p>
          <a:p>
            <a:r>
              <a:rPr lang="en-US" dirty="0"/>
              <a:t>Impact of oocyte </a:t>
            </a:r>
            <a:r>
              <a:rPr lang="en-US" dirty="0" err="1"/>
              <a:t>vitrification</a:t>
            </a:r>
            <a:r>
              <a:rPr lang="en-US" dirty="0"/>
              <a:t> on gene expression</a:t>
            </a:r>
            <a:endParaRPr lang="fa-IR" dirty="0"/>
          </a:p>
        </p:txBody>
      </p:sp>
    </p:spTree>
    <p:extLst>
      <p:ext uri="{BB962C8B-B14F-4D97-AF65-F5344CB8AC3E}">
        <p14:creationId xmlns:p14="http://schemas.microsoft.com/office/powerpoint/2010/main" val="35348411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en-US" dirty="0"/>
              <a:t>Impact of oocyte </a:t>
            </a:r>
            <a:r>
              <a:rPr lang="en-US" dirty="0" err="1"/>
              <a:t>vitrification</a:t>
            </a:r>
            <a:r>
              <a:rPr lang="en-US" dirty="0"/>
              <a:t> on gene expression</a:t>
            </a:r>
            <a:endParaRPr lang="fa-IR" dirty="0"/>
          </a:p>
        </p:txBody>
      </p:sp>
      <p:sp>
        <p:nvSpPr>
          <p:cNvPr id="3" name="Content Placeholder 2"/>
          <p:cNvSpPr>
            <a:spLocks noGrp="1"/>
          </p:cNvSpPr>
          <p:nvPr>
            <p:ph idx="1"/>
          </p:nvPr>
        </p:nvSpPr>
        <p:spPr/>
        <p:txBody>
          <a:bodyPr/>
          <a:lstStyle/>
          <a:p>
            <a:r>
              <a:rPr lang="en-US" dirty="0"/>
              <a:t>When the analyses focused specifically on genes </a:t>
            </a:r>
            <a:r>
              <a:rPr lang="en-US" dirty="0" smtClean="0"/>
              <a:t>involved in </a:t>
            </a:r>
            <a:r>
              <a:rPr lang="en-US" dirty="0"/>
              <a:t>epigenetic modifications, a significant </a:t>
            </a:r>
            <a:r>
              <a:rPr lang="en-US" dirty="0" smtClean="0"/>
              <a:t>downregulation of </a:t>
            </a:r>
            <a:r>
              <a:rPr lang="en-US" dirty="0"/>
              <a:t>gene expression after </a:t>
            </a:r>
            <a:r>
              <a:rPr lang="en-US" dirty="0" err="1"/>
              <a:t>vitrification</a:t>
            </a:r>
            <a:r>
              <a:rPr lang="en-US" dirty="0"/>
              <a:t> has </a:t>
            </a:r>
            <a:r>
              <a:rPr lang="en-US" dirty="0" smtClean="0"/>
              <a:t>been </a:t>
            </a:r>
            <a:r>
              <a:rPr lang="en-US" dirty="0"/>
              <a:t>consistently </a:t>
            </a:r>
            <a:r>
              <a:rPr lang="en-US" dirty="0" smtClean="0"/>
              <a:t>reported.</a:t>
            </a:r>
            <a:endParaRPr lang="fa-IR" dirty="0"/>
          </a:p>
        </p:txBody>
      </p:sp>
    </p:spTree>
    <p:extLst>
      <p:ext uri="{BB962C8B-B14F-4D97-AF65-F5344CB8AC3E}">
        <p14:creationId xmlns:p14="http://schemas.microsoft.com/office/powerpoint/2010/main" val="42219844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Discussion</a:t>
            </a:r>
            <a:endParaRPr lang="fa-IR" dirty="0"/>
          </a:p>
        </p:txBody>
      </p:sp>
      <p:sp>
        <p:nvSpPr>
          <p:cNvPr id="3" name="Content Placeholder 2"/>
          <p:cNvSpPr>
            <a:spLocks noGrp="1"/>
          </p:cNvSpPr>
          <p:nvPr>
            <p:ph idx="1"/>
          </p:nvPr>
        </p:nvSpPr>
        <p:spPr/>
        <p:txBody>
          <a:bodyPr>
            <a:normAutofit/>
          </a:bodyPr>
          <a:lstStyle/>
          <a:p>
            <a:pPr algn="just"/>
            <a:r>
              <a:rPr lang="en-US" dirty="0"/>
              <a:t>In recent years, the quest to improve oocyte </a:t>
            </a:r>
            <a:r>
              <a:rPr lang="en-US" dirty="0" smtClean="0"/>
              <a:t>cryopreservation protocols </a:t>
            </a:r>
            <a:r>
              <a:rPr lang="en-US" dirty="0"/>
              <a:t>has remained central in the field of </a:t>
            </a:r>
            <a:r>
              <a:rPr lang="en-US" dirty="0" smtClean="0"/>
              <a:t>reproductive medicine</a:t>
            </a:r>
            <a:r>
              <a:rPr lang="en-US" dirty="0"/>
              <a:t>, which seeks to provide </a:t>
            </a:r>
            <a:r>
              <a:rPr lang="en-US" dirty="0" smtClean="0"/>
              <a:t>optimal </a:t>
            </a:r>
            <a:r>
              <a:rPr lang="en-US" dirty="0"/>
              <a:t>conditions for survival, development, and good </a:t>
            </a:r>
            <a:r>
              <a:rPr lang="en-US" dirty="0" smtClean="0"/>
              <a:t>clinical outcomes.</a:t>
            </a:r>
          </a:p>
          <a:p>
            <a:pPr algn="just"/>
            <a:r>
              <a:rPr lang="en-US" dirty="0" smtClean="0"/>
              <a:t> </a:t>
            </a:r>
            <a:r>
              <a:rPr lang="en-US" dirty="0"/>
              <a:t>To date, although </a:t>
            </a:r>
            <a:r>
              <a:rPr lang="en-US" dirty="0" err="1"/>
              <a:t>vitrification</a:t>
            </a:r>
            <a:r>
              <a:rPr lang="en-US" dirty="0"/>
              <a:t> protocols </a:t>
            </a:r>
            <a:r>
              <a:rPr lang="en-US" dirty="0" smtClean="0"/>
              <a:t>result in </a:t>
            </a:r>
            <a:r>
              <a:rPr lang="en-US" dirty="0"/>
              <a:t>relative high survival rates, they do not necessarily </a:t>
            </a:r>
            <a:r>
              <a:rPr lang="en-US" dirty="0" smtClean="0"/>
              <a:t>signify developmental </a:t>
            </a:r>
            <a:r>
              <a:rPr lang="en-US" dirty="0"/>
              <a:t>competence. </a:t>
            </a:r>
            <a:endParaRPr lang="en-US" dirty="0" smtClean="0"/>
          </a:p>
          <a:p>
            <a:pPr algn="just"/>
            <a:r>
              <a:rPr lang="en-US" dirty="0" smtClean="0"/>
              <a:t>Previous reports highlighted </a:t>
            </a:r>
            <a:r>
              <a:rPr lang="en-US" dirty="0"/>
              <a:t>a decreased cleavage and blastocyst </a:t>
            </a:r>
            <a:r>
              <a:rPr lang="en-US" dirty="0" smtClean="0"/>
              <a:t>rates after </a:t>
            </a:r>
            <a:r>
              <a:rPr lang="en-US" dirty="0"/>
              <a:t>oocyte </a:t>
            </a:r>
            <a:r>
              <a:rPr lang="en-US" dirty="0" err="1"/>
              <a:t>vitrification</a:t>
            </a:r>
            <a:r>
              <a:rPr lang="en-US" dirty="0"/>
              <a:t> in </a:t>
            </a:r>
            <a:r>
              <a:rPr lang="en-US" dirty="0" smtClean="0"/>
              <a:t>mouse, pig,</a:t>
            </a:r>
            <a:r>
              <a:rPr lang="en-US" dirty="0"/>
              <a:t> </a:t>
            </a:r>
            <a:r>
              <a:rPr lang="en-US" dirty="0" smtClean="0"/>
              <a:t>cattle , and </a:t>
            </a:r>
            <a:r>
              <a:rPr lang="en-US" dirty="0"/>
              <a:t>sheep </a:t>
            </a:r>
            <a:r>
              <a:rPr lang="en-US" dirty="0" smtClean="0"/>
              <a:t>models, </a:t>
            </a:r>
            <a:r>
              <a:rPr lang="en-US" dirty="0"/>
              <a:t>as well as </a:t>
            </a:r>
            <a:r>
              <a:rPr lang="en-US" dirty="0" smtClean="0"/>
              <a:t>reduced maturation </a:t>
            </a:r>
            <a:r>
              <a:rPr lang="en-US" dirty="0"/>
              <a:t>rates in vitrified immature human </a:t>
            </a:r>
            <a:r>
              <a:rPr lang="en-US" dirty="0" smtClean="0"/>
              <a:t>oocytes.</a:t>
            </a:r>
            <a:endParaRPr lang="fa-IR" dirty="0"/>
          </a:p>
        </p:txBody>
      </p:sp>
    </p:spTree>
    <p:extLst>
      <p:ext uri="{BB962C8B-B14F-4D97-AF65-F5344CB8AC3E}">
        <p14:creationId xmlns:p14="http://schemas.microsoft.com/office/powerpoint/2010/main" val="704386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Discussion</a:t>
            </a:r>
            <a:endParaRPr lang="fa-IR" dirty="0"/>
          </a:p>
        </p:txBody>
      </p:sp>
      <p:sp>
        <p:nvSpPr>
          <p:cNvPr id="3" name="Content Placeholder 2"/>
          <p:cNvSpPr>
            <a:spLocks noGrp="1"/>
          </p:cNvSpPr>
          <p:nvPr>
            <p:ph idx="1"/>
          </p:nvPr>
        </p:nvSpPr>
        <p:spPr/>
        <p:txBody>
          <a:bodyPr>
            <a:normAutofit fontScale="85000" lnSpcReduction="10000"/>
          </a:bodyPr>
          <a:lstStyle/>
          <a:p>
            <a:pPr algn="just"/>
            <a:r>
              <a:rPr lang="en-US" dirty="0"/>
              <a:t>Very few studies have assessed DNA methylation </a:t>
            </a:r>
            <a:r>
              <a:rPr lang="en-US" dirty="0" smtClean="0"/>
              <a:t>in humans</a:t>
            </a:r>
            <a:r>
              <a:rPr lang="en-US" dirty="0"/>
              <a:t>, which makes it difficult to draw effective </a:t>
            </a:r>
            <a:r>
              <a:rPr lang="en-US" dirty="0" smtClean="0"/>
              <a:t>conclusions. In </a:t>
            </a:r>
            <a:r>
              <a:rPr lang="en-US" dirty="0"/>
              <a:t>addition, the analyses are based either </a:t>
            </a:r>
            <a:r>
              <a:rPr lang="en-US" dirty="0" smtClean="0"/>
              <a:t>on techniques </a:t>
            </a:r>
            <a:r>
              <a:rPr lang="en-US" dirty="0"/>
              <a:t>with low analytical resolution (e.g., IF), </a:t>
            </a:r>
            <a:r>
              <a:rPr lang="en-US" dirty="0" smtClean="0"/>
              <a:t>or they </a:t>
            </a:r>
            <a:r>
              <a:rPr lang="en-US" dirty="0"/>
              <a:t>focused only a few genes subjected to imprinting </a:t>
            </a:r>
            <a:r>
              <a:rPr lang="en-US" dirty="0" smtClean="0"/>
              <a:t>or specific </a:t>
            </a:r>
            <a:r>
              <a:rPr lang="en-US" dirty="0"/>
              <a:t>genes related to cell functions or </a:t>
            </a:r>
            <a:r>
              <a:rPr lang="en-US" dirty="0" smtClean="0"/>
              <a:t>developmental competences</a:t>
            </a:r>
            <a:r>
              <a:rPr lang="en-US" dirty="0"/>
              <a:t>. </a:t>
            </a:r>
            <a:endParaRPr lang="en-US" dirty="0" smtClean="0"/>
          </a:p>
          <a:p>
            <a:pPr algn="just"/>
            <a:r>
              <a:rPr lang="en-US" dirty="0" smtClean="0"/>
              <a:t>However</a:t>
            </a:r>
            <a:r>
              <a:rPr lang="en-US" dirty="0"/>
              <a:t>, animal studies have shown </a:t>
            </a:r>
            <a:r>
              <a:rPr lang="en-US" dirty="0" smtClean="0"/>
              <a:t>that oocyte </a:t>
            </a:r>
            <a:r>
              <a:rPr lang="en-US" dirty="0" err="1"/>
              <a:t>vitrification</a:t>
            </a:r>
            <a:r>
              <a:rPr lang="en-US" dirty="0"/>
              <a:t> may (1) modify DNA </a:t>
            </a:r>
            <a:r>
              <a:rPr lang="en-US" dirty="0" smtClean="0"/>
              <a:t>methylation profiles </a:t>
            </a:r>
            <a:r>
              <a:rPr lang="en-US" dirty="0"/>
              <a:t>globally, (2) induce dynamic changes in </a:t>
            </a:r>
            <a:r>
              <a:rPr lang="en-US" dirty="0" smtClean="0"/>
              <a:t>miRNA content</a:t>
            </a:r>
            <a:r>
              <a:rPr lang="en-US" dirty="0"/>
              <a:t>, and (3) cause biochemical changes in </a:t>
            </a:r>
            <a:r>
              <a:rPr lang="en-US" dirty="0" smtClean="0"/>
              <a:t>histones (high </a:t>
            </a:r>
            <a:r>
              <a:rPr lang="en-US" dirty="0"/>
              <a:t>histone acetylation levels).</a:t>
            </a:r>
          </a:p>
          <a:p>
            <a:pPr algn="just"/>
            <a:r>
              <a:rPr lang="en-US" dirty="0"/>
              <a:t>Epigenetic modifications regulate gene expression </a:t>
            </a:r>
            <a:r>
              <a:rPr lang="en-US" dirty="0" smtClean="0"/>
              <a:t>so that </a:t>
            </a:r>
            <a:r>
              <a:rPr lang="en-US" dirty="0"/>
              <a:t>global DNA demethylation and histone </a:t>
            </a:r>
            <a:r>
              <a:rPr lang="en-US" dirty="0" smtClean="0"/>
              <a:t>modifications initiate </a:t>
            </a:r>
            <a:r>
              <a:rPr lang="en-US" dirty="0"/>
              <a:t>the activation of transcription</a:t>
            </a:r>
            <a:r>
              <a:rPr lang="en-US" dirty="0" smtClean="0"/>
              <a:t>.</a:t>
            </a:r>
          </a:p>
          <a:p>
            <a:pPr algn="just"/>
            <a:r>
              <a:rPr lang="en-US" dirty="0" smtClean="0"/>
              <a:t> Epigenetic changes </a:t>
            </a:r>
            <a:r>
              <a:rPr lang="en-US" dirty="0"/>
              <a:t>reported in warmed oocytes could explain </a:t>
            </a:r>
            <a:r>
              <a:rPr lang="en-US" dirty="0" smtClean="0"/>
              <a:t>the expression </a:t>
            </a:r>
            <a:r>
              <a:rPr lang="en-US" dirty="0"/>
              <a:t>changes found in the literature, namely, </a:t>
            </a:r>
            <a:r>
              <a:rPr lang="en-US" dirty="0" smtClean="0"/>
              <a:t>a global </a:t>
            </a:r>
            <a:r>
              <a:rPr lang="en-US" dirty="0"/>
              <a:t>downregulation of expression (in animal </a:t>
            </a:r>
            <a:r>
              <a:rPr lang="en-US" dirty="0" smtClean="0"/>
              <a:t>models and </a:t>
            </a:r>
            <a:r>
              <a:rPr lang="en-US" dirty="0"/>
              <a:t>in humans</a:t>
            </a:r>
            <a:r>
              <a:rPr lang="en-US" dirty="0" smtClean="0"/>
              <a:t>).</a:t>
            </a:r>
            <a:endParaRPr lang="fa-IR" dirty="0"/>
          </a:p>
        </p:txBody>
      </p:sp>
    </p:spTree>
    <p:extLst>
      <p:ext uri="{BB962C8B-B14F-4D97-AF65-F5344CB8AC3E}">
        <p14:creationId xmlns:p14="http://schemas.microsoft.com/office/powerpoint/2010/main" val="30888444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Discussion</a:t>
            </a:r>
            <a:endParaRPr lang="fa-IR" dirty="0"/>
          </a:p>
        </p:txBody>
      </p:sp>
      <p:sp>
        <p:nvSpPr>
          <p:cNvPr id="3" name="Content Placeholder 2"/>
          <p:cNvSpPr>
            <a:spLocks noGrp="1"/>
          </p:cNvSpPr>
          <p:nvPr>
            <p:ph idx="1"/>
          </p:nvPr>
        </p:nvSpPr>
        <p:spPr/>
        <p:txBody>
          <a:bodyPr>
            <a:normAutofit fontScale="85000" lnSpcReduction="20000"/>
          </a:bodyPr>
          <a:lstStyle/>
          <a:p>
            <a:pPr algn="just"/>
            <a:r>
              <a:rPr lang="en-US" dirty="0"/>
              <a:t>More particularly, in </a:t>
            </a:r>
            <a:r>
              <a:rPr lang="en-US" dirty="0" smtClean="0"/>
              <a:t>animal models</a:t>
            </a:r>
            <a:r>
              <a:rPr lang="en-US" dirty="0"/>
              <a:t>, the dysregulated genes were found to be </a:t>
            </a:r>
            <a:r>
              <a:rPr lang="en-US" dirty="0" smtClean="0"/>
              <a:t>involved in </a:t>
            </a:r>
            <a:r>
              <a:rPr lang="en-US" dirty="0"/>
              <a:t>epigenetic mechanisms (</a:t>
            </a:r>
            <a:r>
              <a:rPr lang="en-US" dirty="0" err="1"/>
              <a:t>Dnmt</a:t>
            </a:r>
            <a:r>
              <a:rPr lang="en-US" dirty="0"/>
              <a:t> enzymes </a:t>
            </a:r>
            <a:r>
              <a:rPr lang="en-US" dirty="0" smtClean="0"/>
              <a:t>involved in </a:t>
            </a:r>
            <a:r>
              <a:rPr lang="en-US" dirty="0"/>
              <a:t>both de novo and maintenance </a:t>
            </a:r>
            <a:r>
              <a:rPr lang="en-US" dirty="0" smtClean="0"/>
              <a:t>methylation processes </a:t>
            </a:r>
            <a:r>
              <a:rPr lang="en-US" dirty="0"/>
              <a:t>and histone-modifying enzymes), in the </a:t>
            </a:r>
            <a:r>
              <a:rPr lang="en-US" dirty="0" smtClean="0"/>
              <a:t>cell cycle</a:t>
            </a:r>
            <a:r>
              <a:rPr lang="en-US" dirty="0"/>
              <a:t>, and in apoptosis regulation </a:t>
            </a:r>
            <a:r>
              <a:rPr lang="en-US" dirty="0" smtClean="0"/>
              <a:t>while </a:t>
            </a:r>
            <a:r>
              <a:rPr lang="en-US" dirty="0"/>
              <a:t>in humans, they were found in </a:t>
            </a:r>
            <a:r>
              <a:rPr lang="en-US" dirty="0" smtClean="0"/>
              <a:t>the </a:t>
            </a:r>
            <a:r>
              <a:rPr lang="en-US" dirty="0"/>
              <a:t>ubiquitination </a:t>
            </a:r>
            <a:r>
              <a:rPr lang="en-US" dirty="0" smtClean="0"/>
              <a:t>pathway.</a:t>
            </a:r>
          </a:p>
          <a:p>
            <a:pPr algn="just"/>
            <a:r>
              <a:rPr lang="en-US" dirty="0"/>
              <a:t>The inhibition of the </a:t>
            </a:r>
            <a:r>
              <a:rPr lang="en-US" dirty="0" smtClean="0"/>
              <a:t>machinery degradation </a:t>
            </a:r>
            <a:r>
              <a:rPr lang="en-US" dirty="0"/>
              <a:t>through the downregulation of </a:t>
            </a:r>
            <a:r>
              <a:rPr lang="en-US" dirty="0" smtClean="0"/>
              <a:t>ubiquitination may </a:t>
            </a:r>
            <a:r>
              <a:rPr lang="en-US" dirty="0"/>
              <a:t>affect the oocyte proteins content </a:t>
            </a:r>
            <a:r>
              <a:rPr lang="en-US" dirty="0" smtClean="0"/>
              <a:t>and potentially the </a:t>
            </a:r>
            <a:r>
              <a:rPr lang="en-US" dirty="0"/>
              <a:t>developmental abilities</a:t>
            </a:r>
            <a:r>
              <a:rPr lang="en-US" dirty="0" smtClean="0"/>
              <a:t>.</a:t>
            </a:r>
          </a:p>
          <a:p>
            <a:pPr algn="just"/>
            <a:r>
              <a:rPr lang="en-US" dirty="0"/>
              <a:t>However, most of the epigenetic and </a:t>
            </a:r>
            <a:r>
              <a:rPr lang="en-US" dirty="0" smtClean="0"/>
              <a:t>expressional changes </a:t>
            </a:r>
            <a:r>
              <a:rPr lang="en-US" dirty="0"/>
              <a:t>were observed from </a:t>
            </a:r>
            <a:r>
              <a:rPr lang="en-US" dirty="0" err="1"/>
              <a:t>vitrification</a:t>
            </a:r>
            <a:r>
              <a:rPr lang="en-US" dirty="0"/>
              <a:t> of </a:t>
            </a:r>
            <a:r>
              <a:rPr lang="en-US" dirty="0" smtClean="0"/>
              <a:t>immature oocytes </a:t>
            </a:r>
            <a:r>
              <a:rPr lang="en-US" dirty="0"/>
              <a:t>(GV stage) followed by in vitro maturation </a:t>
            </a:r>
            <a:r>
              <a:rPr lang="en-US" dirty="0" smtClean="0"/>
              <a:t>step which </a:t>
            </a:r>
            <a:r>
              <a:rPr lang="en-US" dirty="0"/>
              <a:t>is known to decrease subsequent embryo </a:t>
            </a:r>
            <a:r>
              <a:rPr lang="en-US" dirty="0" smtClean="0"/>
              <a:t>development in </a:t>
            </a:r>
            <a:r>
              <a:rPr lang="en-US" dirty="0"/>
              <a:t>several mammals, including </a:t>
            </a:r>
            <a:r>
              <a:rPr lang="en-US" dirty="0" smtClean="0"/>
              <a:t>human. </a:t>
            </a:r>
          </a:p>
          <a:p>
            <a:pPr algn="just"/>
            <a:r>
              <a:rPr lang="en-US" dirty="0" smtClean="0"/>
              <a:t>Furthermore</a:t>
            </a:r>
            <a:r>
              <a:rPr lang="en-US" dirty="0"/>
              <a:t>, the effects of </a:t>
            </a:r>
            <a:r>
              <a:rPr lang="en-US" dirty="0" err="1"/>
              <a:t>vitrification</a:t>
            </a:r>
            <a:r>
              <a:rPr lang="en-US" dirty="0"/>
              <a:t> on </a:t>
            </a:r>
            <a:r>
              <a:rPr lang="en-US" dirty="0" smtClean="0"/>
              <a:t>epigenetic patterns </a:t>
            </a:r>
            <a:r>
              <a:rPr lang="en-US" dirty="0"/>
              <a:t>and expression could vary in a </a:t>
            </a:r>
            <a:r>
              <a:rPr lang="en-US" dirty="0" smtClean="0"/>
              <a:t>manner dependent </a:t>
            </a:r>
            <a:r>
              <a:rPr lang="en-US" dirty="0"/>
              <a:t>on species and gene and may also depend </a:t>
            </a:r>
            <a:r>
              <a:rPr lang="en-US" dirty="0" smtClean="0"/>
              <a:t>on the </a:t>
            </a:r>
            <a:r>
              <a:rPr lang="en-US" dirty="0"/>
              <a:t>genomic regions </a:t>
            </a:r>
            <a:r>
              <a:rPr lang="en-US" dirty="0" err="1"/>
              <a:t>analysed</a:t>
            </a:r>
            <a:r>
              <a:rPr lang="en-US" dirty="0"/>
              <a:t>.</a:t>
            </a:r>
            <a:endParaRPr lang="fa-IR" dirty="0"/>
          </a:p>
        </p:txBody>
      </p:sp>
    </p:spTree>
    <p:extLst>
      <p:ext uri="{BB962C8B-B14F-4D97-AF65-F5344CB8AC3E}">
        <p14:creationId xmlns:p14="http://schemas.microsoft.com/office/powerpoint/2010/main" val="7752102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Discussion</a:t>
            </a:r>
            <a:endParaRPr lang="fa-IR" dirty="0"/>
          </a:p>
        </p:txBody>
      </p:sp>
      <p:sp>
        <p:nvSpPr>
          <p:cNvPr id="3" name="Content Placeholder 2"/>
          <p:cNvSpPr>
            <a:spLocks noGrp="1"/>
          </p:cNvSpPr>
          <p:nvPr>
            <p:ph idx="1"/>
          </p:nvPr>
        </p:nvSpPr>
        <p:spPr>
          <a:xfrm>
            <a:off x="838200" y="1690688"/>
            <a:ext cx="10515600" cy="4351338"/>
          </a:xfrm>
        </p:spPr>
        <p:txBody>
          <a:bodyPr>
            <a:normAutofit fontScale="77500" lnSpcReduction="20000"/>
          </a:bodyPr>
          <a:lstStyle/>
          <a:p>
            <a:pPr algn="just"/>
            <a:r>
              <a:rPr lang="en-US" dirty="0"/>
              <a:t>Taken as a whole, the literature suggests that </a:t>
            </a:r>
            <a:r>
              <a:rPr lang="en-US" dirty="0" smtClean="0"/>
              <a:t>epigenetic and </a:t>
            </a:r>
            <a:r>
              <a:rPr lang="en-US" dirty="0"/>
              <a:t>transcriptomic profiles are sensitive to the </a:t>
            </a:r>
            <a:r>
              <a:rPr lang="en-US" dirty="0" smtClean="0"/>
              <a:t>stress induced </a:t>
            </a:r>
            <a:r>
              <a:rPr lang="en-US" dirty="0"/>
              <a:t>by oocyte </a:t>
            </a:r>
            <a:r>
              <a:rPr lang="en-US" dirty="0" err="1"/>
              <a:t>vitrification</a:t>
            </a:r>
            <a:r>
              <a:rPr lang="en-US" dirty="0"/>
              <a:t>. As a consequence of </a:t>
            </a:r>
            <a:r>
              <a:rPr lang="en-US" dirty="0" smtClean="0"/>
              <a:t>the decreasing </a:t>
            </a:r>
            <a:r>
              <a:rPr lang="en-US" dirty="0"/>
              <a:t>amount of the stored maternal RNAs </a:t>
            </a:r>
            <a:r>
              <a:rPr lang="en-US" dirty="0" smtClean="0"/>
              <a:t>until the </a:t>
            </a:r>
            <a:r>
              <a:rPr lang="en-US" dirty="0"/>
              <a:t>genome embryonic activation, potential damage </a:t>
            </a:r>
            <a:r>
              <a:rPr lang="en-US" dirty="0" smtClean="0"/>
              <a:t>to the </a:t>
            </a:r>
            <a:r>
              <a:rPr lang="en-US" dirty="0"/>
              <a:t>biological machinery may contribute to </a:t>
            </a:r>
            <a:r>
              <a:rPr lang="en-US" dirty="0" smtClean="0"/>
              <a:t>impaired embryonic </a:t>
            </a:r>
            <a:r>
              <a:rPr lang="en-US" dirty="0"/>
              <a:t>development potential.</a:t>
            </a:r>
          </a:p>
          <a:p>
            <a:pPr algn="just"/>
            <a:r>
              <a:rPr lang="en-US" dirty="0"/>
              <a:t>However, there is the remaining crucial question </a:t>
            </a:r>
            <a:r>
              <a:rPr lang="en-US" dirty="0" smtClean="0"/>
              <a:t>of whether </a:t>
            </a:r>
            <a:r>
              <a:rPr lang="en-US" dirty="0"/>
              <a:t>these epigenetic and/or expressional changes </a:t>
            </a:r>
            <a:r>
              <a:rPr lang="en-US" dirty="0" smtClean="0"/>
              <a:t>have any </a:t>
            </a:r>
            <a:r>
              <a:rPr lang="en-US" dirty="0"/>
              <a:t>effect on the long-term fate of vitrified oocytes and </a:t>
            </a:r>
            <a:r>
              <a:rPr lang="en-US" dirty="0" smtClean="0"/>
              <a:t>subsequent offspring</a:t>
            </a:r>
            <a:r>
              <a:rPr lang="en-US" dirty="0"/>
              <a:t>. </a:t>
            </a:r>
            <a:endParaRPr lang="en-US" dirty="0" smtClean="0"/>
          </a:p>
          <a:p>
            <a:pPr algn="just"/>
            <a:r>
              <a:rPr lang="en-US" dirty="0" smtClean="0"/>
              <a:t>To </a:t>
            </a:r>
            <a:r>
              <a:rPr lang="en-US" dirty="0"/>
              <a:t>date, the reports relative to live </a:t>
            </a:r>
            <a:r>
              <a:rPr lang="en-US" dirty="0" smtClean="0"/>
              <a:t>birth outcomes </a:t>
            </a:r>
            <a:r>
              <a:rPr lang="en-US" dirty="0"/>
              <a:t>after oocyte </a:t>
            </a:r>
            <a:r>
              <a:rPr lang="en-US" dirty="0" err="1"/>
              <a:t>vitrification</a:t>
            </a:r>
            <a:r>
              <a:rPr lang="en-US" dirty="0"/>
              <a:t> are sparse </a:t>
            </a:r>
            <a:r>
              <a:rPr lang="en-US" dirty="0" smtClean="0"/>
              <a:t>and </a:t>
            </a:r>
            <a:r>
              <a:rPr lang="en-US" dirty="0"/>
              <a:t>the populations studied are small and poorly </a:t>
            </a:r>
            <a:r>
              <a:rPr lang="en-US" dirty="0" smtClean="0"/>
              <a:t>or not </a:t>
            </a:r>
            <a:r>
              <a:rPr lang="en-US" dirty="0"/>
              <a:t>controlled. </a:t>
            </a:r>
            <a:endParaRPr lang="en-US" dirty="0" smtClean="0"/>
          </a:p>
          <a:p>
            <a:pPr algn="just"/>
            <a:r>
              <a:rPr lang="en-US" dirty="0" smtClean="0"/>
              <a:t>The </a:t>
            </a:r>
            <a:r>
              <a:rPr lang="en-US" dirty="0"/>
              <a:t>largest study to compare outcomes </a:t>
            </a:r>
            <a:r>
              <a:rPr lang="en-US" dirty="0" smtClean="0"/>
              <a:t>in vitrified </a:t>
            </a:r>
            <a:r>
              <a:rPr lang="en-US" dirty="0"/>
              <a:t>and fresh oocyte groups (including more than </a:t>
            </a:r>
            <a:r>
              <a:rPr lang="en-US" dirty="0" smtClean="0"/>
              <a:t>one thousand </a:t>
            </a:r>
            <a:r>
              <a:rPr lang="en-US" dirty="0"/>
              <a:t>children born after oocyte </a:t>
            </a:r>
            <a:r>
              <a:rPr lang="en-US" dirty="0" err="1"/>
              <a:t>vitrification</a:t>
            </a:r>
            <a:r>
              <a:rPr lang="en-US" dirty="0"/>
              <a:t>) reported </a:t>
            </a:r>
            <a:r>
              <a:rPr lang="en-US" dirty="0" smtClean="0"/>
              <a:t>reassuring obstetric </a:t>
            </a:r>
            <a:r>
              <a:rPr lang="en-US" dirty="0"/>
              <a:t>and perinatal outcomes </a:t>
            </a:r>
            <a:r>
              <a:rPr lang="en-US" dirty="0" smtClean="0"/>
              <a:t>.</a:t>
            </a:r>
          </a:p>
          <a:p>
            <a:pPr algn="just"/>
            <a:r>
              <a:rPr lang="en-US" dirty="0" smtClean="0"/>
              <a:t> </a:t>
            </a:r>
            <a:r>
              <a:rPr lang="en-US" dirty="0"/>
              <a:t>However, </a:t>
            </a:r>
            <a:r>
              <a:rPr lang="en-US" dirty="0" smtClean="0"/>
              <a:t>information regarding </a:t>
            </a:r>
            <a:r>
              <a:rPr lang="en-US" dirty="0"/>
              <a:t>the long-term follow-up of </a:t>
            </a:r>
            <a:r>
              <a:rPr lang="en-US" dirty="0" smtClean="0"/>
              <a:t>these children </a:t>
            </a:r>
            <a:r>
              <a:rPr lang="en-US" dirty="0"/>
              <a:t>has not yet been published.</a:t>
            </a:r>
            <a:endParaRPr lang="fa-IR" dirty="0"/>
          </a:p>
        </p:txBody>
      </p:sp>
    </p:spTree>
    <p:extLst>
      <p:ext uri="{BB962C8B-B14F-4D97-AF65-F5344CB8AC3E}">
        <p14:creationId xmlns:p14="http://schemas.microsoft.com/office/powerpoint/2010/main" val="42919240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Conclusion</a:t>
            </a:r>
            <a:br>
              <a:rPr lang="en-US" dirty="0"/>
            </a:br>
            <a:endParaRPr lang="fa-IR" dirty="0"/>
          </a:p>
        </p:txBody>
      </p:sp>
      <p:sp>
        <p:nvSpPr>
          <p:cNvPr id="3" name="Content Placeholder 2"/>
          <p:cNvSpPr>
            <a:spLocks noGrp="1"/>
          </p:cNvSpPr>
          <p:nvPr>
            <p:ph idx="1"/>
          </p:nvPr>
        </p:nvSpPr>
        <p:spPr/>
        <p:txBody>
          <a:bodyPr>
            <a:normAutofit fontScale="85000" lnSpcReduction="20000"/>
          </a:bodyPr>
          <a:lstStyle/>
          <a:p>
            <a:pPr algn="just"/>
            <a:r>
              <a:rPr lang="en-US" dirty="0" smtClean="0"/>
              <a:t>This </a:t>
            </a:r>
            <a:r>
              <a:rPr lang="en-US" dirty="0"/>
              <a:t>literature review highlights that there is a need to </a:t>
            </a:r>
            <a:r>
              <a:rPr lang="en-US" dirty="0" smtClean="0"/>
              <a:t>learn more </a:t>
            </a:r>
            <a:r>
              <a:rPr lang="en-US" dirty="0"/>
              <a:t>about the regulatory mechanisms potentially </a:t>
            </a:r>
            <a:r>
              <a:rPr lang="en-US" dirty="0" smtClean="0"/>
              <a:t>affected by </a:t>
            </a:r>
            <a:r>
              <a:rPr lang="en-US" dirty="0"/>
              <a:t>the oocyte </a:t>
            </a:r>
            <a:r>
              <a:rPr lang="en-US" dirty="0" err="1"/>
              <a:t>vitrification</a:t>
            </a:r>
            <a:r>
              <a:rPr lang="en-US" dirty="0"/>
              <a:t>-warming process, particularly </a:t>
            </a:r>
            <a:r>
              <a:rPr lang="en-US" dirty="0" smtClean="0"/>
              <a:t>in humans</a:t>
            </a:r>
            <a:r>
              <a:rPr lang="en-US" dirty="0"/>
              <a:t>. </a:t>
            </a:r>
            <a:endParaRPr lang="en-US" dirty="0" smtClean="0"/>
          </a:p>
          <a:p>
            <a:pPr algn="just"/>
            <a:r>
              <a:rPr lang="en-US" dirty="0" smtClean="0"/>
              <a:t>In </a:t>
            </a:r>
            <a:r>
              <a:rPr lang="en-US" dirty="0"/>
              <a:t>addition, despite the overwhelming number </a:t>
            </a:r>
            <a:r>
              <a:rPr lang="en-US" dirty="0" smtClean="0"/>
              <a:t>of transposable </a:t>
            </a:r>
            <a:r>
              <a:rPr lang="en-US" dirty="0"/>
              <a:t>elements, their importance in </a:t>
            </a:r>
            <a:r>
              <a:rPr lang="en-US" dirty="0" smtClean="0"/>
              <a:t>gametogenesis and </a:t>
            </a:r>
            <a:r>
              <a:rPr lang="en-US" dirty="0"/>
              <a:t>development, and their ability to alter genome </a:t>
            </a:r>
            <a:r>
              <a:rPr lang="en-US" dirty="0" smtClean="0"/>
              <a:t>function, research </a:t>
            </a:r>
            <a:r>
              <a:rPr lang="en-US" dirty="0"/>
              <a:t>on the expression of TEs is totally lacking in </a:t>
            </a:r>
            <a:r>
              <a:rPr lang="en-US" dirty="0" smtClean="0"/>
              <a:t>the field </a:t>
            </a:r>
            <a:r>
              <a:rPr lang="en-US" dirty="0"/>
              <a:t>of ART. </a:t>
            </a:r>
            <a:endParaRPr lang="en-US" dirty="0" smtClean="0"/>
          </a:p>
          <a:p>
            <a:pPr algn="just"/>
            <a:r>
              <a:rPr lang="en-US" dirty="0" smtClean="0"/>
              <a:t>However</a:t>
            </a:r>
            <a:r>
              <a:rPr lang="en-US" dirty="0"/>
              <a:t>, current investigations are </a:t>
            </a:r>
            <a:r>
              <a:rPr lang="en-US" dirty="0" smtClean="0"/>
              <a:t>facilitated by </a:t>
            </a:r>
            <a:r>
              <a:rPr lang="en-US" dirty="0"/>
              <a:t>new technologies that are able to perform a </a:t>
            </a:r>
            <a:r>
              <a:rPr lang="en-US" dirty="0" smtClean="0"/>
              <a:t>large-scale analysis </a:t>
            </a:r>
            <a:r>
              <a:rPr lang="en-US" dirty="0"/>
              <a:t>of DNA methylation (</a:t>
            </a:r>
            <a:r>
              <a:rPr lang="en-US" dirty="0" err="1"/>
              <a:t>methylome</a:t>
            </a:r>
            <a:r>
              <a:rPr lang="en-US" dirty="0"/>
              <a:t>) and </a:t>
            </a:r>
            <a:r>
              <a:rPr lang="en-US" dirty="0" smtClean="0"/>
              <a:t>transcription (transcriptome</a:t>
            </a:r>
            <a:r>
              <a:rPr lang="en-US" dirty="0"/>
              <a:t>) from a small amount of material (as little </a:t>
            </a:r>
            <a:r>
              <a:rPr lang="en-US" dirty="0" smtClean="0"/>
              <a:t>as a </a:t>
            </a:r>
            <a:r>
              <a:rPr lang="en-US" dirty="0"/>
              <a:t>single cell</a:t>
            </a:r>
            <a:r>
              <a:rPr lang="en-US" dirty="0" smtClean="0"/>
              <a:t>).</a:t>
            </a:r>
          </a:p>
          <a:p>
            <a:pPr algn="just"/>
            <a:r>
              <a:rPr lang="en-US" dirty="0" smtClean="0"/>
              <a:t> </a:t>
            </a:r>
            <a:r>
              <a:rPr lang="en-US" dirty="0"/>
              <a:t>Finally, the effect of </a:t>
            </a:r>
            <a:r>
              <a:rPr lang="en-US" dirty="0" err="1"/>
              <a:t>cryo</a:t>
            </a:r>
            <a:r>
              <a:rPr lang="en-US" dirty="0"/>
              <a:t>-variables (e.g., </a:t>
            </a:r>
            <a:r>
              <a:rPr lang="en-US" dirty="0" smtClean="0"/>
              <a:t>type and </a:t>
            </a:r>
            <a:r>
              <a:rPr lang="en-US" dirty="0"/>
              <a:t>concentration of </a:t>
            </a:r>
            <a:r>
              <a:rPr lang="en-US" dirty="0" err="1"/>
              <a:t>cryoprotectors</a:t>
            </a:r>
            <a:r>
              <a:rPr lang="en-US" dirty="0"/>
              <a:t>) on epigenetic </a:t>
            </a:r>
            <a:r>
              <a:rPr lang="en-US" dirty="0" smtClean="0"/>
              <a:t>status and </a:t>
            </a:r>
            <a:r>
              <a:rPr lang="en-US" dirty="0"/>
              <a:t>their possible biological implications need to be </a:t>
            </a:r>
            <a:r>
              <a:rPr lang="en-US" dirty="0" smtClean="0"/>
              <a:t>more fully </a:t>
            </a:r>
            <a:r>
              <a:rPr lang="en-US" dirty="0"/>
              <a:t>assessed in order to improve the safety and efficacy </a:t>
            </a:r>
            <a:r>
              <a:rPr lang="en-US" dirty="0" smtClean="0"/>
              <a:t>of cryopreservation </a:t>
            </a:r>
            <a:r>
              <a:rPr lang="en-US" dirty="0"/>
              <a:t>for its diverse applications.</a:t>
            </a:r>
            <a:endParaRPr lang="fa-IR" dirty="0"/>
          </a:p>
        </p:txBody>
      </p:sp>
    </p:spTree>
    <p:extLst>
      <p:ext uri="{BB962C8B-B14F-4D97-AF65-F5344CB8AC3E}">
        <p14:creationId xmlns:p14="http://schemas.microsoft.com/office/powerpoint/2010/main" val="32878212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88177" y="997527"/>
            <a:ext cx="8455231" cy="5146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61317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3EAA01-346C-4CC7-9FC1-9F55E13335F3}"/>
              </a:ext>
            </a:extLst>
          </p:cNvPr>
          <p:cNvSpPr>
            <a:spLocks noGrp="1"/>
          </p:cNvSpPr>
          <p:nvPr>
            <p:ph type="title"/>
          </p:nvPr>
        </p:nvSpPr>
        <p:spPr>
          <a:xfrm>
            <a:off x="395288" y="293688"/>
            <a:ext cx="11506200" cy="1325563"/>
          </a:xfrm>
        </p:spPr>
        <p:txBody>
          <a:bodyPr/>
          <a:lstStyle/>
          <a:p>
            <a:pPr algn="ctr"/>
            <a:r>
              <a:rPr lang="en-US" b="1" dirty="0"/>
              <a:t>Introduction</a:t>
            </a:r>
            <a:r>
              <a:rPr lang="en-US" dirty="0"/>
              <a:t> </a:t>
            </a:r>
          </a:p>
        </p:txBody>
      </p:sp>
      <p:sp>
        <p:nvSpPr>
          <p:cNvPr id="3" name="Content Placeholder 2">
            <a:extLst>
              <a:ext uri="{FF2B5EF4-FFF2-40B4-BE49-F238E27FC236}">
                <a16:creationId xmlns:a16="http://schemas.microsoft.com/office/drawing/2014/main" xmlns="" id="{65A7188A-4CD2-4625-93BC-594563249DB5}"/>
              </a:ext>
            </a:extLst>
          </p:cNvPr>
          <p:cNvSpPr>
            <a:spLocks noGrp="1"/>
          </p:cNvSpPr>
          <p:nvPr>
            <p:ph idx="1"/>
          </p:nvPr>
        </p:nvSpPr>
        <p:spPr>
          <a:xfrm>
            <a:off x="395287" y="1825624"/>
            <a:ext cx="11506199" cy="4738687"/>
          </a:xfrm>
        </p:spPr>
        <p:txBody>
          <a:bodyPr>
            <a:normAutofit/>
          </a:bodyPr>
          <a:lstStyle/>
          <a:p>
            <a:pPr algn="justLow"/>
            <a:r>
              <a:rPr lang="en-US" dirty="0"/>
              <a:t> </a:t>
            </a:r>
            <a:r>
              <a:rPr lang="en-US" dirty="0" smtClean="0"/>
              <a:t>Assisted </a:t>
            </a:r>
            <a:r>
              <a:rPr lang="en-US" dirty="0"/>
              <a:t>reproductive technologies (ARTs) have allowed millions of children to be born to infertile couples.</a:t>
            </a:r>
          </a:p>
          <a:p>
            <a:pPr algn="justLow"/>
            <a:r>
              <a:rPr lang="en-US" dirty="0"/>
              <a:t>Although generally recognized </a:t>
            </a:r>
            <a:r>
              <a:rPr lang="en-US" dirty="0" smtClean="0"/>
              <a:t>as safe</a:t>
            </a:r>
            <a:r>
              <a:rPr lang="en-US" dirty="0"/>
              <a:t>, associations exist between ARTs and an </a:t>
            </a:r>
            <a:r>
              <a:rPr lang="en-US" dirty="0" smtClean="0"/>
              <a:t>increased incidence </a:t>
            </a:r>
            <a:r>
              <a:rPr lang="en-US" dirty="0"/>
              <a:t>of low birth weight, birth defects, growth </a:t>
            </a:r>
            <a:r>
              <a:rPr lang="en-US" dirty="0" smtClean="0"/>
              <a:t>and metabolic </a:t>
            </a:r>
            <a:r>
              <a:rPr lang="en-US" dirty="0"/>
              <a:t>disorders, and psychomotor or mental </a:t>
            </a:r>
            <a:r>
              <a:rPr lang="en-US" dirty="0" smtClean="0"/>
              <a:t>developmental delays.</a:t>
            </a:r>
          </a:p>
          <a:p>
            <a:r>
              <a:rPr lang="en-US" dirty="0"/>
              <a:t>More specifically, there has been </a:t>
            </a:r>
            <a:r>
              <a:rPr lang="en-US" dirty="0" smtClean="0"/>
              <a:t>an increase </a:t>
            </a:r>
            <a:r>
              <a:rPr lang="en-US" dirty="0"/>
              <a:t>in the occurrence of rare diseases related </a:t>
            </a:r>
            <a:r>
              <a:rPr lang="en-US" dirty="0" smtClean="0"/>
              <a:t>to genomic </a:t>
            </a:r>
            <a:r>
              <a:rPr lang="en-US" dirty="0"/>
              <a:t>imprinting, such as Beckwith-</a:t>
            </a:r>
            <a:r>
              <a:rPr lang="en-US" dirty="0" err="1"/>
              <a:t>Widemann</a:t>
            </a:r>
            <a:r>
              <a:rPr lang="en-US" dirty="0"/>
              <a:t> </a:t>
            </a:r>
            <a:r>
              <a:rPr lang="en-US" dirty="0" smtClean="0"/>
              <a:t>syndrome, </a:t>
            </a:r>
            <a:r>
              <a:rPr lang="sv-SE" dirty="0" smtClean="0"/>
              <a:t>Angelman </a:t>
            </a:r>
            <a:r>
              <a:rPr lang="sv-SE" dirty="0"/>
              <a:t>syndrome, and Silver-Russell </a:t>
            </a:r>
            <a:r>
              <a:rPr lang="sv-SE" dirty="0" smtClean="0"/>
              <a:t>syndrome.</a:t>
            </a:r>
            <a:endParaRPr lang="en-US" dirty="0"/>
          </a:p>
          <a:p>
            <a:pPr algn="justLow"/>
            <a:endParaRPr lang="en-US" dirty="0"/>
          </a:p>
        </p:txBody>
      </p:sp>
    </p:spTree>
    <p:extLst>
      <p:ext uri="{BB962C8B-B14F-4D97-AF65-F5344CB8AC3E}">
        <p14:creationId xmlns:p14="http://schemas.microsoft.com/office/powerpoint/2010/main" val="3260354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3EAA01-346C-4CC7-9FC1-9F55E13335F3}"/>
              </a:ext>
            </a:extLst>
          </p:cNvPr>
          <p:cNvSpPr>
            <a:spLocks noGrp="1"/>
          </p:cNvSpPr>
          <p:nvPr>
            <p:ph type="title"/>
          </p:nvPr>
        </p:nvSpPr>
        <p:spPr>
          <a:xfrm>
            <a:off x="395288" y="293688"/>
            <a:ext cx="11506200" cy="1325563"/>
          </a:xfrm>
        </p:spPr>
        <p:txBody>
          <a:bodyPr/>
          <a:lstStyle/>
          <a:p>
            <a:pPr algn="ctr"/>
            <a:r>
              <a:rPr lang="en-US" b="1" dirty="0"/>
              <a:t>Introduction</a:t>
            </a:r>
            <a:r>
              <a:rPr lang="en-US" dirty="0"/>
              <a:t> </a:t>
            </a:r>
          </a:p>
        </p:txBody>
      </p:sp>
      <p:sp>
        <p:nvSpPr>
          <p:cNvPr id="3" name="Content Placeholder 2">
            <a:extLst>
              <a:ext uri="{FF2B5EF4-FFF2-40B4-BE49-F238E27FC236}">
                <a16:creationId xmlns:a16="http://schemas.microsoft.com/office/drawing/2014/main" xmlns="" id="{65A7188A-4CD2-4625-93BC-594563249DB5}"/>
              </a:ext>
            </a:extLst>
          </p:cNvPr>
          <p:cNvSpPr>
            <a:spLocks noGrp="1"/>
          </p:cNvSpPr>
          <p:nvPr>
            <p:ph idx="1"/>
          </p:nvPr>
        </p:nvSpPr>
        <p:spPr>
          <a:xfrm>
            <a:off x="342900" y="1481239"/>
            <a:ext cx="11506199" cy="5287696"/>
          </a:xfrm>
        </p:spPr>
        <p:txBody>
          <a:bodyPr>
            <a:normAutofit lnSpcReduction="10000"/>
          </a:bodyPr>
          <a:lstStyle/>
          <a:p>
            <a:pPr algn="just"/>
            <a:r>
              <a:rPr lang="en-US" dirty="0"/>
              <a:t>ART could be detrimental to </a:t>
            </a:r>
            <a:r>
              <a:rPr lang="en-US" dirty="0" smtClean="0"/>
              <a:t>epigenetic reprogramming </a:t>
            </a:r>
            <a:r>
              <a:rPr lang="en-US" dirty="0"/>
              <a:t>of gametes and </a:t>
            </a:r>
            <a:r>
              <a:rPr lang="en-US" dirty="0" smtClean="0"/>
              <a:t>pre-implantation embryos</a:t>
            </a:r>
            <a:r>
              <a:rPr lang="en-US" dirty="0"/>
              <a:t>, leading to potential effects after </a:t>
            </a:r>
            <a:r>
              <a:rPr lang="en-US" dirty="0" smtClean="0"/>
              <a:t>birth. </a:t>
            </a:r>
          </a:p>
          <a:p>
            <a:pPr algn="just"/>
            <a:r>
              <a:rPr lang="en-US" dirty="0" smtClean="0"/>
              <a:t>The</a:t>
            </a:r>
            <a:r>
              <a:rPr lang="en-US" dirty="0"/>
              <a:t> </a:t>
            </a:r>
            <a:r>
              <a:rPr lang="en-US" dirty="0" err="1" smtClean="0"/>
              <a:t>periconception</a:t>
            </a:r>
            <a:r>
              <a:rPr lang="en-US" dirty="0" smtClean="0"/>
              <a:t> </a:t>
            </a:r>
            <a:r>
              <a:rPr lang="en-US" dirty="0"/>
              <a:t>period—gametogenesis, fertilization, </a:t>
            </a:r>
            <a:r>
              <a:rPr lang="en-US" dirty="0" smtClean="0"/>
              <a:t>and early </a:t>
            </a:r>
            <a:r>
              <a:rPr lang="en-US" dirty="0"/>
              <a:t>embryonic development—is a time of </a:t>
            </a:r>
            <a:r>
              <a:rPr lang="en-US" dirty="0" smtClean="0"/>
              <a:t>physiologically intense </a:t>
            </a:r>
            <a:r>
              <a:rPr lang="en-US" dirty="0"/>
              <a:t>epigenetic </a:t>
            </a:r>
            <a:r>
              <a:rPr lang="en-US" dirty="0" smtClean="0"/>
              <a:t>reprogramming.</a:t>
            </a:r>
          </a:p>
          <a:p>
            <a:pPr algn="just"/>
            <a:r>
              <a:rPr lang="en-US" dirty="0"/>
              <a:t>Cryopreservation of oocytes by “slow freezing” was </a:t>
            </a:r>
            <a:r>
              <a:rPr lang="en-US" dirty="0" smtClean="0"/>
              <a:t>initiated in </a:t>
            </a:r>
            <a:r>
              <a:rPr lang="en-US" dirty="0"/>
              <a:t>the 1980s, and the first birth was obtained </a:t>
            </a:r>
            <a:r>
              <a:rPr lang="en-US" dirty="0" smtClean="0"/>
              <a:t>in Japan </a:t>
            </a:r>
            <a:r>
              <a:rPr lang="en-US" dirty="0"/>
              <a:t>more than 30 years </a:t>
            </a:r>
            <a:r>
              <a:rPr lang="en-US" dirty="0" smtClean="0"/>
              <a:t>ago.</a:t>
            </a:r>
          </a:p>
          <a:p>
            <a:pPr algn="just"/>
            <a:r>
              <a:rPr lang="en-US" dirty="0"/>
              <a:t>However, one of </a:t>
            </a:r>
            <a:r>
              <a:rPr lang="en-US" dirty="0" smtClean="0"/>
              <a:t>the main </a:t>
            </a:r>
            <a:r>
              <a:rPr lang="en-US" dirty="0"/>
              <a:t>difficulties with this technique is that oocyte </a:t>
            </a:r>
            <a:r>
              <a:rPr lang="en-US" dirty="0" smtClean="0"/>
              <a:t>survival rates </a:t>
            </a:r>
            <a:r>
              <a:rPr lang="en-US" dirty="0"/>
              <a:t>have remained low, around 60% </a:t>
            </a:r>
            <a:r>
              <a:rPr lang="en-US" dirty="0" smtClean="0"/>
              <a:t>post-thaw.</a:t>
            </a:r>
          </a:p>
          <a:p>
            <a:pPr algn="just"/>
            <a:r>
              <a:rPr lang="en-US" dirty="0"/>
              <a:t>Many </a:t>
            </a:r>
            <a:r>
              <a:rPr lang="en-US" dirty="0" smtClean="0"/>
              <a:t>studies have </a:t>
            </a:r>
            <a:r>
              <a:rPr lang="en-US" dirty="0"/>
              <a:t>proven that oocyte survival rates, </a:t>
            </a:r>
            <a:r>
              <a:rPr lang="en-US" dirty="0" smtClean="0"/>
              <a:t>fertilization rates</a:t>
            </a:r>
            <a:r>
              <a:rPr lang="en-US" dirty="0"/>
              <a:t>, and embryonic cleavage were higher after </a:t>
            </a:r>
            <a:r>
              <a:rPr lang="en-US" dirty="0" err="1" smtClean="0"/>
              <a:t>vitrification</a:t>
            </a:r>
            <a:r>
              <a:rPr lang="en-US" dirty="0"/>
              <a:t> </a:t>
            </a:r>
            <a:r>
              <a:rPr lang="en-US" dirty="0" smtClean="0"/>
              <a:t>than </a:t>
            </a:r>
            <a:r>
              <a:rPr lang="en-US" dirty="0"/>
              <a:t>after slow freezing, and the results with </a:t>
            </a:r>
            <a:r>
              <a:rPr lang="en-US" dirty="0" err="1" smtClean="0"/>
              <a:t>vitrification</a:t>
            </a:r>
            <a:r>
              <a:rPr lang="en-US" dirty="0"/>
              <a:t> </a:t>
            </a:r>
            <a:r>
              <a:rPr lang="en-US" dirty="0" smtClean="0"/>
              <a:t>may </a:t>
            </a:r>
            <a:r>
              <a:rPr lang="en-US" dirty="0"/>
              <a:t>even be equivalent to the results </a:t>
            </a:r>
            <a:r>
              <a:rPr lang="en-US" dirty="0" smtClean="0"/>
              <a:t>obtained with </a:t>
            </a:r>
            <a:r>
              <a:rPr lang="en-US" dirty="0"/>
              <a:t>fresh </a:t>
            </a:r>
            <a:r>
              <a:rPr lang="en-US" dirty="0" smtClean="0"/>
              <a:t>oocytes.</a:t>
            </a:r>
            <a:endParaRPr lang="en-US" dirty="0"/>
          </a:p>
        </p:txBody>
      </p:sp>
    </p:spTree>
    <p:extLst>
      <p:ext uri="{BB962C8B-B14F-4D97-AF65-F5344CB8AC3E}">
        <p14:creationId xmlns:p14="http://schemas.microsoft.com/office/powerpoint/2010/main" val="3299304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Introduction</a:t>
            </a:r>
            <a:endParaRPr lang="fa-IR" dirty="0"/>
          </a:p>
        </p:txBody>
      </p:sp>
      <p:sp>
        <p:nvSpPr>
          <p:cNvPr id="3" name="Content Placeholder 2"/>
          <p:cNvSpPr>
            <a:spLocks noGrp="1"/>
          </p:cNvSpPr>
          <p:nvPr>
            <p:ph idx="1"/>
          </p:nvPr>
        </p:nvSpPr>
        <p:spPr/>
        <p:txBody>
          <a:bodyPr>
            <a:normAutofit fontScale="92500" lnSpcReduction="20000"/>
          </a:bodyPr>
          <a:lstStyle/>
          <a:p>
            <a:pPr algn="just"/>
            <a:r>
              <a:rPr lang="en-US" dirty="0"/>
              <a:t>In view of the growing number of children </a:t>
            </a:r>
            <a:r>
              <a:rPr lang="en-US" dirty="0" smtClean="0"/>
              <a:t>conceived thanks </a:t>
            </a:r>
            <a:r>
              <a:rPr lang="en-US" dirty="0"/>
              <a:t>to oocyte </a:t>
            </a:r>
            <a:r>
              <a:rPr lang="en-US" dirty="0" err="1"/>
              <a:t>vitrification</a:t>
            </a:r>
            <a:r>
              <a:rPr lang="en-US" dirty="0"/>
              <a:t> and the absence of </a:t>
            </a:r>
            <a:r>
              <a:rPr lang="en-US" dirty="0" smtClean="0"/>
              <a:t>birth </a:t>
            </a:r>
            <a:r>
              <a:rPr lang="en-US" dirty="0"/>
              <a:t>defects in these </a:t>
            </a:r>
            <a:r>
              <a:rPr lang="en-US" dirty="0" smtClean="0"/>
              <a:t>children, </a:t>
            </a:r>
            <a:r>
              <a:rPr lang="en-US" dirty="0"/>
              <a:t>it is now </a:t>
            </a:r>
            <a:r>
              <a:rPr lang="en-US" dirty="0" smtClean="0"/>
              <a:t>considered by </a:t>
            </a:r>
            <a:r>
              <a:rPr lang="en-US" dirty="0"/>
              <a:t>many countries as the first-line technique to </a:t>
            </a:r>
            <a:r>
              <a:rPr lang="en-US" dirty="0" smtClean="0"/>
              <a:t>preserve female fertility.</a:t>
            </a:r>
          </a:p>
          <a:p>
            <a:pPr algn="just"/>
            <a:r>
              <a:rPr lang="en-US" dirty="0"/>
              <a:t>Oocyte </a:t>
            </a:r>
            <a:r>
              <a:rPr lang="en-US" dirty="0" err="1"/>
              <a:t>vitrification</a:t>
            </a:r>
            <a:r>
              <a:rPr lang="en-US" dirty="0"/>
              <a:t> is </a:t>
            </a:r>
            <a:r>
              <a:rPr lang="en-US" dirty="0" smtClean="0"/>
              <a:t>also on </a:t>
            </a:r>
            <a:r>
              <a:rPr lang="en-US" dirty="0"/>
              <a:t>the rise in the context of intra-couple ART </a:t>
            </a:r>
            <a:r>
              <a:rPr lang="en-US" dirty="0" smtClean="0"/>
              <a:t>management; it </a:t>
            </a:r>
            <a:r>
              <a:rPr lang="en-US" dirty="0"/>
              <a:t>is often used in the event of failed sperm </a:t>
            </a:r>
            <a:r>
              <a:rPr lang="en-US" dirty="0" smtClean="0"/>
              <a:t>collection or </a:t>
            </a:r>
            <a:r>
              <a:rPr lang="en-US" dirty="0"/>
              <a:t>when there is a preference for the storage </a:t>
            </a:r>
            <a:r>
              <a:rPr lang="en-US" dirty="0" smtClean="0"/>
              <a:t>of oocytes </a:t>
            </a:r>
            <a:r>
              <a:rPr lang="en-US" dirty="0"/>
              <a:t>rather than </a:t>
            </a:r>
            <a:r>
              <a:rPr lang="en-US" dirty="0" smtClean="0"/>
              <a:t>embryos.</a:t>
            </a:r>
          </a:p>
          <a:p>
            <a:pPr algn="just"/>
            <a:r>
              <a:rPr lang="en-US" dirty="0"/>
              <a:t>In addition, it </a:t>
            </a:r>
            <a:r>
              <a:rPr lang="en-US" dirty="0" smtClean="0"/>
              <a:t>could be </a:t>
            </a:r>
            <a:r>
              <a:rPr lang="en-US" dirty="0"/>
              <a:t>chosen in the context of oocyte donation </a:t>
            </a:r>
            <a:r>
              <a:rPr lang="en-US" dirty="0" smtClean="0"/>
              <a:t>program, but </a:t>
            </a:r>
            <a:r>
              <a:rPr lang="en-US" dirty="0"/>
              <a:t>also in some countries where the law prohibits </a:t>
            </a:r>
            <a:r>
              <a:rPr lang="en-US" dirty="0" smtClean="0"/>
              <a:t>embryo cryopreservation</a:t>
            </a:r>
            <a:r>
              <a:rPr lang="en-US" dirty="0"/>
              <a:t>. </a:t>
            </a:r>
            <a:endParaRPr lang="en-US" dirty="0" smtClean="0"/>
          </a:p>
          <a:p>
            <a:pPr algn="just"/>
            <a:r>
              <a:rPr lang="en-US" dirty="0" smtClean="0"/>
              <a:t>Finally</a:t>
            </a:r>
            <a:r>
              <a:rPr lang="en-US" dirty="0"/>
              <a:t>, some countries have </a:t>
            </a:r>
            <a:r>
              <a:rPr lang="en-US" dirty="0" smtClean="0"/>
              <a:t>expanded the </a:t>
            </a:r>
            <a:r>
              <a:rPr lang="en-US" dirty="0"/>
              <a:t>use of oocyte freezing for purpose </a:t>
            </a:r>
            <a:r>
              <a:rPr lang="en-US" dirty="0" smtClean="0"/>
              <a:t>of postponing </a:t>
            </a:r>
            <a:r>
              <a:rPr lang="en-US" dirty="0"/>
              <a:t>pregnancy for personal or professional </a:t>
            </a:r>
            <a:r>
              <a:rPr lang="en-US" dirty="0" smtClean="0"/>
              <a:t>reasons, also </a:t>
            </a:r>
            <a:r>
              <a:rPr lang="en-US" dirty="0"/>
              <a:t>known as “delayed childbearing</a:t>
            </a:r>
            <a:r>
              <a:rPr lang="en-US" dirty="0" smtClean="0"/>
              <a:t>”.</a:t>
            </a:r>
            <a:endParaRPr lang="fa-IR" dirty="0"/>
          </a:p>
        </p:txBody>
      </p:sp>
    </p:spTree>
    <p:extLst>
      <p:ext uri="{BB962C8B-B14F-4D97-AF65-F5344CB8AC3E}">
        <p14:creationId xmlns:p14="http://schemas.microsoft.com/office/powerpoint/2010/main" val="3406592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Introduction</a:t>
            </a:r>
            <a:endParaRPr lang="fa-IR" dirty="0"/>
          </a:p>
        </p:txBody>
      </p:sp>
      <p:sp>
        <p:nvSpPr>
          <p:cNvPr id="3" name="Content Placeholder 2"/>
          <p:cNvSpPr>
            <a:spLocks noGrp="1"/>
          </p:cNvSpPr>
          <p:nvPr>
            <p:ph idx="1"/>
          </p:nvPr>
        </p:nvSpPr>
        <p:spPr/>
        <p:txBody>
          <a:bodyPr>
            <a:normAutofit fontScale="92500"/>
          </a:bodyPr>
          <a:lstStyle/>
          <a:p>
            <a:pPr algn="just"/>
            <a:r>
              <a:rPr lang="en-US" dirty="0"/>
              <a:t>There is usually a shallow learning curve for oocyte </a:t>
            </a:r>
            <a:r>
              <a:rPr lang="en-US" dirty="0" err="1" smtClean="0"/>
              <a:t>vitrification</a:t>
            </a:r>
            <a:r>
              <a:rPr lang="en-US" dirty="0"/>
              <a:t> </a:t>
            </a:r>
            <a:r>
              <a:rPr lang="en-US" dirty="0" smtClean="0"/>
              <a:t>techniques</a:t>
            </a:r>
            <a:r>
              <a:rPr lang="en-US" dirty="0"/>
              <a:t>, resulting in a maximum survival rate </a:t>
            </a:r>
            <a:r>
              <a:rPr lang="en-US" dirty="0" smtClean="0"/>
              <a:t>of no </a:t>
            </a:r>
            <a:r>
              <a:rPr lang="en-US" dirty="0"/>
              <a:t>more than 70–80</a:t>
            </a:r>
            <a:r>
              <a:rPr lang="en-US" dirty="0" smtClean="0"/>
              <a:t>%. </a:t>
            </a:r>
          </a:p>
          <a:p>
            <a:pPr algn="just"/>
            <a:r>
              <a:rPr lang="en-US" dirty="0" smtClean="0"/>
              <a:t>The effects </a:t>
            </a:r>
            <a:r>
              <a:rPr lang="en-US" dirty="0"/>
              <a:t>of </a:t>
            </a:r>
            <a:r>
              <a:rPr lang="en-US" dirty="0" err="1"/>
              <a:t>vitrification</a:t>
            </a:r>
            <a:r>
              <a:rPr lang="en-US" dirty="0"/>
              <a:t> can be at the molecular level </a:t>
            </a:r>
            <a:r>
              <a:rPr lang="en-US" dirty="0" smtClean="0"/>
              <a:t>and may </a:t>
            </a:r>
            <a:r>
              <a:rPr lang="en-US" dirty="0"/>
              <a:t>influence epigenetic control, especially since </a:t>
            </a:r>
            <a:r>
              <a:rPr lang="en-US" dirty="0" smtClean="0"/>
              <a:t>these processes </a:t>
            </a:r>
            <a:r>
              <a:rPr lang="en-US" dirty="0"/>
              <a:t>coincide with the reprogramming of the </a:t>
            </a:r>
            <a:r>
              <a:rPr lang="en-US" dirty="0" smtClean="0"/>
              <a:t>oocyte epigenome.</a:t>
            </a:r>
          </a:p>
          <a:p>
            <a:pPr algn="just"/>
            <a:r>
              <a:rPr lang="en-US" dirty="0"/>
              <a:t>Therefore, any factors, herein potentially linked to the </a:t>
            </a:r>
            <a:r>
              <a:rPr lang="en-US" dirty="0" err="1"/>
              <a:t>vitrification</a:t>
            </a:r>
            <a:r>
              <a:rPr lang="en-US" dirty="0"/>
              <a:t> procedures (consequences of chilling and high concentrations of </a:t>
            </a:r>
            <a:r>
              <a:rPr lang="en-US" dirty="0" err="1"/>
              <a:t>cryoprotectants</a:t>
            </a:r>
            <a:r>
              <a:rPr lang="en-US" dirty="0"/>
              <a:t>), that influence genome integrity and transcripts synthesis/repression, stability, and association with the translation machinery can have a major impact on protein expression and crucial biological processes.</a:t>
            </a:r>
            <a:endParaRPr lang="fa-IR" dirty="0"/>
          </a:p>
          <a:p>
            <a:pPr algn="just"/>
            <a:endParaRPr lang="en-US" dirty="0" smtClean="0"/>
          </a:p>
        </p:txBody>
      </p:sp>
    </p:spTree>
    <p:extLst>
      <p:ext uri="{BB962C8B-B14F-4D97-AF65-F5344CB8AC3E}">
        <p14:creationId xmlns:p14="http://schemas.microsoft.com/office/powerpoint/2010/main" val="2229123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Introduction</a:t>
            </a:r>
            <a:endParaRPr lang="fa-IR" dirty="0"/>
          </a:p>
        </p:txBody>
      </p:sp>
      <p:sp>
        <p:nvSpPr>
          <p:cNvPr id="3" name="Content Placeholder 2"/>
          <p:cNvSpPr>
            <a:spLocks noGrp="1"/>
          </p:cNvSpPr>
          <p:nvPr>
            <p:ph idx="1"/>
          </p:nvPr>
        </p:nvSpPr>
        <p:spPr>
          <a:xfrm>
            <a:off x="613611" y="1690688"/>
            <a:ext cx="10515600" cy="4351338"/>
          </a:xfrm>
        </p:spPr>
        <p:txBody>
          <a:bodyPr/>
          <a:lstStyle/>
          <a:p>
            <a:pPr algn="just"/>
            <a:r>
              <a:rPr lang="en-US" dirty="0"/>
              <a:t>In this manuscript, after describing </a:t>
            </a:r>
            <a:endParaRPr lang="en-US" dirty="0" smtClean="0"/>
          </a:p>
          <a:p>
            <a:pPr algn="just"/>
            <a:r>
              <a:rPr lang="en-US" dirty="0" smtClean="0"/>
              <a:t>(</a:t>
            </a:r>
            <a:r>
              <a:rPr lang="en-US" dirty="0"/>
              <a:t>1) the </a:t>
            </a:r>
            <a:r>
              <a:rPr lang="en-US" dirty="0" smtClean="0"/>
              <a:t>epigenetic marks </a:t>
            </a:r>
            <a:r>
              <a:rPr lang="en-US" dirty="0"/>
              <a:t>controlling gene transcription as well as the </a:t>
            </a:r>
            <a:r>
              <a:rPr lang="en-US" dirty="0" smtClean="0"/>
              <a:t>major </a:t>
            </a:r>
            <a:r>
              <a:rPr lang="en-US" dirty="0"/>
              <a:t>epigenetic events that occur during gametogenesis and</a:t>
            </a:r>
          </a:p>
          <a:p>
            <a:pPr algn="just"/>
            <a:r>
              <a:rPr lang="en-US" dirty="0"/>
              <a:t>(2) gene expression regulation through small RNAs, </a:t>
            </a:r>
            <a:r>
              <a:rPr lang="en-US" dirty="0" smtClean="0"/>
              <a:t>we will </a:t>
            </a:r>
            <a:r>
              <a:rPr lang="en-US" dirty="0"/>
              <a:t>discuss the current state of knowledge of the </a:t>
            </a:r>
            <a:r>
              <a:rPr lang="en-US" dirty="0" smtClean="0"/>
              <a:t>impact of </a:t>
            </a:r>
            <a:r>
              <a:rPr lang="en-US" dirty="0"/>
              <a:t>oocyte </a:t>
            </a:r>
            <a:r>
              <a:rPr lang="en-US" dirty="0" err="1"/>
              <a:t>vitrification</a:t>
            </a:r>
            <a:r>
              <a:rPr lang="en-US" dirty="0"/>
              <a:t> on epigenetic regulation and </a:t>
            </a:r>
            <a:r>
              <a:rPr lang="en-US" dirty="0" smtClean="0"/>
              <a:t>the consequences </a:t>
            </a:r>
            <a:r>
              <a:rPr lang="en-US" dirty="0"/>
              <a:t>on gene expression.</a:t>
            </a:r>
            <a:endParaRPr lang="fa-IR" dirty="0"/>
          </a:p>
        </p:txBody>
      </p:sp>
    </p:spTree>
    <p:extLst>
      <p:ext uri="{BB962C8B-B14F-4D97-AF65-F5344CB8AC3E}">
        <p14:creationId xmlns:p14="http://schemas.microsoft.com/office/powerpoint/2010/main" val="2368770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Epigenetic reprogramming during oogenesis</a:t>
            </a:r>
            <a:endParaRPr lang="fa-IR" dirty="0"/>
          </a:p>
        </p:txBody>
      </p:sp>
      <p:sp>
        <p:nvSpPr>
          <p:cNvPr id="3" name="Content Placeholder 2"/>
          <p:cNvSpPr>
            <a:spLocks noGrp="1"/>
          </p:cNvSpPr>
          <p:nvPr>
            <p:ph idx="1"/>
          </p:nvPr>
        </p:nvSpPr>
        <p:spPr/>
        <p:txBody>
          <a:bodyPr>
            <a:normAutofit fontScale="85000" lnSpcReduction="20000"/>
          </a:bodyPr>
          <a:lstStyle/>
          <a:p>
            <a:pPr algn="just"/>
            <a:r>
              <a:rPr lang="en-US" dirty="0"/>
              <a:t>Epigenetics refers to the processes leading to the </a:t>
            </a:r>
            <a:r>
              <a:rPr lang="en-US" dirty="0" smtClean="0"/>
              <a:t>diversification of </a:t>
            </a:r>
            <a:r>
              <a:rPr lang="en-US" dirty="0"/>
              <a:t>the expression of genetic material in a </a:t>
            </a:r>
            <a:r>
              <a:rPr lang="en-US" dirty="0" smtClean="0"/>
              <a:t>heritable manner </a:t>
            </a:r>
            <a:r>
              <a:rPr lang="en-US" dirty="0"/>
              <a:t>during cell divisions and without </a:t>
            </a:r>
            <a:r>
              <a:rPr lang="en-US" dirty="0" smtClean="0"/>
              <a:t>modifying the </a:t>
            </a:r>
            <a:r>
              <a:rPr lang="en-US" dirty="0"/>
              <a:t>nucleotide sequences. </a:t>
            </a:r>
            <a:endParaRPr lang="en-US" dirty="0" smtClean="0"/>
          </a:p>
          <a:p>
            <a:pPr algn="just"/>
            <a:r>
              <a:rPr lang="en-US" dirty="0" smtClean="0"/>
              <a:t>These </a:t>
            </a:r>
            <a:r>
              <a:rPr lang="en-US" dirty="0"/>
              <a:t>mechanisms, </a:t>
            </a:r>
            <a:r>
              <a:rPr lang="en-US" dirty="0" smtClean="0"/>
              <a:t>which occur </a:t>
            </a:r>
            <a:r>
              <a:rPr lang="en-US" dirty="0"/>
              <a:t>during development, are numerous and </a:t>
            </a:r>
            <a:r>
              <a:rPr lang="en-US" dirty="0" smtClean="0"/>
              <a:t>complex and </a:t>
            </a:r>
            <a:r>
              <a:rPr lang="en-US" dirty="0"/>
              <a:t>directly or indirectly influence the state of chromatin.</a:t>
            </a:r>
          </a:p>
          <a:p>
            <a:pPr algn="just"/>
            <a:r>
              <a:rPr lang="en-US" dirty="0"/>
              <a:t>DNA methylation appears as a major </a:t>
            </a:r>
            <a:r>
              <a:rPr lang="en-US" dirty="0" smtClean="0"/>
              <a:t>epigenetic mark </a:t>
            </a:r>
            <a:r>
              <a:rPr lang="en-US" dirty="0"/>
              <a:t>involving a covalent modification of DNA</a:t>
            </a:r>
            <a:r>
              <a:rPr lang="en-US" dirty="0" smtClean="0"/>
              <a:t>.</a:t>
            </a:r>
          </a:p>
          <a:p>
            <a:pPr algn="just"/>
            <a:r>
              <a:rPr lang="en-US" dirty="0" smtClean="0"/>
              <a:t>Within the </a:t>
            </a:r>
            <a:r>
              <a:rPr lang="en-US" dirty="0"/>
              <a:t>context of chromatin, DNA methylation does </a:t>
            </a:r>
            <a:r>
              <a:rPr lang="en-US" dirty="0" smtClean="0"/>
              <a:t>not function </a:t>
            </a:r>
            <a:r>
              <a:rPr lang="en-US" dirty="0"/>
              <a:t>alone. Instead, there is a complex interplay </a:t>
            </a:r>
            <a:r>
              <a:rPr lang="en-US" dirty="0" smtClean="0"/>
              <a:t>between DNA </a:t>
            </a:r>
            <a:r>
              <a:rPr lang="en-US" dirty="0"/>
              <a:t>methylation and post-translational </a:t>
            </a:r>
            <a:r>
              <a:rPr lang="en-US" dirty="0" smtClean="0"/>
              <a:t>biochemical histone </a:t>
            </a:r>
            <a:r>
              <a:rPr lang="en-US" dirty="0"/>
              <a:t>modifications (mainly localized in </a:t>
            </a:r>
            <a:r>
              <a:rPr lang="en-US" dirty="0" smtClean="0"/>
              <a:t>the N-terminal </a:t>
            </a:r>
            <a:r>
              <a:rPr lang="en-US" dirty="0"/>
              <a:t>tails) known as the “histone code</a:t>
            </a:r>
            <a:r>
              <a:rPr lang="en-US" dirty="0" smtClean="0"/>
              <a:t>”.</a:t>
            </a:r>
            <a:endParaRPr lang="en-US" dirty="0"/>
          </a:p>
          <a:p>
            <a:pPr algn="just"/>
            <a:r>
              <a:rPr lang="en-US" dirty="0"/>
              <a:t>Together, they control chromatin accessibility and </a:t>
            </a:r>
            <a:r>
              <a:rPr lang="en-US" dirty="0" smtClean="0"/>
              <a:t>packaging, resulting </a:t>
            </a:r>
            <a:r>
              <a:rPr lang="en-US" dirty="0"/>
              <a:t>in gene activation or repression.</a:t>
            </a:r>
            <a:endParaRPr lang="fa-IR" dirty="0"/>
          </a:p>
        </p:txBody>
      </p:sp>
    </p:spTree>
    <p:extLst>
      <p:ext uri="{BB962C8B-B14F-4D97-AF65-F5344CB8AC3E}">
        <p14:creationId xmlns:p14="http://schemas.microsoft.com/office/powerpoint/2010/main" val="1990539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Epigenetic reprogramming during oogenesis</a:t>
            </a:r>
            <a:endParaRPr lang="fa-IR" dirty="0"/>
          </a:p>
        </p:txBody>
      </p:sp>
      <p:sp>
        <p:nvSpPr>
          <p:cNvPr id="3" name="Content Placeholder 2"/>
          <p:cNvSpPr>
            <a:spLocks noGrp="1"/>
          </p:cNvSpPr>
          <p:nvPr>
            <p:ph idx="1"/>
          </p:nvPr>
        </p:nvSpPr>
        <p:spPr/>
        <p:txBody>
          <a:bodyPr>
            <a:normAutofit fontScale="92500" lnSpcReduction="20000"/>
          </a:bodyPr>
          <a:lstStyle/>
          <a:p>
            <a:pPr algn="just"/>
            <a:r>
              <a:rPr lang="en-US" dirty="0"/>
              <a:t>TEs represent more than half of the </a:t>
            </a:r>
            <a:r>
              <a:rPr lang="en-US" dirty="0" smtClean="0"/>
              <a:t>human genome. </a:t>
            </a:r>
          </a:p>
          <a:p>
            <a:pPr algn="just"/>
            <a:r>
              <a:rPr lang="en-US" dirty="0" smtClean="0"/>
              <a:t>Indeed</a:t>
            </a:r>
            <a:r>
              <a:rPr lang="en-US" dirty="0"/>
              <a:t>, experimental </a:t>
            </a:r>
            <a:r>
              <a:rPr lang="en-US" dirty="0" smtClean="0"/>
              <a:t>overexpression of </a:t>
            </a:r>
            <a:r>
              <a:rPr lang="en-US" dirty="0"/>
              <a:t>on type of transposable element (a </a:t>
            </a:r>
            <a:r>
              <a:rPr lang="en-US" dirty="0" err="1" smtClean="0"/>
              <a:t>nonlong</a:t>
            </a:r>
            <a:r>
              <a:rPr lang="en-US" dirty="0"/>
              <a:t> </a:t>
            </a:r>
            <a:r>
              <a:rPr lang="en-US" dirty="0" smtClean="0"/>
              <a:t>terminal </a:t>
            </a:r>
            <a:r>
              <a:rPr lang="en-US" dirty="0"/>
              <a:t>repeats [</a:t>
            </a:r>
            <a:r>
              <a:rPr lang="en-US"/>
              <a:t>LTRs</a:t>
            </a:r>
            <a:r>
              <a:rPr lang="en-US" smtClean="0"/>
              <a:t>] </a:t>
            </a:r>
            <a:r>
              <a:rPr lang="en-US" dirty="0" smtClean="0"/>
              <a:t>in mouse </a:t>
            </a:r>
            <a:r>
              <a:rPr lang="en-US" dirty="0"/>
              <a:t>oocytes results in oocyte aneuploidy and </a:t>
            </a:r>
            <a:r>
              <a:rPr lang="en-US" dirty="0" smtClean="0"/>
              <a:t>embryonic lethality.</a:t>
            </a:r>
          </a:p>
          <a:p>
            <a:pPr algn="just"/>
            <a:r>
              <a:rPr lang="en-US" dirty="0"/>
              <a:t>More generally, the facts that some TEs are </a:t>
            </a:r>
            <a:r>
              <a:rPr lang="en-US" dirty="0" smtClean="0"/>
              <a:t>sensitive to </a:t>
            </a:r>
            <a:r>
              <a:rPr lang="en-US" dirty="0"/>
              <a:t>environmental factors that can mediate </a:t>
            </a:r>
            <a:r>
              <a:rPr lang="en-US" dirty="0" smtClean="0"/>
              <a:t>their mobilization </a:t>
            </a:r>
            <a:r>
              <a:rPr lang="en-US" dirty="0"/>
              <a:t>and that epigenetic modifications are </a:t>
            </a:r>
            <a:r>
              <a:rPr lang="en-US" dirty="0" smtClean="0"/>
              <a:t>also sensitive </a:t>
            </a:r>
            <a:r>
              <a:rPr lang="en-US" dirty="0"/>
              <a:t>to the environment suggest that both can </a:t>
            </a:r>
            <a:r>
              <a:rPr lang="en-US" dirty="0" smtClean="0"/>
              <a:t>work together, </a:t>
            </a:r>
            <a:r>
              <a:rPr lang="en-US" dirty="0"/>
              <a:t>underscore the importance to </a:t>
            </a:r>
            <a:r>
              <a:rPr lang="en-US" dirty="0" smtClean="0"/>
              <a:t>determine whether </a:t>
            </a:r>
            <a:r>
              <a:rPr lang="en-US" dirty="0"/>
              <a:t>some reproductive procedures such as </a:t>
            </a:r>
            <a:r>
              <a:rPr lang="en-US" dirty="0" smtClean="0"/>
              <a:t>oocyte </a:t>
            </a:r>
            <a:r>
              <a:rPr lang="en-US" dirty="0" err="1" smtClean="0"/>
              <a:t>vitrification</a:t>
            </a:r>
            <a:r>
              <a:rPr lang="en-US" dirty="0" smtClean="0"/>
              <a:t> </a:t>
            </a:r>
            <a:r>
              <a:rPr lang="en-US" dirty="0"/>
              <a:t>could perturb transposable element </a:t>
            </a:r>
            <a:r>
              <a:rPr lang="en-US" dirty="0" smtClean="0"/>
              <a:t>control during </a:t>
            </a:r>
            <a:r>
              <a:rPr lang="en-US" dirty="0"/>
              <a:t>this critical window of development. </a:t>
            </a:r>
            <a:endParaRPr lang="en-US" dirty="0" smtClean="0"/>
          </a:p>
          <a:p>
            <a:pPr algn="just"/>
            <a:r>
              <a:rPr lang="en-US" dirty="0" smtClean="0"/>
              <a:t>Otherwise, in </a:t>
            </a:r>
            <a:r>
              <a:rPr lang="en-US" dirty="0"/>
              <a:t>the oocyte, LTRs, another subtype of transposable </a:t>
            </a:r>
            <a:r>
              <a:rPr lang="en-US" dirty="0" smtClean="0"/>
              <a:t>elements, are </a:t>
            </a:r>
            <a:r>
              <a:rPr lang="en-US" dirty="0"/>
              <a:t>highly expressed, very active, and can </a:t>
            </a:r>
            <a:r>
              <a:rPr lang="en-US" dirty="0" smtClean="0"/>
              <a:t>regulate host </a:t>
            </a:r>
            <a:r>
              <a:rPr lang="en-US" dirty="0"/>
              <a:t>genes, notably by contributing to the generation </a:t>
            </a:r>
            <a:r>
              <a:rPr lang="en-US" dirty="0" smtClean="0"/>
              <a:t>of </a:t>
            </a:r>
            <a:r>
              <a:rPr lang="en-US" dirty="0" err="1" smtClean="0"/>
              <a:t>hypermethylated</a:t>
            </a:r>
            <a:r>
              <a:rPr lang="en-US" dirty="0" smtClean="0"/>
              <a:t> </a:t>
            </a:r>
            <a:r>
              <a:rPr lang="en-US" dirty="0"/>
              <a:t>domains </a:t>
            </a:r>
            <a:r>
              <a:rPr lang="en-US" dirty="0" smtClean="0"/>
              <a:t>downstream.</a:t>
            </a:r>
            <a:endParaRPr lang="fa-IR" dirty="0"/>
          </a:p>
        </p:txBody>
      </p:sp>
    </p:spTree>
    <p:extLst>
      <p:ext uri="{BB962C8B-B14F-4D97-AF65-F5344CB8AC3E}">
        <p14:creationId xmlns:p14="http://schemas.microsoft.com/office/powerpoint/2010/main" val="1602715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1672</TotalTime>
  <Words>2545</Words>
  <Application>Microsoft Office PowerPoint</Application>
  <PresentationFormat>Custom</PresentationFormat>
  <Paragraphs>118</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What impact does oocyte vitrification have on epigenetics and gene expression? Barberet et al. Clinical Epigenetics (2020) 12:121 </vt:lpstr>
      <vt:lpstr>Important titles</vt:lpstr>
      <vt:lpstr>Introduction </vt:lpstr>
      <vt:lpstr>Introduction </vt:lpstr>
      <vt:lpstr>Introduction</vt:lpstr>
      <vt:lpstr>Introduction</vt:lpstr>
      <vt:lpstr>Introduction</vt:lpstr>
      <vt:lpstr>Epigenetic reprogramming during oogenesis</vt:lpstr>
      <vt:lpstr>Epigenetic reprogramming during oogenesis</vt:lpstr>
      <vt:lpstr>DNA methylation</vt:lpstr>
      <vt:lpstr>DNA methylation</vt:lpstr>
      <vt:lpstr>DNA methylation</vt:lpstr>
      <vt:lpstr>DNA methylation</vt:lpstr>
      <vt:lpstr>DNA methylation</vt:lpstr>
      <vt:lpstr>Histone modifications</vt:lpstr>
      <vt:lpstr>Histone modifications</vt:lpstr>
      <vt:lpstr>Epigenetic information through small RNAs</vt:lpstr>
      <vt:lpstr>MicroRNAs</vt:lpstr>
      <vt:lpstr>Impact of oocyte vitrification on gene expression</vt:lpstr>
      <vt:lpstr>Impact of oocyte vitrification on gene expression</vt:lpstr>
      <vt:lpstr>Discussion</vt:lpstr>
      <vt:lpstr>Discussion</vt:lpstr>
      <vt:lpstr>Discussion</vt:lpstr>
      <vt:lpstr>Discussion</vt:lpstr>
      <vt:lpstr>Conclusion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impact does oocyte vitrification have on epigenetics and gene expression? Barberet et al. Clinical Epigenetics (2020) 12:121</dc:title>
  <dc:creator>Dr Zaki</dc:creator>
  <cp:lastModifiedBy>test</cp:lastModifiedBy>
  <cp:revision>49</cp:revision>
  <dcterms:created xsi:type="dcterms:W3CDTF">2021-12-07T06:22:22Z</dcterms:created>
  <dcterms:modified xsi:type="dcterms:W3CDTF">2021-12-21T04:55:25Z</dcterms:modified>
</cp:coreProperties>
</file>