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76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1" r:id="rId1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5" d="100"/>
          <a:sy n="65" d="100"/>
        </p:scale>
        <p:origin x="700" y="4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en-GB"/>
              <a:t>Click to edit Master title style</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1"/>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chemeClr val="tx1"/>
                </a:solidFill>
                <a:latin typeface="+mn-lt"/>
              </a:defRPr>
            </a:lvl1pPr>
          </a:lstStyle>
          <a:p>
            <a:fld id="{DDA51639-B2D6-4652-B8C3-1B4C224A7BAF}" type="datetimeFigureOut">
              <a:rPr lang="en-US" dirty="0"/>
              <a:t>7/17/2021</a:t>
            </a:fld>
            <a:endParaRPr lang="en-US" dirty="0"/>
          </a:p>
        </p:txBody>
      </p:sp>
      <p:sp>
        <p:nvSpPr>
          <p:cNvPr id="21" name="Footer Placeholder 20"/>
          <p:cNvSpPr>
            <a:spLocks noGrp="1"/>
          </p:cNvSpPr>
          <p:nvPr>
            <p:ph type="ftr" sz="quarter" idx="11"/>
          </p:nvPr>
        </p:nvSpPr>
        <p:spPr>
          <a:xfrm>
            <a:off x="1453896" y="5211060"/>
            <a:ext cx="5905500" cy="228600"/>
          </a:xfrm>
        </p:spPr>
        <p:txBody>
          <a:bodyPr/>
          <a:lstStyle>
            <a:lvl1pPr algn="l">
              <a:defRPr>
                <a:solidFill>
                  <a:schemeClr val="tx1">
                    <a:lumMod val="75000"/>
                    <a:lumOff val="25000"/>
                  </a:schemeClr>
                </a:solidFill>
              </a:defRPr>
            </a:lvl1pPr>
          </a:lstStyle>
          <a:p>
            <a:endParaRPr lang="en-US" dirty="0"/>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fld id="{4FAB73BC-B049-4115-A692-8D63A059BFB8}" type="slidenum">
              <a:rPr lang="en-US" dirty="0"/>
              <a:pPr/>
              <a:t>‹#›</a:t>
            </a:fld>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D11A6AA8-A04B-4104-9AE2-BD48D340E27F}" type="datetimeFigureOut">
              <a:rPr lang="en-US" dirty="0"/>
              <a:t>7/17/2021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GB"/>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B4E0BF79-FAC6-4A96-8DE1-F7B82E2E1652}" type="datetimeFigureOut">
              <a:rPr lang="en-US" dirty="0"/>
              <a:t>7/17/2021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7" name="Date Placeholder 6"/>
          <p:cNvSpPr>
            <a:spLocks noGrp="1"/>
          </p:cNvSpPr>
          <p:nvPr>
            <p:ph type="dt" sz="half" idx="10"/>
          </p:nvPr>
        </p:nvSpPr>
        <p:spPr/>
        <p:txBody>
          <a:bodyPr/>
          <a:lstStyle/>
          <a:p>
            <a:fld id="{82FF5DD9-2C52-442D-92E2-8072C0C3D7CD}" type="datetimeFigureOut">
              <a:rPr lang="en-US" dirty="0"/>
              <a:t>7/17/2021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12192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0"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en-GB"/>
              <a:t>Click to edit Master title style</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defRPr sz="1600">
                <a:solidFill>
                  <a:schemeClr val="tx1"/>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chemeClr val="tx1"/>
                </a:solidFill>
                <a:latin typeface="+mn-lt"/>
                <a:ea typeface="+mn-ea"/>
                <a:cs typeface="+mn-cs"/>
              </a:defRPr>
            </a:lvl1pPr>
          </a:lstStyle>
          <a:p>
            <a:fld id="{C44961B7-6B89-48AB-966F-622E2788EECC}" type="datetimeFigureOut">
              <a:rPr lang="en-US" dirty="0"/>
              <a:t>7/17/2021</a:t>
            </a:fld>
            <a:endParaRPr lang="en-US" dirty="0"/>
          </a:p>
        </p:txBody>
      </p:sp>
      <p:sp>
        <p:nvSpPr>
          <p:cNvPr id="5" name="Footer Placeholder 4"/>
          <p:cNvSpPr>
            <a:spLocks noGrp="1"/>
          </p:cNvSpPr>
          <p:nvPr>
            <p:ph type="ftr" sz="quarter" idx="11"/>
          </p:nvPr>
        </p:nvSpPr>
        <p:spPr>
          <a:xfrm>
            <a:off x="1453553" y="5211060"/>
            <a:ext cx="5907024" cy="228600"/>
          </a:xfrm>
        </p:spPr>
        <p:txBody>
          <a:bodyPr/>
          <a:lstStyle>
            <a:lvl1pPr algn="l">
              <a:defRPr/>
            </a:lvl1pPr>
          </a:lstStyle>
          <a:p>
            <a:endParaRPr lang="en-US" dirty="0"/>
          </a:p>
        </p:txBody>
      </p:sp>
      <p:sp>
        <p:nvSpPr>
          <p:cNvPr id="6" name="Slide Number Placeholder 5"/>
          <p:cNvSpPr>
            <a:spLocks noGrp="1"/>
          </p:cNvSpPr>
          <p:nvPr>
            <p:ph type="sldNum" sz="quarter" idx="12"/>
          </p:nvPr>
        </p:nvSpPr>
        <p:spPr>
          <a:xfrm>
            <a:off x="8604504" y="5211060"/>
            <a:ext cx="2112264" cy="228600"/>
          </a:xfrm>
        </p:spPr>
        <p:txBody>
          <a:bodyPr/>
          <a:lstStyle/>
          <a:p>
            <a:fld id="{4FAB73BC-B049-4115-A692-8D63A059BFB8}" type="slidenum">
              <a:rPr lang="en-US" dirty="0"/>
              <a:t>‹#›</a:t>
            </a:fld>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Date Placeholder 4"/>
          <p:cNvSpPr>
            <a:spLocks noGrp="1"/>
          </p:cNvSpPr>
          <p:nvPr>
            <p:ph type="dt" sz="half" idx="10"/>
          </p:nvPr>
        </p:nvSpPr>
        <p:spPr/>
        <p:txBody>
          <a:bodyPr/>
          <a:lstStyle/>
          <a:p>
            <a:fld id="{DBD3D6FB-79CC-4683-A046-BBE785BA1BED}" type="datetimeFigureOut">
              <a:rPr lang="en-US" dirty="0"/>
              <a:t>7/17/2021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7" name="Date Placeholder 6"/>
          <p:cNvSpPr>
            <a:spLocks noGrp="1"/>
          </p:cNvSpPr>
          <p:nvPr>
            <p:ph type="dt" sz="half" idx="10"/>
          </p:nvPr>
        </p:nvSpPr>
        <p:spPr/>
        <p:txBody>
          <a:bodyPr/>
          <a:lstStyle/>
          <a:p>
            <a:fld id="{9512B3E8-48F1-4B23-8498-D8A04A81EC9C}" type="datetimeFigureOut">
              <a:rPr lang="en-US" dirty="0"/>
              <a:t>7/17/2021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Date Placeholder 2"/>
          <p:cNvSpPr>
            <a:spLocks noGrp="1"/>
          </p:cNvSpPr>
          <p:nvPr>
            <p:ph type="dt" sz="half" idx="10"/>
          </p:nvPr>
        </p:nvSpPr>
        <p:spPr/>
        <p:txBody>
          <a:bodyPr/>
          <a:lstStyle/>
          <a:p>
            <a:fld id="{10B90D90-AA62-404D-A741-635B4370F9CB}" type="datetimeFigureOut">
              <a:rPr lang="en-US" dirty="0"/>
              <a:t>7/17/2021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57002E4-6836-46D1-9DBB-3C27C0DD3A89}" type="datetimeFigureOut">
              <a:rPr lang="en-US" dirty="0"/>
              <a:t>7/17/2021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6" name="Rectangle 15"/>
          <p:cNvSpPr/>
          <p:nvPr/>
        </p:nvSpPr>
        <p:spPr>
          <a:xfrm>
            <a:off x="245529" y="237744"/>
            <a:ext cx="8531352"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rgbClr val="FFFFFF"/>
                </a:solidFill>
                <a:effectLst/>
                <a:latin typeface="+mj-lt"/>
                <a:ea typeface="+mn-ea"/>
                <a:cs typeface="+mn-cs"/>
              </a:defRPr>
            </a:lvl1pPr>
          </a:lstStyle>
          <a:p>
            <a:r>
              <a:rPr lang="en-GB"/>
              <a:t>Click to edit Master title style</a:t>
            </a:r>
            <a:endParaRPr lang="en-US" dirty="0"/>
          </a:p>
        </p:txBody>
      </p:sp>
      <p:sp>
        <p:nvSpPr>
          <p:cNvPr id="3" name="Content Placeholder 2"/>
          <p:cNvSpPr>
            <a:spLocks noGrp="1"/>
          </p:cNvSpPr>
          <p:nvPr>
            <p:ph idx="1"/>
          </p:nvPr>
        </p:nvSpPr>
        <p:spPr>
          <a:xfrm>
            <a:off x="685800" y="609600"/>
            <a:ext cx="7772400" cy="53340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8" name="Date Placeholder 7"/>
          <p:cNvSpPr>
            <a:spLocks noGrp="1"/>
          </p:cNvSpPr>
          <p:nvPr>
            <p:ph type="dt" sz="half" idx="10"/>
          </p:nvPr>
        </p:nvSpPr>
        <p:spPr/>
        <p:txBody>
          <a:bodyPr/>
          <a:lstStyle/>
          <a:p>
            <a:fld id="{1CF131DD-A141-4471-BCF9-C6073EDD7E20}" type="datetimeFigureOut">
              <a:rPr lang="en-US" dirty="0"/>
              <a:t>7/17/2021</a:t>
            </a:fld>
            <a:endParaRPr lang="en-US" dirty="0"/>
          </a:p>
        </p:txBody>
      </p:sp>
      <p:sp>
        <p:nvSpPr>
          <p:cNvPr id="9" name="Footer Placeholder 8"/>
          <p:cNvSpPr>
            <a:spLocks noGrp="1"/>
          </p:cNvSpPr>
          <p:nvPr>
            <p:ph type="ftr" sz="quarter" idx="11"/>
          </p:nvPr>
        </p:nvSpPr>
        <p:spPr/>
        <p:txBody>
          <a:bodyPr/>
          <a:lstStyle>
            <a:lvl1pPr algn="r">
              <a:defRPr/>
            </a:lvl1pPr>
          </a:lstStyle>
          <a:p>
            <a:endParaRPr lang="en-US" dirty="0"/>
          </a:p>
        </p:txBody>
      </p:sp>
      <p:sp>
        <p:nvSpPr>
          <p:cNvPr id="11" name="Slide Number Placeholder 10"/>
          <p:cNvSpPr>
            <a:spLocks noGrp="1"/>
          </p:cNvSpPr>
          <p:nvPr>
            <p:ph type="sldNum" sz="quarter" idx="12"/>
          </p:nvPr>
        </p:nvSpPr>
        <p:spPr>
          <a:xfrm>
            <a:off x="10393677" y="6223002"/>
            <a:ext cx="1463040" cy="274320"/>
          </a:xfrm>
        </p:spPr>
        <p:txBody>
          <a:bodyPr/>
          <a:lstStyle>
            <a:lvl1pPr>
              <a:defRPr>
                <a:solidFill>
                  <a:srgbClr val="FFFFFF"/>
                </a:solidFill>
              </a:defRPr>
            </a:lvl1pPr>
          </a:lstStyle>
          <a:p>
            <a:fld id="{4FAB73BC-B049-4115-A692-8D63A059BFB8}" type="slidenum">
              <a:rPr lang="en-US" dirty="0"/>
              <a:pPr/>
              <a:t>‹#›</a:t>
            </a:fld>
            <a:endParaRPr lang="en-US" dirty="0"/>
          </a:p>
        </p:txBody>
      </p:sp>
      <p:sp>
        <p:nvSpPr>
          <p:cNvPr id="12" name="Rectangle 11"/>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rgbClr val="FFFFFF"/>
                </a:solidFill>
                <a:latin typeface="+mj-lt"/>
              </a:defRPr>
            </a:lvl1pPr>
          </a:lstStyle>
          <a:p>
            <a:r>
              <a:rPr lang="en-GB"/>
              <a:t>Click to edit Master title style</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GB"/>
              <a:t>Click icon to add picture</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fld id="{AB334A90-EB03-42F3-8859-2C2B2724C058}" type="datetimeFigureOut">
              <a:rPr lang="en-US" dirty="0"/>
              <a:t>7/17/2021</a:t>
            </a:fld>
            <a:endParaRPr lang="en-US" dirty="0"/>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endParaRPr lang="en-US" dirty="0"/>
          </a:p>
        </p:txBody>
      </p:sp>
      <p:sp>
        <p:nvSpPr>
          <p:cNvPr id="7" name="Slide Number Placeholder 6"/>
          <p:cNvSpPr>
            <a:spLocks noGrp="1"/>
          </p:cNvSpPr>
          <p:nvPr>
            <p:ph type="sldNum" sz="quarter" idx="12"/>
          </p:nvPr>
        </p:nvSpPr>
        <p:spPr>
          <a:xfrm>
            <a:off x="10396728" y="6227064"/>
            <a:ext cx="1463040" cy="274320"/>
          </a:xfrm>
        </p:spPr>
        <p:txBody>
          <a:bodyPr/>
          <a:lstStyle>
            <a:lvl1pPr>
              <a:defRPr>
                <a:solidFill>
                  <a:srgbClr val="FFFFFF"/>
                </a:solidFill>
              </a:defRPr>
            </a:lvl1pPr>
          </a:lstStyle>
          <a:p>
            <a:fld id="{4FAB73BC-B049-4115-A692-8D63A059BFB8}" type="slidenum">
              <a:rPr lang="en-US" dirty="0"/>
              <a:pPr/>
              <a:t>‹#›</a:t>
            </a:fld>
            <a:endParaRPr lang="en-US" dirty="0"/>
          </a:p>
        </p:txBody>
      </p:sp>
      <p:sp>
        <p:nvSpPr>
          <p:cNvPr id="10" name="Rectangle 9"/>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GB"/>
              <a:t>Click to edit Master title style</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2"/>
          </p:nvPr>
        </p:nvSpPr>
        <p:spPr>
          <a:xfrm>
            <a:off x="274320" y="6307672"/>
            <a:ext cx="2743200" cy="274320"/>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fld id="{CBC48EC7-AF6A-48D3-8284-14BACBEBDD84}" type="datetimeFigureOut">
              <a:rPr lang="en-US" dirty="0"/>
              <a:t>7/17/2021</a:t>
            </a:fld>
            <a:endParaRPr lang="en-US" dirty="0"/>
          </a:p>
        </p:txBody>
      </p:sp>
      <p:sp>
        <p:nvSpPr>
          <p:cNvPr id="5" name="Footer Placeholder 4"/>
          <p:cNvSpPr>
            <a:spLocks noGrp="1"/>
          </p:cNvSpPr>
          <p:nvPr>
            <p:ph type="ftr" sz="quarter" idx="3"/>
          </p:nvPr>
        </p:nvSpPr>
        <p:spPr>
          <a:xfrm>
            <a:off x="3489960" y="6307672"/>
            <a:ext cx="5212080" cy="274320"/>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endParaRPr lang="en-US" dirty="0"/>
          </a:p>
        </p:txBody>
      </p:sp>
      <p:sp>
        <p:nvSpPr>
          <p:cNvPr id="6" name="Slide Number Placeholder 5"/>
          <p:cNvSpPr>
            <a:spLocks noGrp="1"/>
          </p:cNvSpPr>
          <p:nvPr>
            <p:ph type="sldNum" sz="quarter" idx="4"/>
          </p:nvPr>
        </p:nvSpPr>
        <p:spPr>
          <a:xfrm>
            <a:off x="10469880" y="6307672"/>
            <a:ext cx="1463040" cy="27432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fld id="{4FAB73BC-B049-4115-A692-8D63A059BFB8}"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769" r:id="rId1"/>
    <p:sldLayoutId id="2147483770" r:id="rId2"/>
    <p:sldLayoutId id="2147483771" r:id="rId3"/>
    <p:sldLayoutId id="2147483772" r:id="rId4"/>
    <p:sldLayoutId id="2147483773" r:id="rId5"/>
    <p:sldLayoutId id="2147483774" r:id="rId6"/>
    <p:sldLayoutId id="2147483775" r:id="rId7"/>
    <p:sldLayoutId id="2147483776" r:id="rId8"/>
    <p:sldLayoutId id="2147483777" r:id="rId9"/>
    <p:sldLayoutId id="2147483778" r:id="rId10"/>
    <p:sldLayoutId id="2147483779" r:id="rId11"/>
  </p:sldLayoutIdLst>
  <p:hf sldNum="0" hdr="0" ftr="0" dt="0"/>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E8CC7446-F1D2-C946-977E-837880F33257}"/>
              </a:ext>
            </a:extLst>
          </p:cNvPr>
          <p:cNvSpPr>
            <a:spLocks noGrp="1"/>
          </p:cNvSpPr>
          <p:nvPr>
            <p:ph type="subTitle" idx="1"/>
          </p:nvPr>
        </p:nvSpPr>
        <p:spPr>
          <a:xfrm>
            <a:off x="1562100" y="4737319"/>
            <a:ext cx="9070848" cy="457201"/>
          </a:xfrm>
        </p:spPr>
        <p:txBody>
          <a:bodyPr>
            <a:normAutofit fontScale="77500" lnSpcReduction="20000"/>
          </a:bodyPr>
          <a:lstStyle/>
          <a:p>
            <a:r>
              <a:rPr lang="en-US"/>
              <a:t>Attilio Di Spiezio Sardo, M.D.,a Ivan Mazzon, M.D.,b Virginia Gargano, M.D.,a Costantino Di Carlo, M.D.,a Maurizio Guida, M.D.,a Chiara Mignogna, M.D.,c Giuseppe Bifulco, M.D.,a and Carmine Nappi, M.D.</a:t>
            </a:r>
          </a:p>
        </p:txBody>
      </p:sp>
      <p:sp>
        <p:nvSpPr>
          <p:cNvPr id="5" name="Title 4">
            <a:extLst>
              <a:ext uri="{FF2B5EF4-FFF2-40B4-BE49-F238E27FC236}">
                <a16:creationId xmlns:a16="http://schemas.microsoft.com/office/drawing/2014/main" id="{47B50DF9-FCCF-314F-9F4D-8239DD2958E2}"/>
              </a:ext>
            </a:extLst>
          </p:cNvPr>
          <p:cNvSpPr>
            <a:spLocks noGrp="1"/>
          </p:cNvSpPr>
          <p:nvPr>
            <p:ph type="ctrTitle"/>
          </p:nvPr>
        </p:nvSpPr>
        <p:spPr>
          <a:xfrm>
            <a:off x="1368185" y="2224311"/>
            <a:ext cx="9068586" cy="2590800"/>
          </a:xfrm>
        </p:spPr>
        <p:txBody>
          <a:bodyPr/>
          <a:lstStyle/>
          <a:p>
            <a:r>
              <a:rPr lang="en-US" sz="4000">
                <a:latin typeface="Bahnschrift Condensed" panose="02000000000000000000" pitchFamily="2" charset="0"/>
                <a:ea typeface="Bahnschrift Condensed" panose="02000000000000000000" pitchFamily="2" charset="0"/>
              </a:rPr>
              <a:t>Hysteroscopic</a:t>
            </a:r>
            <a:r>
              <a:rPr lang="fa-IR" sz="4000">
                <a:latin typeface="Bahnschrift Condensed" panose="02000000000000000000" pitchFamily="2" charset="0"/>
                <a:ea typeface="Bahnschrift Condensed" panose="02000000000000000000" pitchFamily="2" charset="0"/>
              </a:rPr>
              <a:t> </a:t>
            </a:r>
            <a:r>
              <a:rPr lang="en-US" sz="4000">
                <a:latin typeface="Bahnschrift Condensed" panose="02000000000000000000" pitchFamily="2" charset="0"/>
                <a:ea typeface="Bahnschrift Condensed" panose="02000000000000000000" pitchFamily="2" charset="0"/>
              </a:rPr>
              <a:t> treatment </a:t>
            </a:r>
            <a:r>
              <a:rPr lang="fa-IR" sz="4000">
                <a:latin typeface="Bahnschrift Condensed" panose="02000000000000000000" pitchFamily="2" charset="0"/>
                <a:ea typeface="Bahnschrift Condensed" panose="02000000000000000000" pitchFamily="2" charset="0"/>
              </a:rPr>
              <a:t> </a:t>
            </a:r>
            <a:r>
              <a:rPr lang="en-US" sz="4000">
                <a:latin typeface="Bahnschrift Condensed" panose="02000000000000000000" pitchFamily="2" charset="0"/>
                <a:ea typeface="Bahnschrift Condensed" panose="02000000000000000000" pitchFamily="2" charset="0"/>
              </a:rPr>
              <a:t>of</a:t>
            </a:r>
            <a:r>
              <a:rPr lang="fa-IR" sz="4000">
                <a:latin typeface="Bahnschrift Condensed" panose="02000000000000000000" pitchFamily="2" charset="0"/>
                <a:ea typeface="Bahnschrift Condensed" panose="02000000000000000000" pitchFamily="2" charset="0"/>
              </a:rPr>
              <a:t> </a:t>
            </a:r>
            <a:r>
              <a:rPr lang="en-US" sz="4000">
                <a:latin typeface="Bahnschrift Condensed" panose="02000000000000000000" pitchFamily="2" charset="0"/>
                <a:ea typeface="Bahnschrift Condensed" panose="02000000000000000000" pitchFamily="2" charset="0"/>
              </a:rPr>
              <a:t> atypical </a:t>
            </a:r>
            <a:r>
              <a:rPr lang="fa-IR" sz="4000">
                <a:latin typeface="Bahnschrift Condensed" panose="02000000000000000000" pitchFamily="2" charset="0"/>
                <a:ea typeface="Bahnschrift Condensed" panose="02000000000000000000" pitchFamily="2" charset="0"/>
              </a:rPr>
              <a:t> </a:t>
            </a:r>
            <a:r>
              <a:rPr lang="en-US" sz="4000">
                <a:latin typeface="Bahnschrift Condensed" panose="02000000000000000000" pitchFamily="2" charset="0"/>
                <a:ea typeface="Bahnschrift Condensed" panose="02000000000000000000" pitchFamily="2" charset="0"/>
              </a:rPr>
              <a:t>polypoid adenomyoma</a:t>
            </a:r>
            <a:r>
              <a:rPr lang="fa-IR" sz="4000">
                <a:latin typeface="Bahnschrift Condensed" panose="02000000000000000000" pitchFamily="2" charset="0"/>
                <a:ea typeface="Bahnschrift Condensed" panose="02000000000000000000" pitchFamily="2" charset="0"/>
              </a:rPr>
              <a:t> </a:t>
            </a:r>
            <a:r>
              <a:rPr lang="en-US" sz="4000">
                <a:latin typeface="Bahnschrift Condensed" panose="02000000000000000000" pitchFamily="2" charset="0"/>
                <a:ea typeface="Bahnschrift Condensed" panose="02000000000000000000" pitchFamily="2" charset="0"/>
              </a:rPr>
              <a:t> diagnosed</a:t>
            </a:r>
            <a:r>
              <a:rPr lang="fa-IR" sz="4000">
                <a:latin typeface="Bahnschrift Condensed" panose="02000000000000000000" pitchFamily="2" charset="0"/>
                <a:ea typeface="Bahnschrift Condensed" panose="02000000000000000000" pitchFamily="2" charset="0"/>
              </a:rPr>
              <a:t> </a:t>
            </a:r>
            <a:r>
              <a:rPr lang="en-US" sz="4000">
                <a:latin typeface="Bahnschrift Condensed" panose="02000000000000000000" pitchFamily="2" charset="0"/>
                <a:ea typeface="Bahnschrift Condensed" panose="02000000000000000000" pitchFamily="2" charset="0"/>
              </a:rPr>
              <a:t> incidentally</a:t>
            </a:r>
            <a:r>
              <a:rPr lang="fa-IR" sz="4000">
                <a:latin typeface="Bahnschrift Condensed" panose="02000000000000000000" pitchFamily="2" charset="0"/>
                <a:ea typeface="Bahnschrift Condensed" panose="02000000000000000000" pitchFamily="2" charset="0"/>
              </a:rPr>
              <a:t> </a:t>
            </a:r>
            <a:r>
              <a:rPr lang="en-US" sz="4000">
                <a:latin typeface="Bahnschrift Condensed" panose="02000000000000000000" pitchFamily="2" charset="0"/>
                <a:ea typeface="Bahnschrift Condensed" panose="02000000000000000000" pitchFamily="2" charset="0"/>
              </a:rPr>
              <a:t> in</a:t>
            </a:r>
            <a:r>
              <a:rPr lang="fa-IR" sz="4000">
                <a:latin typeface="Bahnschrift Condensed" panose="02000000000000000000" pitchFamily="2" charset="0"/>
                <a:ea typeface="Bahnschrift Condensed" panose="02000000000000000000" pitchFamily="2" charset="0"/>
              </a:rPr>
              <a:t> </a:t>
            </a:r>
            <a:r>
              <a:rPr lang="en-US" sz="4000">
                <a:latin typeface="Bahnschrift Condensed" panose="02000000000000000000" pitchFamily="2" charset="0"/>
                <a:ea typeface="Bahnschrift Condensed" panose="02000000000000000000" pitchFamily="2" charset="0"/>
              </a:rPr>
              <a:t> a </a:t>
            </a:r>
            <a:r>
              <a:rPr lang="fa-IR" sz="4000">
                <a:latin typeface="Bahnschrift Condensed" panose="02000000000000000000" pitchFamily="2" charset="0"/>
                <a:ea typeface="Bahnschrift Condensed" panose="02000000000000000000" pitchFamily="2" charset="0"/>
              </a:rPr>
              <a:t> </a:t>
            </a:r>
            <a:r>
              <a:rPr lang="en-US" sz="4000">
                <a:latin typeface="Bahnschrift Condensed" panose="02000000000000000000" pitchFamily="2" charset="0"/>
                <a:ea typeface="Bahnschrift Condensed" panose="02000000000000000000" pitchFamily="2" charset="0"/>
              </a:rPr>
              <a:t>young infertile</a:t>
            </a:r>
            <a:r>
              <a:rPr lang="fa-IR" sz="4000">
                <a:latin typeface="Bahnschrift Condensed" panose="02000000000000000000" pitchFamily="2" charset="0"/>
                <a:ea typeface="Bahnschrift Condensed" panose="02000000000000000000" pitchFamily="2" charset="0"/>
              </a:rPr>
              <a:t> </a:t>
            </a:r>
            <a:r>
              <a:rPr lang="en-US" sz="4000">
                <a:latin typeface="Bahnschrift Condensed" panose="02000000000000000000" pitchFamily="2" charset="0"/>
                <a:ea typeface="Bahnschrift Condensed" panose="02000000000000000000" pitchFamily="2" charset="0"/>
              </a:rPr>
              <a:t> woman</a:t>
            </a:r>
          </a:p>
        </p:txBody>
      </p:sp>
    </p:spTree>
    <p:extLst>
      <p:ext uri="{BB962C8B-B14F-4D97-AF65-F5344CB8AC3E}">
        <p14:creationId xmlns:p14="http://schemas.microsoft.com/office/powerpoint/2010/main" val="306863473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74D7FD-17A5-2B43-80F9-F6B7A2782112}"/>
              </a:ext>
            </a:extLst>
          </p:cNvPr>
          <p:cNvSpPr>
            <a:spLocks noGrp="1"/>
          </p:cNvSpPr>
          <p:nvPr>
            <p:ph type="title"/>
          </p:nvPr>
        </p:nvSpPr>
        <p:spPr/>
        <p:txBody>
          <a:bodyPr/>
          <a:lstStyle/>
          <a:p>
            <a:r>
              <a:rPr lang="en-US"/>
              <a:t>DISCUSSION</a:t>
            </a:r>
          </a:p>
        </p:txBody>
      </p:sp>
      <p:sp>
        <p:nvSpPr>
          <p:cNvPr id="3" name="Content Placeholder 2">
            <a:extLst>
              <a:ext uri="{FF2B5EF4-FFF2-40B4-BE49-F238E27FC236}">
                <a16:creationId xmlns:a16="http://schemas.microsoft.com/office/drawing/2014/main" id="{C369A612-137C-1343-9FB7-72A35D9F03F3}"/>
              </a:ext>
            </a:extLst>
          </p:cNvPr>
          <p:cNvSpPr>
            <a:spLocks noGrp="1"/>
          </p:cNvSpPr>
          <p:nvPr>
            <p:ph idx="1"/>
          </p:nvPr>
        </p:nvSpPr>
        <p:spPr>
          <a:xfrm>
            <a:off x="861181" y="2066835"/>
            <a:ext cx="10058400" cy="3931920"/>
          </a:xfrm>
        </p:spPr>
        <p:txBody>
          <a:bodyPr/>
          <a:lstStyle/>
          <a:p>
            <a:r>
              <a:rPr lang="en-US"/>
              <a:t>According</a:t>
            </a:r>
            <a:r>
              <a:rPr lang="fa-IR"/>
              <a:t> </a:t>
            </a:r>
            <a:r>
              <a:rPr lang="en-US"/>
              <a:t>to</a:t>
            </a:r>
            <a:r>
              <a:rPr lang="fa-IR"/>
              <a:t> </a:t>
            </a:r>
            <a:r>
              <a:rPr lang="en-US"/>
              <a:t>World</a:t>
            </a:r>
            <a:r>
              <a:rPr lang="fa-IR"/>
              <a:t> </a:t>
            </a:r>
            <a:r>
              <a:rPr lang="en-US"/>
              <a:t>Health</a:t>
            </a:r>
            <a:r>
              <a:rPr lang="fa-IR"/>
              <a:t> </a:t>
            </a:r>
            <a:r>
              <a:rPr lang="en-US"/>
              <a:t>Organization</a:t>
            </a:r>
            <a:r>
              <a:rPr lang="fa-IR"/>
              <a:t> </a:t>
            </a:r>
            <a:r>
              <a:rPr lang="en-US"/>
              <a:t>2002</a:t>
            </a:r>
            <a:r>
              <a:rPr lang="fa-IR"/>
              <a:t> </a:t>
            </a:r>
            <a:r>
              <a:rPr lang="en-US"/>
              <a:t>classification</a:t>
            </a:r>
            <a:r>
              <a:rPr lang="fa-IR"/>
              <a:t> </a:t>
            </a:r>
            <a:r>
              <a:rPr lang="en-US"/>
              <a:t>‘‘</a:t>
            </a:r>
            <a:r>
              <a:rPr lang="fa-IR"/>
              <a:t> </a:t>
            </a:r>
            <a:r>
              <a:rPr lang="en-US"/>
              <a:t>Tumour</a:t>
            </a:r>
            <a:r>
              <a:rPr lang="fa-IR"/>
              <a:t> </a:t>
            </a:r>
            <a:r>
              <a:rPr lang="en-US"/>
              <a:t>of</a:t>
            </a:r>
            <a:r>
              <a:rPr lang="fa-IR"/>
              <a:t> </a:t>
            </a:r>
            <a:r>
              <a:rPr lang="en-US"/>
              <a:t>the</a:t>
            </a:r>
            <a:r>
              <a:rPr lang="fa-IR"/>
              <a:t> </a:t>
            </a:r>
            <a:r>
              <a:rPr lang="en-US"/>
              <a:t>breast</a:t>
            </a:r>
            <a:r>
              <a:rPr lang="fa-IR"/>
              <a:t> </a:t>
            </a:r>
            <a:r>
              <a:rPr lang="en-US"/>
              <a:t>and</a:t>
            </a:r>
            <a:r>
              <a:rPr lang="fa-IR"/>
              <a:t> </a:t>
            </a:r>
            <a:r>
              <a:rPr lang="en-US"/>
              <a:t>female</a:t>
            </a:r>
            <a:r>
              <a:rPr lang="fa-IR"/>
              <a:t> </a:t>
            </a:r>
            <a:r>
              <a:rPr lang="en-US"/>
              <a:t>genital</a:t>
            </a:r>
            <a:r>
              <a:rPr lang="fa-IR"/>
              <a:t> </a:t>
            </a:r>
            <a:r>
              <a:rPr lang="en-US"/>
              <a:t>organs,’’</a:t>
            </a:r>
            <a:endParaRPr lang="fa-IR"/>
          </a:p>
          <a:p>
            <a:r>
              <a:rPr lang="en-US"/>
              <a:t>APA</a:t>
            </a:r>
            <a:r>
              <a:rPr lang="fa-IR"/>
              <a:t> </a:t>
            </a:r>
            <a:r>
              <a:rPr lang="en-US"/>
              <a:t>s</a:t>
            </a:r>
            <a:r>
              <a:rPr lang="fa-IR"/>
              <a:t> </a:t>
            </a:r>
            <a:r>
              <a:rPr lang="en-US"/>
              <a:t>are</a:t>
            </a:r>
            <a:r>
              <a:rPr lang="fa-IR"/>
              <a:t> </a:t>
            </a:r>
            <a:r>
              <a:rPr lang="en-US"/>
              <a:t>defined</a:t>
            </a:r>
            <a:r>
              <a:rPr lang="fa-IR"/>
              <a:t> </a:t>
            </a:r>
            <a:r>
              <a:rPr lang="en-US"/>
              <a:t>as</a:t>
            </a:r>
            <a:r>
              <a:rPr lang="fa-IR"/>
              <a:t> </a:t>
            </a:r>
            <a:r>
              <a:rPr lang="en-US" b="1"/>
              <a:t>mixed</a:t>
            </a:r>
            <a:r>
              <a:rPr lang="fa-IR" b="1"/>
              <a:t> </a:t>
            </a:r>
            <a:r>
              <a:rPr lang="en-US" b="1"/>
              <a:t>epithelial</a:t>
            </a:r>
            <a:r>
              <a:rPr lang="fa-IR" b="1"/>
              <a:t> </a:t>
            </a:r>
            <a:r>
              <a:rPr lang="en-US" b="1"/>
              <a:t>and</a:t>
            </a:r>
            <a:r>
              <a:rPr lang="fa-IR" b="1"/>
              <a:t> </a:t>
            </a:r>
            <a:r>
              <a:rPr lang="en-US" b="1"/>
              <a:t>mesenchymal</a:t>
            </a:r>
            <a:r>
              <a:rPr lang="fa-IR" b="1"/>
              <a:t> </a:t>
            </a:r>
            <a:r>
              <a:rPr lang="en-US" b="1"/>
              <a:t>tumors</a:t>
            </a:r>
            <a:r>
              <a:rPr lang="fa-IR"/>
              <a:t> </a:t>
            </a:r>
            <a:r>
              <a:rPr lang="en-US"/>
              <a:t>of</a:t>
            </a:r>
            <a:r>
              <a:rPr lang="fa-IR"/>
              <a:t> </a:t>
            </a:r>
            <a:r>
              <a:rPr lang="en-US"/>
              <a:t>the</a:t>
            </a:r>
            <a:r>
              <a:rPr lang="fa-IR"/>
              <a:t> </a:t>
            </a:r>
            <a:r>
              <a:rPr lang="en-US"/>
              <a:t>uterin</a:t>
            </a:r>
            <a:r>
              <a:rPr lang="fa-IR"/>
              <a:t> </a:t>
            </a:r>
            <a:r>
              <a:rPr lang="en-US"/>
              <a:t>ecorpus.</a:t>
            </a:r>
            <a:r>
              <a:rPr lang="fa-IR"/>
              <a:t> </a:t>
            </a:r>
            <a:r>
              <a:rPr lang="en-US"/>
              <a:t>Their</a:t>
            </a:r>
            <a:r>
              <a:rPr lang="fa-IR"/>
              <a:t> </a:t>
            </a:r>
            <a:r>
              <a:rPr lang="en-US"/>
              <a:t>hystogenesis</a:t>
            </a:r>
            <a:r>
              <a:rPr lang="fa-IR"/>
              <a:t> </a:t>
            </a:r>
            <a:r>
              <a:rPr lang="en-US"/>
              <a:t>remain</a:t>
            </a:r>
            <a:r>
              <a:rPr lang="fa-IR"/>
              <a:t>s </a:t>
            </a:r>
            <a:r>
              <a:rPr lang="en-US"/>
              <a:t>uncertain</a:t>
            </a:r>
            <a:r>
              <a:rPr lang="fa-IR"/>
              <a:t> </a:t>
            </a:r>
            <a:r>
              <a:rPr lang="en-US"/>
              <a:t>,</a:t>
            </a:r>
            <a:r>
              <a:rPr lang="fa-IR"/>
              <a:t> </a:t>
            </a:r>
            <a:r>
              <a:rPr lang="en-US"/>
              <a:t>even</a:t>
            </a:r>
            <a:r>
              <a:rPr lang="fa-IR"/>
              <a:t> </a:t>
            </a:r>
            <a:r>
              <a:rPr lang="en-US"/>
              <a:t>if</a:t>
            </a:r>
            <a:r>
              <a:rPr lang="fa-IR"/>
              <a:t> </a:t>
            </a:r>
            <a:r>
              <a:rPr lang="en-US"/>
              <a:t>some</a:t>
            </a:r>
            <a:r>
              <a:rPr lang="fa-IR"/>
              <a:t> </a:t>
            </a:r>
            <a:r>
              <a:rPr lang="en-US"/>
              <a:t>investigators</a:t>
            </a:r>
            <a:r>
              <a:rPr lang="fa-IR"/>
              <a:t>, </a:t>
            </a:r>
            <a:r>
              <a:rPr lang="en-US"/>
              <a:t>suggest</a:t>
            </a:r>
            <a:r>
              <a:rPr lang="fa-IR"/>
              <a:t> </a:t>
            </a:r>
            <a:r>
              <a:rPr lang="en-US"/>
              <a:t>that</a:t>
            </a:r>
            <a:r>
              <a:rPr lang="fa-IR"/>
              <a:t> </a:t>
            </a:r>
            <a:r>
              <a:rPr lang="en-US"/>
              <a:t>an</a:t>
            </a:r>
            <a:r>
              <a:rPr lang="fa-IR"/>
              <a:t> </a:t>
            </a:r>
            <a:r>
              <a:rPr lang="en-US"/>
              <a:t>important</a:t>
            </a:r>
            <a:r>
              <a:rPr lang="fa-IR"/>
              <a:t> </a:t>
            </a:r>
            <a:r>
              <a:rPr lang="en-US"/>
              <a:t>role</a:t>
            </a:r>
            <a:r>
              <a:rPr lang="fa-IR"/>
              <a:t> </a:t>
            </a:r>
            <a:r>
              <a:rPr lang="en-US"/>
              <a:t>in</a:t>
            </a:r>
            <a:r>
              <a:rPr lang="fa-IR"/>
              <a:t> </a:t>
            </a:r>
            <a:r>
              <a:rPr lang="en-US"/>
              <a:t>their</a:t>
            </a:r>
            <a:r>
              <a:rPr lang="fa-IR"/>
              <a:t> </a:t>
            </a:r>
            <a:r>
              <a:rPr lang="en-US"/>
              <a:t>development</a:t>
            </a:r>
            <a:r>
              <a:rPr lang="fa-IR"/>
              <a:t> </a:t>
            </a:r>
            <a:r>
              <a:rPr lang="en-US"/>
              <a:t>might</a:t>
            </a:r>
            <a:r>
              <a:rPr lang="fa-IR"/>
              <a:t> </a:t>
            </a:r>
            <a:r>
              <a:rPr lang="en-US"/>
              <a:t>be</a:t>
            </a:r>
            <a:r>
              <a:rPr lang="fa-IR"/>
              <a:t> </a:t>
            </a:r>
            <a:r>
              <a:rPr lang="en-US"/>
              <a:t>exerted</a:t>
            </a:r>
            <a:r>
              <a:rPr lang="fa-IR"/>
              <a:t> </a:t>
            </a:r>
            <a:r>
              <a:rPr lang="en-US"/>
              <a:t>by</a:t>
            </a:r>
            <a:r>
              <a:rPr lang="fa-IR"/>
              <a:t> </a:t>
            </a:r>
            <a:r>
              <a:rPr lang="en-US"/>
              <a:t>hyperestrogen-ism</a:t>
            </a:r>
            <a:r>
              <a:rPr lang="fa-IR"/>
              <a:t> </a:t>
            </a:r>
            <a:r>
              <a:rPr lang="en-US"/>
              <a:t>,</a:t>
            </a:r>
            <a:r>
              <a:rPr lang="fa-IR"/>
              <a:t> </a:t>
            </a:r>
            <a:r>
              <a:rPr lang="en-US"/>
              <a:t>mainly</a:t>
            </a:r>
            <a:r>
              <a:rPr lang="fa-IR"/>
              <a:t> </a:t>
            </a:r>
            <a:r>
              <a:rPr lang="en-US"/>
              <a:t>in</a:t>
            </a:r>
            <a:r>
              <a:rPr lang="fa-IR"/>
              <a:t> </a:t>
            </a:r>
            <a:r>
              <a:rPr lang="en-US"/>
              <a:t>those</a:t>
            </a:r>
            <a:r>
              <a:rPr lang="fa-IR"/>
              <a:t> </a:t>
            </a:r>
            <a:r>
              <a:rPr lang="en-US"/>
              <a:t>cas</a:t>
            </a:r>
            <a:r>
              <a:rPr lang="fa-IR"/>
              <a:t>es </a:t>
            </a:r>
            <a:r>
              <a:rPr lang="en-US"/>
              <a:t>accompanied</a:t>
            </a:r>
            <a:r>
              <a:rPr lang="fa-IR"/>
              <a:t> </a:t>
            </a:r>
            <a:r>
              <a:rPr lang="en-US"/>
              <a:t>by</a:t>
            </a:r>
            <a:r>
              <a:rPr lang="fa-IR"/>
              <a:t> </a:t>
            </a:r>
            <a:r>
              <a:rPr lang="en-US"/>
              <a:t>endometrial</a:t>
            </a:r>
            <a:r>
              <a:rPr lang="fa-IR"/>
              <a:t> </a:t>
            </a:r>
            <a:r>
              <a:rPr lang="en-US"/>
              <a:t>hyperplasia</a:t>
            </a:r>
            <a:r>
              <a:rPr lang="fa-IR"/>
              <a:t> </a:t>
            </a:r>
            <a:r>
              <a:rPr lang="en-US"/>
              <a:t>or</a:t>
            </a:r>
            <a:r>
              <a:rPr lang="fa-IR"/>
              <a:t> </a:t>
            </a:r>
            <a:r>
              <a:rPr lang="en-US"/>
              <a:t>endometrioid</a:t>
            </a:r>
            <a:r>
              <a:rPr lang="fa-IR"/>
              <a:t> </a:t>
            </a:r>
            <a:r>
              <a:rPr lang="en-US"/>
              <a:t>type</a:t>
            </a:r>
            <a:r>
              <a:rPr lang="fa-IR"/>
              <a:t> </a:t>
            </a:r>
            <a:r>
              <a:rPr lang="en-US"/>
              <a:t>adenocarcinoma.</a:t>
            </a:r>
            <a:r>
              <a:rPr lang="fa-IR"/>
              <a:t> </a:t>
            </a:r>
            <a:r>
              <a:rPr lang="en-US"/>
              <a:t>Additionally,</a:t>
            </a:r>
            <a:r>
              <a:rPr lang="fa-IR"/>
              <a:t> </a:t>
            </a:r>
            <a:r>
              <a:rPr lang="en-US"/>
              <a:t>uterine</a:t>
            </a:r>
            <a:r>
              <a:rPr lang="fa-IR"/>
              <a:t> </a:t>
            </a:r>
            <a:r>
              <a:rPr lang="en-US"/>
              <a:t>APAs</a:t>
            </a:r>
            <a:r>
              <a:rPr lang="fa-IR"/>
              <a:t> </a:t>
            </a:r>
            <a:r>
              <a:rPr lang="en-US"/>
              <a:t>have</a:t>
            </a:r>
            <a:r>
              <a:rPr lang="fa-IR"/>
              <a:t> </a:t>
            </a:r>
            <a:r>
              <a:rPr lang="en-US"/>
              <a:t>been</a:t>
            </a:r>
            <a:r>
              <a:rPr lang="fa-IR"/>
              <a:t> </a:t>
            </a:r>
            <a:r>
              <a:rPr lang="en-US"/>
              <a:t>describe</a:t>
            </a:r>
            <a:r>
              <a:rPr lang="fa-IR"/>
              <a:t> </a:t>
            </a:r>
            <a:r>
              <a:rPr lang="en-US"/>
              <a:t>d</a:t>
            </a:r>
            <a:r>
              <a:rPr lang="fa-IR"/>
              <a:t> </a:t>
            </a:r>
            <a:r>
              <a:rPr lang="en-US"/>
              <a:t>in</a:t>
            </a:r>
            <a:r>
              <a:rPr lang="fa-IR"/>
              <a:t> </a:t>
            </a:r>
            <a:r>
              <a:rPr lang="en-US"/>
              <a:t>patients</a:t>
            </a:r>
            <a:r>
              <a:rPr lang="fa-IR"/>
              <a:t> </a:t>
            </a:r>
            <a:r>
              <a:rPr lang="en-US"/>
              <a:t>with</a:t>
            </a:r>
            <a:r>
              <a:rPr lang="fa-IR"/>
              <a:t> </a:t>
            </a:r>
            <a:r>
              <a:rPr lang="en-US"/>
              <a:t>Turner’s</a:t>
            </a:r>
            <a:r>
              <a:rPr lang="fa-IR"/>
              <a:t> </a:t>
            </a:r>
            <a:r>
              <a:rPr lang="en-US"/>
              <a:t>syndrome</a:t>
            </a:r>
            <a:r>
              <a:rPr lang="fa-IR"/>
              <a:t> </a:t>
            </a:r>
            <a:r>
              <a:rPr lang="en-US"/>
              <a:t>who</a:t>
            </a:r>
            <a:r>
              <a:rPr lang="fa-IR"/>
              <a:t> </a:t>
            </a:r>
            <a:r>
              <a:rPr lang="en-US"/>
              <a:t>received</a:t>
            </a:r>
            <a:r>
              <a:rPr lang="fa-IR"/>
              <a:t> </a:t>
            </a:r>
            <a:r>
              <a:rPr lang="en-US"/>
              <a:t>hormone</a:t>
            </a:r>
            <a:r>
              <a:rPr lang="fa-IR"/>
              <a:t> </a:t>
            </a:r>
            <a:r>
              <a:rPr lang="en-US"/>
              <a:t>replacement</a:t>
            </a:r>
            <a:r>
              <a:rPr lang="fa-IR"/>
              <a:t> </a:t>
            </a:r>
            <a:r>
              <a:rPr lang="en-US"/>
              <a:t>the</a:t>
            </a:r>
            <a:r>
              <a:rPr lang="fa-IR"/>
              <a:t>r</a:t>
            </a:r>
            <a:r>
              <a:rPr lang="en-US"/>
              <a:t>apy</a:t>
            </a:r>
            <a:r>
              <a:rPr lang="fa-IR"/>
              <a:t> </a:t>
            </a:r>
            <a:r>
              <a:rPr lang="en-US"/>
              <a:t>for</a:t>
            </a:r>
            <a:r>
              <a:rPr lang="fa-IR"/>
              <a:t> </a:t>
            </a:r>
            <a:r>
              <a:rPr lang="en-US"/>
              <a:t>several</a:t>
            </a:r>
            <a:r>
              <a:rPr lang="fa-IR"/>
              <a:t> </a:t>
            </a:r>
            <a:r>
              <a:rPr lang="en-US"/>
              <a:t>years</a:t>
            </a:r>
            <a:r>
              <a:rPr lang="fa-IR"/>
              <a:t>.</a:t>
            </a:r>
          </a:p>
          <a:p>
            <a:pPr algn="l"/>
            <a:r>
              <a:rPr lang="en-GB"/>
              <a:t>A</a:t>
            </a:r>
            <a:r>
              <a:rPr lang="en-US"/>
              <a:t>lthough</a:t>
            </a:r>
            <a:r>
              <a:rPr lang="fa-IR"/>
              <a:t> </a:t>
            </a:r>
            <a:r>
              <a:rPr lang="en-US"/>
              <a:t>most</a:t>
            </a:r>
            <a:r>
              <a:rPr lang="fa-IR"/>
              <a:t> </a:t>
            </a:r>
            <a:r>
              <a:rPr lang="en-US"/>
              <a:t>cases</a:t>
            </a:r>
            <a:r>
              <a:rPr lang="fa-IR"/>
              <a:t> </a:t>
            </a:r>
            <a:r>
              <a:rPr lang="en-US"/>
              <a:t>are</a:t>
            </a:r>
            <a:r>
              <a:rPr lang="fa-IR"/>
              <a:t> </a:t>
            </a:r>
            <a:r>
              <a:rPr lang="en-US"/>
              <a:t>benign,</a:t>
            </a:r>
            <a:r>
              <a:rPr lang="fa-IR"/>
              <a:t> </a:t>
            </a:r>
            <a:r>
              <a:rPr lang="en-US"/>
              <a:t>APA</a:t>
            </a:r>
            <a:r>
              <a:rPr lang="fa-IR"/>
              <a:t> </a:t>
            </a:r>
            <a:r>
              <a:rPr lang="en-US"/>
              <a:t>cannot</a:t>
            </a:r>
            <a:r>
              <a:rPr lang="fa-IR"/>
              <a:t> </a:t>
            </a:r>
            <a:r>
              <a:rPr lang="en-US"/>
              <a:t>be</a:t>
            </a:r>
            <a:r>
              <a:rPr lang="fa-IR"/>
              <a:t> </a:t>
            </a:r>
            <a:r>
              <a:rPr lang="en-US"/>
              <a:t>classified</a:t>
            </a:r>
            <a:r>
              <a:rPr lang="fa-IR"/>
              <a:t> </a:t>
            </a:r>
            <a:r>
              <a:rPr lang="en-US"/>
              <a:t>as</a:t>
            </a:r>
            <a:r>
              <a:rPr lang="fa-IR"/>
              <a:t> </a:t>
            </a:r>
            <a:r>
              <a:rPr lang="en-US"/>
              <a:t>a</a:t>
            </a:r>
            <a:r>
              <a:rPr lang="fa-IR"/>
              <a:t> </a:t>
            </a:r>
            <a:r>
              <a:rPr lang="en-US"/>
              <a:t>totally</a:t>
            </a:r>
            <a:r>
              <a:rPr lang="fa-IR"/>
              <a:t> </a:t>
            </a:r>
            <a:r>
              <a:rPr lang="en-US"/>
              <a:t>benign</a:t>
            </a:r>
            <a:r>
              <a:rPr lang="fa-IR"/>
              <a:t> </a:t>
            </a:r>
            <a:r>
              <a:rPr lang="en-US"/>
              <a:t>endometrial</a:t>
            </a:r>
            <a:r>
              <a:rPr lang="fa-IR"/>
              <a:t> </a:t>
            </a:r>
            <a:r>
              <a:rPr lang="en-US"/>
              <a:t>lesion,</a:t>
            </a:r>
            <a:r>
              <a:rPr lang="fa-IR"/>
              <a:t> </a:t>
            </a:r>
            <a:r>
              <a:rPr lang="en-US"/>
              <a:t>and</a:t>
            </a:r>
            <a:r>
              <a:rPr lang="fa-IR"/>
              <a:t> </a:t>
            </a:r>
            <a:r>
              <a:rPr lang="en-US"/>
              <a:t>thus</a:t>
            </a:r>
            <a:r>
              <a:rPr lang="fa-IR"/>
              <a:t> </a:t>
            </a:r>
            <a:r>
              <a:rPr lang="en-US"/>
              <a:t>it</a:t>
            </a:r>
            <a:r>
              <a:rPr lang="fa-IR"/>
              <a:t> </a:t>
            </a:r>
            <a:r>
              <a:rPr lang="en-US"/>
              <a:t>should</a:t>
            </a:r>
            <a:r>
              <a:rPr lang="fa-IR"/>
              <a:t> </a:t>
            </a:r>
            <a:r>
              <a:rPr lang="en-US"/>
              <a:t>be</a:t>
            </a:r>
            <a:r>
              <a:rPr lang="fa-IR"/>
              <a:t> </a:t>
            </a:r>
            <a:r>
              <a:rPr lang="en-US"/>
              <a:t>carefully</a:t>
            </a:r>
            <a:r>
              <a:rPr lang="fa-IR"/>
              <a:t> </a:t>
            </a:r>
            <a:r>
              <a:rPr lang="en-US"/>
              <a:t>evaluated.</a:t>
            </a:r>
            <a:r>
              <a:rPr lang="fa-IR"/>
              <a:t> </a:t>
            </a:r>
            <a:r>
              <a:rPr lang="en-US"/>
              <a:t>Indeed</a:t>
            </a:r>
            <a:r>
              <a:rPr lang="fa-IR"/>
              <a:t> </a:t>
            </a:r>
            <a:r>
              <a:rPr lang="en-US"/>
              <a:t>it</a:t>
            </a:r>
            <a:r>
              <a:rPr lang="fa-IR"/>
              <a:t> </a:t>
            </a:r>
            <a:r>
              <a:rPr lang="en-US"/>
              <a:t>has</a:t>
            </a:r>
            <a:r>
              <a:rPr lang="fa-IR"/>
              <a:t> </a:t>
            </a:r>
            <a:r>
              <a:rPr lang="en-US"/>
              <a:t>been</a:t>
            </a:r>
            <a:r>
              <a:rPr lang="fa-IR"/>
              <a:t> </a:t>
            </a:r>
            <a:r>
              <a:rPr lang="en-US"/>
              <a:t>observed</a:t>
            </a:r>
            <a:r>
              <a:rPr lang="fa-IR"/>
              <a:t> </a:t>
            </a:r>
            <a:r>
              <a:rPr lang="en-US"/>
              <a:t>that</a:t>
            </a:r>
            <a:r>
              <a:rPr lang="fa-IR"/>
              <a:t> </a:t>
            </a:r>
            <a:r>
              <a:rPr lang="en-US"/>
              <a:t>varying</a:t>
            </a:r>
            <a:r>
              <a:rPr lang="fa-IR"/>
              <a:t> </a:t>
            </a:r>
            <a:r>
              <a:rPr lang="en-US"/>
              <a:t>degrees</a:t>
            </a:r>
            <a:r>
              <a:rPr lang="fa-IR"/>
              <a:t> </a:t>
            </a:r>
            <a:r>
              <a:rPr lang="en-US"/>
              <a:t>of</a:t>
            </a:r>
            <a:r>
              <a:rPr lang="fa-IR"/>
              <a:t> </a:t>
            </a:r>
            <a:r>
              <a:rPr lang="en-US"/>
              <a:t>glandular</a:t>
            </a:r>
            <a:r>
              <a:rPr lang="fa-IR"/>
              <a:t> </a:t>
            </a:r>
            <a:r>
              <a:rPr lang="en-US"/>
              <a:t>atypia</a:t>
            </a:r>
            <a:r>
              <a:rPr lang="fa-IR"/>
              <a:t> </a:t>
            </a:r>
            <a:r>
              <a:rPr lang="en-US"/>
              <a:t>may</a:t>
            </a:r>
            <a:r>
              <a:rPr lang="fa-IR"/>
              <a:t> </a:t>
            </a:r>
            <a:r>
              <a:rPr lang="en-US"/>
              <a:t>occur</a:t>
            </a:r>
            <a:r>
              <a:rPr lang="fa-IR"/>
              <a:t> </a:t>
            </a:r>
            <a:r>
              <a:rPr lang="en-US"/>
              <a:t>in</a:t>
            </a:r>
            <a:r>
              <a:rPr lang="fa-IR"/>
              <a:t> </a:t>
            </a:r>
            <a:r>
              <a:rPr lang="en-US"/>
              <a:t>APA,</a:t>
            </a:r>
            <a:r>
              <a:rPr lang="fa-IR"/>
              <a:t> </a:t>
            </a:r>
            <a:r>
              <a:rPr lang="en-US"/>
              <a:t>including</a:t>
            </a:r>
            <a:r>
              <a:rPr lang="fa-IR"/>
              <a:t> </a:t>
            </a:r>
            <a:r>
              <a:rPr lang="en-US"/>
              <a:t>endometrial</a:t>
            </a:r>
            <a:r>
              <a:rPr lang="fa-IR"/>
              <a:t> </a:t>
            </a:r>
            <a:r>
              <a:rPr lang="en-US"/>
              <a:t>hyperplasia</a:t>
            </a:r>
            <a:r>
              <a:rPr lang="fa-IR"/>
              <a:t> </a:t>
            </a:r>
            <a:r>
              <a:rPr lang="en-US"/>
              <a:t>and</a:t>
            </a:r>
            <a:r>
              <a:rPr lang="fa-IR"/>
              <a:t> </a:t>
            </a:r>
            <a:r>
              <a:rPr lang="en-US"/>
              <a:t>even</a:t>
            </a:r>
            <a:r>
              <a:rPr lang="fa-IR"/>
              <a:t> </a:t>
            </a:r>
            <a:r>
              <a:rPr lang="en-US"/>
              <a:t>carcinoma</a:t>
            </a:r>
            <a:r>
              <a:rPr lang="fa-IR"/>
              <a:t> </a:t>
            </a:r>
            <a:r>
              <a:rPr lang="en-US"/>
              <a:t>insitu</a:t>
            </a:r>
            <a:r>
              <a:rPr lang="fa-IR"/>
              <a:t>.</a:t>
            </a:r>
            <a:endParaRPr lang="en-US"/>
          </a:p>
        </p:txBody>
      </p:sp>
    </p:spTree>
    <p:extLst>
      <p:ext uri="{BB962C8B-B14F-4D97-AF65-F5344CB8AC3E}">
        <p14:creationId xmlns:p14="http://schemas.microsoft.com/office/powerpoint/2010/main" val="24953608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A1605EE-70D0-7E49-A1C3-EC93A5BC8E6F}"/>
              </a:ext>
            </a:extLst>
          </p:cNvPr>
          <p:cNvSpPr>
            <a:spLocks noGrp="1"/>
          </p:cNvSpPr>
          <p:nvPr>
            <p:ph idx="1"/>
          </p:nvPr>
        </p:nvSpPr>
        <p:spPr>
          <a:xfrm>
            <a:off x="943429" y="943429"/>
            <a:ext cx="10036628" cy="5067421"/>
          </a:xfrm>
        </p:spPr>
        <p:txBody>
          <a:bodyPr>
            <a:normAutofit fontScale="92500"/>
          </a:bodyPr>
          <a:lstStyle/>
          <a:p>
            <a:pPr marL="0" indent="0">
              <a:buNone/>
            </a:pPr>
            <a:r>
              <a:rPr lang="en-US" dirty="0"/>
              <a:t>Longacre</a:t>
            </a:r>
            <a:r>
              <a:rPr lang="fa-IR" dirty="0"/>
              <a:t> </a:t>
            </a:r>
            <a:r>
              <a:rPr lang="en-US" dirty="0"/>
              <a:t>et</a:t>
            </a:r>
            <a:r>
              <a:rPr lang="fa-IR" dirty="0"/>
              <a:t> </a:t>
            </a:r>
            <a:r>
              <a:rPr lang="en-US" dirty="0"/>
              <a:t>al.</a:t>
            </a:r>
            <a:r>
              <a:rPr lang="fa-IR" dirty="0"/>
              <a:t> </a:t>
            </a:r>
            <a:r>
              <a:rPr lang="en-US" dirty="0"/>
              <a:t>Observed</a:t>
            </a:r>
            <a:r>
              <a:rPr lang="fa-IR" dirty="0"/>
              <a:t> </a:t>
            </a:r>
            <a:r>
              <a:rPr lang="en-US" dirty="0"/>
              <a:t>that</a:t>
            </a:r>
            <a:r>
              <a:rPr lang="fa-IR" dirty="0"/>
              <a:t> </a:t>
            </a:r>
            <a:r>
              <a:rPr lang="en-US" dirty="0"/>
              <a:t>APAs</a:t>
            </a:r>
            <a:r>
              <a:rPr lang="fa-IR" dirty="0"/>
              <a:t> </a:t>
            </a:r>
            <a:r>
              <a:rPr lang="en-US" dirty="0"/>
              <a:t>exhibit</a:t>
            </a:r>
            <a:r>
              <a:rPr lang="fa-IR" dirty="0"/>
              <a:t>i</a:t>
            </a:r>
            <a:r>
              <a:rPr lang="en-US" dirty="0"/>
              <a:t>ng</a:t>
            </a:r>
            <a:r>
              <a:rPr lang="fa-IR" dirty="0"/>
              <a:t> </a:t>
            </a:r>
            <a:r>
              <a:rPr lang="en-US" dirty="0"/>
              <a:t>severe</a:t>
            </a:r>
            <a:r>
              <a:rPr lang="fa-IR" dirty="0"/>
              <a:t> </a:t>
            </a:r>
            <a:r>
              <a:rPr lang="en-US" dirty="0" err="1"/>
              <a:t>ar-chitectural</a:t>
            </a:r>
            <a:r>
              <a:rPr lang="fa-IR" dirty="0"/>
              <a:t> </a:t>
            </a:r>
            <a:r>
              <a:rPr lang="en-US" dirty="0" err="1"/>
              <a:t>complexit</a:t>
            </a:r>
            <a:r>
              <a:rPr lang="fa-IR" dirty="0"/>
              <a:t> </a:t>
            </a:r>
            <a:r>
              <a:rPr lang="en-US" dirty="0"/>
              <a:t>y</a:t>
            </a:r>
            <a:r>
              <a:rPr lang="fa-IR" dirty="0"/>
              <a:t> </a:t>
            </a:r>
            <a:r>
              <a:rPr lang="en-US" dirty="0"/>
              <a:t>are</a:t>
            </a:r>
            <a:r>
              <a:rPr lang="fa-IR" dirty="0"/>
              <a:t> </a:t>
            </a:r>
            <a:r>
              <a:rPr lang="en-US" dirty="0"/>
              <a:t>more</a:t>
            </a:r>
            <a:r>
              <a:rPr lang="fa-IR" dirty="0"/>
              <a:t> </a:t>
            </a:r>
            <a:r>
              <a:rPr lang="en-US" dirty="0"/>
              <a:t>likely</a:t>
            </a:r>
            <a:r>
              <a:rPr lang="fa-IR" dirty="0"/>
              <a:t> </a:t>
            </a:r>
            <a:r>
              <a:rPr lang="en-US" dirty="0"/>
              <a:t>to</a:t>
            </a:r>
            <a:r>
              <a:rPr lang="fa-IR" dirty="0"/>
              <a:t> </a:t>
            </a:r>
            <a:r>
              <a:rPr lang="en-US" dirty="0"/>
              <a:t>be</a:t>
            </a:r>
            <a:r>
              <a:rPr lang="fa-IR" dirty="0"/>
              <a:t> </a:t>
            </a:r>
            <a:r>
              <a:rPr lang="en-US" dirty="0"/>
              <a:t>associated</a:t>
            </a:r>
            <a:r>
              <a:rPr lang="fa-IR" dirty="0"/>
              <a:t> </a:t>
            </a:r>
            <a:r>
              <a:rPr lang="en-US" dirty="0"/>
              <a:t>with</a:t>
            </a:r>
            <a:r>
              <a:rPr lang="fa-IR" dirty="0"/>
              <a:t> </a:t>
            </a:r>
            <a:r>
              <a:rPr lang="en-US" dirty="0"/>
              <a:t>EEC</a:t>
            </a:r>
            <a:r>
              <a:rPr lang="fa-IR" dirty="0"/>
              <a:t> </a:t>
            </a:r>
            <a:r>
              <a:rPr lang="en-US" dirty="0"/>
              <a:t>and</a:t>
            </a:r>
            <a:r>
              <a:rPr lang="fa-IR" dirty="0"/>
              <a:t> </a:t>
            </a:r>
            <a:r>
              <a:rPr lang="en-US" dirty="0"/>
              <a:t>suggested</a:t>
            </a:r>
            <a:r>
              <a:rPr lang="fa-IR" dirty="0"/>
              <a:t> </a:t>
            </a:r>
            <a:r>
              <a:rPr lang="en-US" dirty="0"/>
              <a:t>the</a:t>
            </a:r>
            <a:r>
              <a:rPr lang="fa-IR" dirty="0"/>
              <a:t> </a:t>
            </a:r>
            <a:r>
              <a:rPr lang="en-US" dirty="0"/>
              <a:t>term</a:t>
            </a:r>
            <a:r>
              <a:rPr lang="fa-IR" dirty="0"/>
              <a:t> </a:t>
            </a:r>
            <a:r>
              <a:rPr lang="en-US" dirty="0"/>
              <a:t>APA</a:t>
            </a:r>
            <a:r>
              <a:rPr lang="fa-IR" dirty="0"/>
              <a:t> </a:t>
            </a:r>
            <a:r>
              <a:rPr lang="en-US" dirty="0"/>
              <a:t>of</a:t>
            </a:r>
            <a:r>
              <a:rPr lang="fa-IR" dirty="0"/>
              <a:t> </a:t>
            </a:r>
            <a:r>
              <a:rPr lang="en-US" dirty="0"/>
              <a:t>low</a:t>
            </a:r>
            <a:r>
              <a:rPr lang="fa-IR" dirty="0"/>
              <a:t> </a:t>
            </a:r>
            <a:r>
              <a:rPr lang="en-US" dirty="0"/>
              <a:t>malignant</a:t>
            </a:r>
            <a:r>
              <a:rPr lang="fa-IR" dirty="0"/>
              <a:t> </a:t>
            </a:r>
            <a:r>
              <a:rPr lang="en-US" dirty="0"/>
              <a:t>potential</a:t>
            </a:r>
            <a:r>
              <a:rPr lang="fa-IR" dirty="0"/>
              <a:t> </a:t>
            </a:r>
            <a:r>
              <a:rPr lang="en-US" dirty="0"/>
              <a:t>(APA-LMP)</a:t>
            </a:r>
            <a:r>
              <a:rPr lang="fa-IR" dirty="0"/>
              <a:t> </a:t>
            </a:r>
            <a:r>
              <a:rPr lang="en-US" dirty="0"/>
              <a:t>for</a:t>
            </a:r>
            <a:r>
              <a:rPr lang="fa-IR" dirty="0"/>
              <a:t> </a:t>
            </a:r>
            <a:r>
              <a:rPr lang="en-US" dirty="0"/>
              <a:t>this</a:t>
            </a:r>
            <a:r>
              <a:rPr lang="fa-IR" dirty="0"/>
              <a:t> </a:t>
            </a:r>
            <a:r>
              <a:rPr lang="en-US" dirty="0"/>
              <a:t>morphological</a:t>
            </a:r>
            <a:r>
              <a:rPr lang="fa-IR" dirty="0"/>
              <a:t> </a:t>
            </a:r>
            <a:r>
              <a:rPr lang="en-US" dirty="0"/>
              <a:t>variant</a:t>
            </a:r>
            <a:r>
              <a:rPr lang="fa-IR" dirty="0"/>
              <a:t> </a:t>
            </a:r>
            <a:r>
              <a:rPr lang="en-US" dirty="0"/>
              <a:t>to</a:t>
            </a:r>
            <a:r>
              <a:rPr lang="fa-IR" dirty="0"/>
              <a:t> </a:t>
            </a:r>
            <a:r>
              <a:rPr lang="en-US" dirty="0"/>
              <a:t>emphasize</a:t>
            </a:r>
            <a:r>
              <a:rPr lang="fa-IR" dirty="0"/>
              <a:t> </a:t>
            </a:r>
            <a:r>
              <a:rPr lang="en-US" dirty="0"/>
              <a:t>the</a:t>
            </a:r>
            <a:r>
              <a:rPr lang="fa-IR" dirty="0"/>
              <a:t> </a:t>
            </a:r>
            <a:r>
              <a:rPr lang="en-US" dirty="0"/>
              <a:t>potential</a:t>
            </a:r>
            <a:r>
              <a:rPr lang="fa-IR" dirty="0"/>
              <a:t> </a:t>
            </a:r>
            <a:r>
              <a:rPr lang="en-US" dirty="0"/>
              <a:t>risk</a:t>
            </a:r>
            <a:r>
              <a:rPr lang="fa-IR" dirty="0"/>
              <a:t> </a:t>
            </a:r>
            <a:r>
              <a:rPr lang="en-US" dirty="0"/>
              <a:t>for</a:t>
            </a:r>
            <a:r>
              <a:rPr lang="fa-IR" dirty="0"/>
              <a:t> </a:t>
            </a:r>
            <a:r>
              <a:rPr lang="en-US" dirty="0" err="1"/>
              <a:t>myometrial</a:t>
            </a:r>
            <a:r>
              <a:rPr lang="fa-IR" dirty="0"/>
              <a:t> </a:t>
            </a:r>
            <a:r>
              <a:rPr lang="en-US" dirty="0" err="1"/>
              <a:t>invasio</a:t>
            </a:r>
            <a:r>
              <a:rPr lang="fa-IR" dirty="0"/>
              <a:t>n</a:t>
            </a:r>
            <a:r>
              <a:rPr lang="en-US" dirty="0"/>
              <a:t>.</a:t>
            </a:r>
            <a:endParaRPr lang="fa-IR" dirty="0"/>
          </a:p>
          <a:p>
            <a:pPr marL="0" indent="0">
              <a:buNone/>
            </a:pPr>
            <a:r>
              <a:rPr lang="en-GB" dirty="0"/>
              <a:t>A</a:t>
            </a:r>
            <a:r>
              <a:rPr lang="fa-IR" dirty="0"/>
              <a:t> </a:t>
            </a:r>
            <a:r>
              <a:rPr lang="en-US" dirty="0"/>
              <a:t>recent</a:t>
            </a:r>
            <a:r>
              <a:rPr lang="fa-IR" dirty="0"/>
              <a:t> </a:t>
            </a:r>
            <a:r>
              <a:rPr lang="en-US" dirty="0"/>
              <a:t>review</a:t>
            </a:r>
            <a:r>
              <a:rPr lang="fa-IR" dirty="0"/>
              <a:t> </a:t>
            </a:r>
            <a:r>
              <a:rPr lang="en-US" dirty="0"/>
              <a:t>of</a:t>
            </a:r>
            <a:r>
              <a:rPr lang="fa-IR" dirty="0"/>
              <a:t> </a:t>
            </a:r>
            <a:r>
              <a:rPr lang="en-US" dirty="0"/>
              <a:t>136</a:t>
            </a:r>
            <a:r>
              <a:rPr lang="fa-IR" dirty="0"/>
              <a:t> </a:t>
            </a:r>
            <a:r>
              <a:rPr lang="en-US" dirty="0"/>
              <a:t>cases</a:t>
            </a:r>
            <a:r>
              <a:rPr lang="fa-IR" dirty="0"/>
              <a:t> </a:t>
            </a:r>
            <a:r>
              <a:rPr lang="en-US" dirty="0"/>
              <a:t>has</a:t>
            </a:r>
            <a:r>
              <a:rPr lang="fa-IR" dirty="0"/>
              <a:t> </a:t>
            </a:r>
            <a:r>
              <a:rPr lang="en-US" dirty="0"/>
              <a:t>estimated</a:t>
            </a:r>
            <a:r>
              <a:rPr lang="fa-IR" dirty="0"/>
              <a:t> </a:t>
            </a:r>
            <a:r>
              <a:rPr lang="en-US" dirty="0"/>
              <a:t>that</a:t>
            </a:r>
            <a:r>
              <a:rPr lang="fa-IR" dirty="0"/>
              <a:t> </a:t>
            </a:r>
            <a:r>
              <a:rPr lang="en-US" dirty="0"/>
              <a:t>the</a:t>
            </a:r>
            <a:r>
              <a:rPr lang="fa-IR" dirty="0"/>
              <a:t> </a:t>
            </a:r>
            <a:r>
              <a:rPr lang="en-US" dirty="0"/>
              <a:t>average</a:t>
            </a:r>
            <a:r>
              <a:rPr lang="fa-IR" dirty="0"/>
              <a:t> </a:t>
            </a:r>
            <a:r>
              <a:rPr lang="en-US" dirty="0"/>
              <a:t>risk</a:t>
            </a:r>
            <a:r>
              <a:rPr lang="fa-IR" dirty="0"/>
              <a:t> </a:t>
            </a:r>
            <a:r>
              <a:rPr lang="en-US" dirty="0"/>
              <a:t>of</a:t>
            </a:r>
            <a:r>
              <a:rPr lang="fa-IR" dirty="0"/>
              <a:t> </a:t>
            </a:r>
            <a:r>
              <a:rPr lang="en-US" dirty="0" err="1"/>
              <a:t>coexistenc</a:t>
            </a:r>
            <a:r>
              <a:rPr lang="fa-IR" dirty="0"/>
              <a:t>e </a:t>
            </a:r>
            <a:r>
              <a:rPr lang="en-US" dirty="0"/>
              <a:t>with</a:t>
            </a:r>
            <a:r>
              <a:rPr lang="fa-IR" dirty="0"/>
              <a:t> </a:t>
            </a:r>
            <a:r>
              <a:rPr lang="en-US" dirty="0"/>
              <a:t>EEC</a:t>
            </a:r>
            <a:r>
              <a:rPr lang="fa-IR" dirty="0"/>
              <a:t> </a:t>
            </a:r>
            <a:r>
              <a:rPr lang="en-US" dirty="0"/>
              <a:t>is</a:t>
            </a:r>
            <a:r>
              <a:rPr lang="fa-IR" dirty="0"/>
              <a:t> </a:t>
            </a:r>
            <a:r>
              <a:rPr lang="en-US" dirty="0"/>
              <a:t>about</a:t>
            </a:r>
            <a:r>
              <a:rPr lang="fa-IR" dirty="0"/>
              <a:t> </a:t>
            </a:r>
            <a:r>
              <a:rPr lang="en-US" dirty="0"/>
              <a:t>8.8%</a:t>
            </a:r>
            <a:r>
              <a:rPr lang="fa-IR" dirty="0"/>
              <a:t> .</a:t>
            </a:r>
            <a:r>
              <a:rPr lang="en-US" dirty="0"/>
              <a:t>Among</a:t>
            </a:r>
            <a:r>
              <a:rPr lang="fa-IR" dirty="0"/>
              <a:t> </a:t>
            </a:r>
            <a:r>
              <a:rPr lang="en-US" dirty="0"/>
              <a:t>the</a:t>
            </a:r>
            <a:r>
              <a:rPr lang="fa-IR" dirty="0"/>
              <a:t> </a:t>
            </a:r>
            <a:r>
              <a:rPr lang="en-US" dirty="0"/>
              <a:t>12cases</a:t>
            </a:r>
            <a:r>
              <a:rPr lang="fa-IR" dirty="0"/>
              <a:t> </a:t>
            </a:r>
            <a:r>
              <a:rPr lang="en-US" dirty="0"/>
              <a:t>with</a:t>
            </a:r>
            <a:r>
              <a:rPr lang="fa-IR" dirty="0"/>
              <a:t> </a:t>
            </a:r>
            <a:r>
              <a:rPr lang="en-US" dirty="0"/>
              <a:t>endometrial</a:t>
            </a:r>
            <a:r>
              <a:rPr lang="fa-IR" dirty="0"/>
              <a:t> </a:t>
            </a:r>
            <a:r>
              <a:rPr lang="en-US" dirty="0"/>
              <a:t>adenocarcinoma,</a:t>
            </a:r>
            <a:r>
              <a:rPr lang="fa-IR" dirty="0"/>
              <a:t> </a:t>
            </a:r>
            <a:r>
              <a:rPr lang="en-US" dirty="0"/>
              <a:t>the</a:t>
            </a:r>
            <a:r>
              <a:rPr lang="fa-IR" dirty="0"/>
              <a:t> </a:t>
            </a:r>
            <a:r>
              <a:rPr lang="en-US" dirty="0"/>
              <a:t>carcinoma</a:t>
            </a:r>
            <a:r>
              <a:rPr lang="fa-IR" dirty="0"/>
              <a:t> </a:t>
            </a:r>
            <a:r>
              <a:rPr lang="en-US" dirty="0"/>
              <a:t>was</a:t>
            </a:r>
            <a:r>
              <a:rPr lang="fa-IR" dirty="0"/>
              <a:t> </a:t>
            </a:r>
            <a:r>
              <a:rPr lang="en-US" dirty="0"/>
              <a:t>located</a:t>
            </a:r>
            <a:r>
              <a:rPr lang="fa-IR" dirty="0"/>
              <a:t> </a:t>
            </a:r>
            <a:r>
              <a:rPr lang="en-US" dirty="0"/>
              <a:t>within</a:t>
            </a:r>
            <a:r>
              <a:rPr lang="fa-IR" dirty="0"/>
              <a:t> </a:t>
            </a:r>
            <a:r>
              <a:rPr lang="en-US" dirty="0"/>
              <a:t>the</a:t>
            </a:r>
            <a:r>
              <a:rPr lang="fa-IR" dirty="0"/>
              <a:t> </a:t>
            </a:r>
            <a:r>
              <a:rPr lang="en-US" dirty="0"/>
              <a:t>APA</a:t>
            </a:r>
            <a:r>
              <a:rPr lang="fa-IR" dirty="0"/>
              <a:t> </a:t>
            </a:r>
            <a:r>
              <a:rPr lang="en-US" dirty="0"/>
              <a:t>or</a:t>
            </a:r>
            <a:r>
              <a:rPr lang="fa-IR" dirty="0"/>
              <a:t> </a:t>
            </a:r>
            <a:r>
              <a:rPr lang="en-US" dirty="0"/>
              <a:t>in</a:t>
            </a:r>
            <a:r>
              <a:rPr lang="fa-IR" dirty="0"/>
              <a:t> </a:t>
            </a:r>
            <a:r>
              <a:rPr lang="en-US" dirty="0"/>
              <a:t>association</a:t>
            </a:r>
            <a:r>
              <a:rPr lang="fa-IR" dirty="0"/>
              <a:t> </a:t>
            </a:r>
            <a:r>
              <a:rPr lang="en-US" dirty="0"/>
              <a:t>with</a:t>
            </a:r>
            <a:r>
              <a:rPr lang="fa-IR" dirty="0"/>
              <a:t> </a:t>
            </a:r>
            <a:r>
              <a:rPr lang="en-US" dirty="0"/>
              <a:t>its</a:t>
            </a:r>
            <a:r>
              <a:rPr lang="fa-IR" dirty="0"/>
              <a:t> </a:t>
            </a:r>
            <a:r>
              <a:rPr lang="en-US" dirty="0"/>
              <a:t>base</a:t>
            </a:r>
            <a:r>
              <a:rPr lang="fa-IR" dirty="0"/>
              <a:t> </a:t>
            </a:r>
            <a:r>
              <a:rPr lang="en-US" dirty="0"/>
              <a:t>in</a:t>
            </a:r>
            <a:r>
              <a:rPr lang="fa-IR" dirty="0"/>
              <a:t> </a:t>
            </a:r>
            <a:r>
              <a:rPr lang="en-US" dirty="0"/>
              <a:t>nine</a:t>
            </a:r>
            <a:r>
              <a:rPr lang="fa-IR" dirty="0"/>
              <a:t> </a:t>
            </a:r>
            <a:r>
              <a:rPr lang="en-US" dirty="0"/>
              <a:t>cases,</a:t>
            </a:r>
            <a:r>
              <a:rPr lang="fa-IR" dirty="0"/>
              <a:t> </a:t>
            </a:r>
            <a:r>
              <a:rPr lang="en-US" dirty="0"/>
              <a:t>while</a:t>
            </a:r>
            <a:r>
              <a:rPr lang="fa-IR" dirty="0"/>
              <a:t> </a:t>
            </a:r>
            <a:r>
              <a:rPr lang="en-US" dirty="0"/>
              <a:t>in</a:t>
            </a:r>
            <a:r>
              <a:rPr lang="fa-IR" dirty="0"/>
              <a:t> </a:t>
            </a:r>
            <a:r>
              <a:rPr lang="en-US" dirty="0"/>
              <a:t>the</a:t>
            </a:r>
            <a:r>
              <a:rPr lang="fa-IR" dirty="0"/>
              <a:t> </a:t>
            </a:r>
            <a:r>
              <a:rPr lang="en-US" dirty="0"/>
              <a:t>remaining</a:t>
            </a:r>
            <a:r>
              <a:rPr lang="fa-IR" dirty="0"/>
              <a:t> </a:t>
            </a:r>
            <a:r>
              <a:rPr lang="en-US" dirty="0"/>
              <a:t>three</a:t>
            </a:r>
            <a:r>
              <a:rPr lang="fa-IR" dirty="0"/>
              <a:t> </a:t>
            </a:r>
            <a:r>
              <a:rPr lang="en-US" dirty="0"/>
              <a:t>cases</a:t>
            </a:r>
            <a:r>
              <a:rPr lang="fa-IR" dirty="0"/>
              <a:t> </a:t>
            </a:r>
            <a:r>
              <a:rPr lang="en-US" dirty="0"/>
              <a:t>it</a:t>
            </a:r>
            <a:r>
              <a:rPr lang="fa-IR" dirty="0"/>
              <a:t> </a:t>
            </a:r>
            <a:r>
              <a:rPr lang="en-US" dirty="0"/>
              <a:t>was</a:t>
            </a:r>
            <a:r>
              <a:rPr lang="fa-IR" dirty="0"/>
              <a:t> </a:t>
            </a:r>
            <a:r>
              <a:rPr lang="en-US" dirty="0"/>
              <a:t>identified</a:t>
            </a:r>
            <a:r>
              <a:rPr lang="fa-IR" dirty="0"/>
              <a:t> </a:t>
            </a:r>
            <a:r>
              <a:rPr lang="en-US" dirty="0"/>
              <a:t>in</a:t>
            </a:r>
            <a:r>
              <a:rPr lang="fa-IR" dirty="0"/>
              <a:t> </a:t>
            </a:r>
            <a:r>
              <a:rPr lang="en-US" dirty="0"/>
              <a:t>the</a:t>
            </a:r>
            <a:r>
              <a:rPr lang="fa-IR" dirty="0"/>
              <a:t> </a:t>
            </a:r>
            <a:r>
              <a:rPr lang="en-US" dirty="0"/>
              <a:t>adjacent</a:t>
            </a:r>
            <a:r>
              <a:rPr lang="fa-IR" dirty="0"/>
              <a:t> </a:t>
            </a:r>
            <a:r>
              <a:rPr lang="en-US" dirty="0"/>
              <a:t>endometrium.</a:t>
            </a:r>
            <a:endParaRPr lang="fa-IR" dirty="0"/>
          </a:p>
          <a:p>
            <a:pPr marL="0" indent="0">
              <a:buNone/>
            </a:pPr>
            <a:r>
              <a:rPr lang="en-US" dirty="0"/>
              <a:t>More</a:t>
            </a:r>
            <a:r>
              <a:rPr lang="fa-IR" dirty="0"/>
              <a:t> </a:t>
            </a:r>
            <a:r>
              <a:rPr lang="en-US" dirty="0"/>
              <a:t>over,</a:t>
            </a:r>
            <a:r>
              <a:rPr lang="fa-IR" dirty="0"/>
              <a:t> </a:t>
            </a:r>
            <a:r>
              <a:rPr lang="en-US" dirty="0"/>
              <a:t>the</a:t>
            </a:r>
            <a:r>
              <a:rPr lang="fa-IR" dirty="0"/>
              <a:t> </a:t>
            </a:r>
            <a:r>
              <a:rPr lang="en-US" dirty="0"/>
              <a:t>presence</a:t>
            </a:r>
            <a:r>
              <a:rPr lang="fa-IR" dirty="0"/>
              <a:t> </a:t>
            </a:r>
            <a:r>
              <a:rPr lang="en-US" dirty="0"/>
              <a:t>of</a:t>
            </a:r>
            <a:r>
              <a:rPr lang="fa-IR" dirty="0"/>
              <a:t> </a:t>
            </a:r>
            <a:r>
              <a:rPr lang="en-US" dirty="0"/>
              <a:t>recurrent</a:t>
            </a:r>
            <a:r>
              <a:rPr lang="fa-IR" dirty="0"/>
              <a:t> </a:t>
            </a:r>
            <a:r>
              <a:rPr lang="en-US" dirty="0"/>
              <a:t>or</a:t>
            </a:r>
            <a:r>
              <a:rPr lang="fa-IR" dirty="0"/>
              <a:t> </a:t>
            </a:r>
            <a:r>
              <a:rPr lang="en-US" dirty="0"/>
              <a:t>residual</a:t>
            </a:r>
            <a:r>
              <a:rPr lang="fa-IR" dirty="0"/>
              <a:t> </a:t>
            </a:r>
            <a:r>
              <a:rPr lang="en-US" dirty="0"/>
              <a:t>APA</a:t>
            </a:r>
            <a:r>
              <a:rPr lang="fa-IR" dirty="0"/>
              <a:t> </a:t>
            </a:r>
            <a:r>
              <a:rPr lang="en-US" dirty="0"/>
              <a:t>after</a:t>
            </a:r>
            <a:r>
              <a:rPr lang="fa-IR" dirty="0"/>
              <a:t> </a:t>
            </a:r>
            <a:r>
              <a:rPr lang="en-US" dirty="0"/>
              <a:t>local</a:t>
            </a:r>
            <a:r>
              <a:rPr lang="fa-IR" dirty="0"/>
              <a:t> </a:t>
            </a:r>
            <a:r>
              <a:rPr lang="en-US" dirty="0"/>
              <a:t>excision</a:t>
            </a:r>
            <a:r>
              <a:rPr lang="fa-IR" dirty="0"/>
              <a:t> </a:t>
            </a:r>
            <a:r>
              <a:rPr lang="en-US" dirty="0"/>
              <a:t>was</a:t>
            </a:r>
            <a:r>
              <a:rPr lang="fa-IR" dirty="0"/>
              <a:t> </a:t>
            </a:r>
            <a:r>
              <a:rPr lang="en-US" dirty="0"/>
              <a:t>reported</a:t>
            </a:r>
            <a:r>
              <a:rPr lang="fa-IR" dirty="0"/>
              <a:t> </a:t>
            </a:r>
            <a:r>
              <a:rPr lang="en-US" dirty="0"/>
              <a:t>in</a:t>
            </a:r>
            <a:r>
              <a:rPr lang="fa-IR" dirty="0"/>
              <a:t> </a:t>
            </a:r>
            <a:r>
              <a:rPr lang="en-US" dirty="0"/>
              <a:t>30.1%</a:t>
            </a:r>
            <a:r>
              <a:rPr lang="fa-IR" dirty="0"/>
              <a:t> </a:t>
            </a:r>
            <a:r>
              <a:rPr lang="en-US" dirty="0"/>
              <a:t>of</a:t>
            </a:r>
            <a:r>
              <a:rPr lang="fa-IR" dirty="0"/>
              <a:t> </a:t>
            </a:r>
            <a:r>
              <a:rPr lang="en-US" dirty="0"/>
              <a:t>the</a:t>
            </a:r>
            <a:r>
              <a:rPr lang="fa-IR" dirty="0"/>
              <a:t> </a:t>
            </a:r>
            <a:r>
              <a:rPr lang="en-US" dirty="0"/>
              <a:t>cases,</a:t>
            </a:r>
            <a:r>
              <a:rPr lang="fa-IR" dirty="0"/>
              <a:t> </a:t>
            </a:r>
            <a:r>
              <a:rPr lang="en-US" dirty="0"/>
              <a:t>thus</a:t>
            </a:r>
            <a:r>
              <a:rPr lang="fa-IR" dirty="0"/>
              <a:t> </a:t>
            </a:r>
            <a:r>
              <a:rPr lang="en-US" dirty="0"/>
              <a:t>indicating</a:t>
            </a:r>
            <a:r>
              <a:rPr lang="fa-IR" dirty="0"/>
              <a:t> </a:t>
            </a:r>
            <a:r>
              <a:rPr lang="en-US" dirty="0"/>
              <a:t>a</a:t>
            </a:r>
            <a:r>
              <a:rPr lang="fa-IR" dirty="0"/>
              <a:t> </a:t>
            </a:r>
            <a:r>
              <a:rPr lang="en-US" dirty="0" err="1"/>
              <a:t>cont</a:t>
            </a:r>
            <a:r>
              <a:rPr lang="fa-IR" dirty="0"/>
              <a:t>i</a:t>
            </a:r>
            <a:r>
              <a:rPr lang="en-US" dirty="0" err="1"/>
              <a:t>nued</a:t>
            </a:r>
            <a:r>
              <a:rPr lang="fa-IR" dirty="0"/>
              <a:t> </a:t>
            </a:r>
            <a:r>
              <a:rPr lang="en-US" dirty="0"/>
              <a:t>risk</a:t>
            </a:r>
            <a:r>
              <a:rPr lang="fa-IR" dirty="0"/>
              <a:t> </a:t>
            </a:r>
            <a:r>
              <a:rPr lang="en-US" dirty="0"/>
              <a:t>for</a:t>
            </a:r>
            <a:r>
              <a:rPr lang="fa-IR" dirty="0"/>
              <a:t> </a:t>
            </a:r>
            <a:r>
              <a:rPr lang="en-US" dirty="0"/>
              <a:t>the</a:t>
            </a:r>
            <a:r>
              <a:rPr lang="fa-IR" dirty="0"/>
              <a:t> </a:t>
            </a:r>
            <a:r>
              <a:rPr lang="en-US" dirty="0"/>
              <a:t>development</a:t>
            </a:r>
            <a:r>
              <a:rPr lang="fa-IR" dirty="0"/>
              <a:t> </a:t>
            </a:r>
            <a:r>
              <a:rPr lang="en-US" dirty="0"/>
              <a:t>of</a:t>
            </a:r>
            <a:r>
              <a:rPr lang="fa-IR" dirty="0"/>
              <a:t> </a:t>
            </a:r>
            <a:r>
              <a:rPr lang="en-US" dirty="0"/>
              <a:t>malignant</a:t>
            </a:r>
            <a:r>
              <a:rPr lang="fa-IR" dirty="0"/>
              <a:t> </a:t>
            </a:r>
            <a:r>
              <a:rPr lang="en-US" dirty="0"/>
              <a:t>disease</a:t>
            </a:r>
            <a:r>
              <a:rPr lang="fa-IR" dirty="0"/>
              <a:t> </a:t>
            </a:r>
            <a:r>
              <a:rPr lang="en-US" dirty="0"/>
              <a:t>in</a:t>
            </a:r>
            <a:r>
              <a:rPr lang="fa-IR" dirty="0"/>
              <a:t> </a:t>
            </a:r>
            <a:r>
              <a:rPr lang="en-US" dirty="0"/>
              <a:t>patients</a:t>
            </a:r>
            <a:r>
              <a:rPr lang="fa-IR" dirty="0"/>
              <a:t> </a:t>
            </a:r>
            <a:r>
              <a:rPr lang="en-US" dirty="0"/>
              <a:t>in</a:t>
            </a:r>
            <a:r>
              <a:rPr lang="fa-IR" dirty="0"/>
              <a:t> </a:t>
            </a:r>
            <a:r>
              <a:rPr lang="en-US" dirty="0"/>
              <a:t>whom</a:t>
            </a:r>
            <a:r>
              <a:rPr lang="fa-IR" dirty="0"/>
              <a:t> </a:t>
            </a:r>
            <a:r>
              <a:rPr lang="en-US" dirty="0" err="1"/>
              <a:t>acomplete</a:t>
            </a:r>
            <a:r>
              <a:rPr lang="fa-IR" dirty="0"/>
              <a:t> </a:t>
            </a:r>
            <a:r>
              <a:rPr lang="en-US" dirty="0"/>
              <a:t>excision</a:t>
            </a:r>
            <a:r>
              <a:rPr lang="fa-IR" dirty="0"/>
              <a:t> </a:t>
            </a:r>
            <a:r>
              <a:rPr lang="en-US" dirty="0"/>
              <a:t>of</a:t>
            </a:r>
            <a:r>
              <a:rPr lang="fa-IR" dirty="0"/>
              <a:t> </a:t>
            </a:r>
            <a:r>
              <a:rPr lang="en-US" dirty="0"/>
              <a:t>APA</a:t>
            </a:r>
            <a:r>
              <a:rPr lang="fa-IR" dirty="0"/>
              <a:t> </a:t>
            </a:r>
            <a:r>
              <a:rPr lang="en-US" dirty="0"/>
              <a:t>cannot</a:t>
            </a:r>
            <a:r>
              <a:rPr lang="fa-IR" dirty="0"/>
              <a:t> </a:t>
            </a:r>
            <a:r>
              <a:rPr lang="en-US" dirty="0"/>
              <a:t>be</a:t>
            </a:r>
            <a:r>
              <a:rPr lang="fa-IR" dirty="0"/>
              <a:t> </a:t>
            </a:r>
            <a:r>
              <a:rPr lang="en-US" dirty="0"/>
              <a:t>guarantee</a:t>
            </a:r>
            <a:r>
              <a:rPr lang="fa-IR" dirty="0"/>
              <a:t>d</a:t>
            </a:r>
            <a:r>
              <a:rPr lang="en-US" dirty="0" smtClean="0"/>
              <a:t>.</a:t>
            </a:r>
            <a:endParaRPr lang="en-US" dirty="0"/>
          </a:p>
          <a:p>
            <a:pPr marL="0" indent="0">
              <a:buNone/>
            </a:pPr>
            <a:r>
              <a:rPr lang="en-US" dirty="0"/>
              <a:t>Taking into account the severe degree of glandular atypia</a:t>
            </a:r>
            <a:br>
              <a:rPr lang="en-US" dirty="0"/>
            </a:br>
            <a:r>
              <a:rPr lang="en-US" dirty="0"/>
              <a:t>in some cases of APA, the frequent association with endometrial adenocarcinoma and the potential for recurrence </a:t>
            </a:r>
            <a:r>
              <a:rPr lang="en-US" dirty="0" smtClean="0"/>
              <a:t>after local  excision</a:t>
            </a:r>
            <a:r>
              <a:rPr lang="en-US" dirty="0"/>
              <a:t>, simple hysterectomy should be preferred</a:t>
            </a:r>
            <a:br>
              <a:rPr lang="en-US" dirty="0"/>
            </a:br>
            <a:r>
              <a:rPr lang="en-US" dirty="0"/>
              <a:t>in </a:t>
            </a:r>
            <a:r>
              <a:rPr lang="en-US" dirty="0" err="1"/>
              <a:t>perimenopausal</a:t>
            </a:r>
            <a:r>
              <a:rPr lang="en-US" dirty="0"/>
              <a:t> or postmenopausal women to obtain </a:t>
            </a:r>
            <a:r>
              <a:rPr lang="en-US" dirty="0" smtClean="0"/>
              <a:t>a complete </a:t>
            </a:r>
            <a:r>
              <a:rPr lang="en-US" dirty="0"/>
              <a:t>removal of the lesion.</a:t>
            </a:r>
            <a:r>
              <a:rPr lang="en-US" dirty="0"/>
              <a:t> </a:t>
            </a:r>
            <a:br>
              <a:rPr lang="en-US" dirty="0"/>
            </a:br>
            <a:endParaRPr lang="en-US" dirty="0" smtClean="0"/>
          </a:p>
        </p:txBody>
      </p:sp>
    </p:spTree>
    <p:extLst>
      <p:ext uri="{BB962C8B-B14F-4D97-AF65-F5344CB8AC3E}">
        <p14:creationId xmlns:p14="http://schemas.microsoft.com/office/powerpoint/2010/main" val="110709650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US" dirty="0"/>
              <a:t>A conservative treatment has been proposed </a:t>
            </a:r>
            <a:r>
              <a:rPr lang="en-US" dirty="0" smtClean="0"/>
              <a:t>in</a:t>
            </a:r>
            <a:r>
              <a:rPr lang="en-US" dirty="0"/>
              <a:t> </a:t>
            </a:r>
            <a:r>
              <a:rPr lang="en-US" dirty="0" smtClean="0"/>
              <a:t>women </a:t>
            </a:r>
            <a:r>
              <a:rPr lang="en-US" dirty="0"/>
              <a:t>who wish to retain their uterus or in those at </a:t>
            </a:r>
            <a:r>
              <a:rPr lang="en-US" dirty="0" smtClean="0"/>
              <a:t>high medical </a:t>
            </a:r>
            <a:r>
              <a:rPr lang="en-US" dirty="0"/>
              <a:t>risk for hysterectomy. Indeed APAs are often detected in young nulliparous women, sometimes </a:t>
            </a:r>
            <a:r>
              <a:rPr lang="en-US" dirty="0" smtClean="0"/>
              <a:t>during a </a:t>
            </a:r>
            <a:r>
              <a:rPr lang="en-US" dirty="0"/>
              <a:t>workup for infertility.</a:t>
            </a:r>
            <a:r>
              <a:rPr lang="en-US" dirty="0"/>
              <a:t> </a:t>
            </a:r>
            <a:endParaRPr lang="en-US" dirty="0" smtClean="0"/>
          </a:p>
          <a:p>
            <a:endParaRPr lang="en-US" dirty="0" smtClean="0"/>
          </a:p>
          <a:p>
            <a:r>
              <a:rPr lang="en-US" dirty="0" smtClean="0"/>
              <a:t>Blunt </a:t>
            </a:r>
            <a:r>
              <a:rPr lang="en-US" dirty="0"/>
              <a:t>curettage represents the conventional </a:t>
            </a:r>
            <a:r>
              <a:rPr lang="en-US" dirty="0" smtClean="0"/>
              <a:t>conservative approach</a:t>
            </a:r>
            <a:r>
              <a:rPr lang="en-US" dirty="0"/>
              <a:t>, but it has three main limitations</a:t>
            </a:r>
            <a:r>
              <a:rPr lang="en-US" dirty="0" smtClean="0"/>
              <a:t>: it </a:t>
            </a:r>
            <a:r>
              <a:rPr lang="en-US" dirty="0"/>
              <a:t>does not offer the possibility of visualizing the entire uterine cavity; </a:t>
            </a:r>
            <a:r>
              <a:rPr lang="en-US" dirty="0" smtClean="0"/>
              <a:t>it </a:t>
            </a:r>
            <a:r>
              <a:rPr lang="en-US" dirty="0"/>
              <a:t>might miss small focal lesions or make the entire lesion unavailable for histological examination, and </a:t>
            </a:r>
            <a:r>
              <a:rPr lang="en-US" dirty="0" smtClean="0"/>
              <a:t>the </a:t>
            </a:r>
            <a:r>
              <a:rPr lang="en-US" dirty="0"/>
              <a:t>differential</a:t>
            </a:r>
            <a:r>
              <a:rPr lang="en-US" dirty="0"/>
              <a:t> </a:t>
            </a:r>
            <a:r>
              <a:rPr lang="en-US" dirty="0"/>
              <a:t>diagnosis between APA and endometrial carcinoma with </a:t>
            </a:r>
            <a:r>
              <a:rPr lang="en-US" dirty="0" err="1"/>
              <a:t>myometrial</a:t>
            </a:r>
            <a:r>
              <a:rPr lang="en-US" dirty="0"/>
              <a:t> invasion could be difficult in a curettage </a:t>
            </a:r>
            <a:r>
              <a:rPr lang="en-US" dirty="0" smtClean="0"/>
              <a:t>specimen. On </a:t>
            </a:r>
            <a:r>
              <a:rPr lang="en-US" dirty="0"/>
              <a:t>the other hand, operative hysteroscopy allows a panoramic visualization of the uterine cavity, thus making possible the sampling of multiple and well-localized specimens.</a:t>
            </a:r>
            <a:r>
              <a:rPr lang="en-US" dirty="0"/>
              <a:t> </a:t>
            </a:r>
            <a:br>
              <a:rPr lang="en-US" dirty="0"/>
            </a:br>
            <a:r>
              <a:rPr lang="en-US" dirty="0"/>
              <a:t/>
            </a:r>
            <a:br>
              <a:rPr lang="en-US" dirty="0"/>
            </a:br>
            <a:endParaRPr lang="en-US" dirty="0"/>
          </a:p>
        </p:txBody>
      </p:sp>
    </p:spTree>
    <p:extLst>
      <p:ext uri="{BB962C8B-B14F-4D97-AF65-F5344CB8AC3E}">
        <p14:creationId xmlns:p14="http://schemas.microsoft.com/office/powerpoint/2010/main" val="305973064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66800" y="501445"/>
            <a:ext cx="10058400" cy="5533595"/>
          </a:xfrm>
        </p:spPr>
        <p:txBody>
          <a:bodyPr>
            <a:normAutofit fontScale="85000" lnSpcReduction="10000"/>
          </a:bodyPr>
          <a:lstStyle/>
          <a:p>
            <a:r>
              <a:rPr lang="en-US" dirty="0" err="1"/>
              <a:t>Vilos</a:t>
            </a:r>
            <a:r>
              <a:rPr lang="en-US" dirty="0"/>
              <a:t> et al. describes the only reported case of APA </a:t>
            </a:r>
            <a:r>
              <a:rPr lang="en-US" dirty="0" smtClean="0"/>
              <a:t>treated by </a:t>
            </a:r>
            <a:r>
              <a:rPr lang="en-US" dirty="0"/>
              <a:t>operative hysteroscopy, in which the resection of the lesion was followed by an endometrial </a:t>
            </a:r>
            <a:r>
              <a:rPr lang="en-US" dirty="0" smtClean="0"/>
              <a:t>ablation. We propose </a:t>
            </a:r>
            <a:r>
              <a:rPr lang="en-US" dirty="0"/>
              <a:t>a different </a:t>
            </a:r>
            <a:r>
              <a:rPr lang="en-US" dirty="0" err="1"/>
              <a:t>hysteroscopic</a:t>
            </a:r>
            <a:r>
              <a:rPr lang="en-US" dirty="0"/>
              <a:t> technique for the treatment </a:t>
            </a:r>
            <a:r>
              <a:rPr lang="en-US" dirty="0" smtClean="0"/>
              <a:t>of APA</a:t>
            </a:r>
            <a:r>
              <a:rPr lang="en-US" dirty="0"/>
              <a:t>, which could be useful for women who wish to </a:t>
            </a:r>
            <a:r>
              <a:rPr lang="en-US" dirty="0" smtClean="0"/>
              <a:t>preserve their </a:t>
            </a:r>
            <a:r>
              <a:rPr lang="en-US" dirty="0"/>
              <a:t>fertility. Such treatment consists of four steps, each </a:t>
            </a:r>
            <a:r>
              <a:rPr lang="en-US" dirty="0" smtClean="0"/>
              <a:t>of those </a:t>
            </a:r>
            <a:r>
              <a:rPr lang="en-US" dirty="0"/>
              <a:t>characterized by a pathological analysis: the removal</a:t>
            </a:r>
            <a:br>
              <a:rPr lang="en-US" dirty="0"/>
            </a:br>
            <a:r>
              <a:rPr lang="en-US" dirty="0"/>
              <a:t>of the APA (step 1), the removal of the endometrium adjacent to the APA (step 2), the removal of the myometrium underlying the APA (step 3), and multiple </a:t>
            </a:r>
            <a:r>
              <a:rPr lang="en-US" dirty="0" smtClean="0"/>
              <a:t>random endometrial</a:t>
            </a:r>
            <a:r>
              <a:rPr lang="en-US" dirty="0"/>
              <a:t> </a:t>
            </a:r>
            <a:r>
              <a:rPr lang="en-US" dirty="0" smtClean="0"/>
              <a:t>biopsies </a:t>
            </a:r>
            <a:r>
              <a:rPr lang="en-US" dirty="0"/>
              <a:t>(step 4). If any of the specimens obtained from steps</a:t>
            </a:r>
            <a:br>
              <a:rPr lang="en-US" dirty="0"/>
            </a:br>
            <a:r>
              <a:rPr lang="en-US" dirty="0"/>
              <a:t>2 to 4 is positive for neoplastic lesion, the conservative treatment should be converted into a radical one (hysterectomy).</a:t>
            </a:r>
            <a:r>
              <a:rPr lang="en-US" dirty="0"/>
              <a:t> </a:t>
            </a:r>
            <a:br>
              <a:rPr lang="en-US" dirty="0"/>
            </a:br>
            <a:endParaRPr lang="en-US" dirty="0" smtClean="0"/>
          </a:p>
          <a:p>
            <a:r>
              <a:rPr lang="en-US" dirty="0"/>
              <a:t>Our technique offers four main advantages in </a:t>
            </a:r>
            <a:r>
              <a:rPr lang="en-US" dirty="0" smtClean="0"/>
              <a:t>comparison with </a:t>
            </a:r>
            <a:r>
              <a:rPr lang="en-US" dirty="0"/>
              <a:t>blunt curettage and </a:t>
            </a:r>
            <a:r>
              <a:rPr lang="en-US" dirty="0" err="1"/>
              <a:t>Vilos’s</a:t>
            </a:r>
            <a:r>
              <a:rPr lang="en-US" dirty="0"/>
              <a:t> technique</a:t>
            </a:r>
            <a:r>
              <a:rPr lang="en-US" dirty="0" smtClean="0"/>
              <a:t>:</a:t>
            </a:r>
          </a:p>
          <a:p>
            <a:r>
              <a:rPr lang="en-US" dirty="0" smtClean="0"/>
              <a:t> [1] preservation of </a:t>
            </a:r>
            <a:r>
              <a:rPr lang="en-US" dirty="0"/>
              <a:t>fertility (the endometrium is not completely resected</a:t>
            </a:r>
            <a:r>
              <a:rPr lang="en-US" dirty="0" smtClean="0"/>
              <a:t>);</a:t>
            </a:r>
          </a:p>
          <a:p>
            <a:r>
              <a:rPr lang="en-US" dirty="0" smtClean="0"/>
              <a:t>[2] complete </a:t>
            </a:r>
            <a:r>
              <a:rPr lang="en-US" dirty="0"/>
              <a:t>removal of the lesion (step 1) thus </a:t>
            </a:r>
            <a:r>
              <a:rPr lang="en-US" dirty="0" err="1" smtClean="0"/>
              <a:t>renderingthe</a:t>
            </a:r>
            <a:r>
              <a:rPr lang="en-US" dirty="0" smtClean="0"/>
              <a:t> </a:t>
            </a:r>
            <a:r>
              <a:rPr lang="en-US" dirty="0"/>
              <a:t>whole lesion available for histological examination</a:t>
            </a:r>
            <a:r>
              <a:rPr lang="en-US" dirty="0" smtClean="0"/>
              <a:t>;</a:t>
            </a:r>
          </a:p>
          <a:p>
            <a:r>
              <a:rPr lang="en-US" dirty="0" smtClean="0"/>
              <a:t> </a:t>
            </a:r>
            <a:r>
              <a:rPr lang="en-US" dirty="0"/>
              <a:t>[</a:t>
            </a:r>
            <a:r>
              <a:rPr lang="en-US" dirty="0" smtClean="0"/>
              <a:t>3] the </a:t>
            </a:r>
            <a:r>
              <a:rPr lang="en-US" dirty="0"/>
              <a:t>pathological analysis of specimen A, B, and Ds, which allows the detection of those EECs located within the APA or </a:t>
            </a:r>
            <a:r>
              <a:rPr lang="en-US" dirty="0" smtClean="0"/>
              <a:t>in association </a:t>
            </a:r>
            <a:r>
              <a:rPr lang="en-US" dirty="0"/>
              <a:t>with its base as well as those developing in the adjacent endometrium; </a:t>
            </a:r>
            <a:endParaRPr lang="en-US" dirty="0" smtClean="0"/>
          </a:p>
          <a:p>
            <a:r>
              <a:rPr lang="en-US" dirty="0" smtClean="0"/>
              <a:t>[</a:t>
            </a:r>
            <a:r>
              <a:rPr lang="en-US" dirty="0"/>
              <a:t>4] the pathological analysis of specimen C, which allows the distinction between APA and</a:t>
            </a:r>
            <a:br>
              <a:rPr lang="en-US" dirty="0"/>
            </a:br>
            <a:r>
              <a:rPr lang="en-US" dirty="0"/>
              <a:t>EEC with </a:t>
            </a:r>
            <a:r>
              <a:rPr lang="en-US" dirty="0" err="1"/>
              <a:t>myometrial</a:t>
            </a:r>
            <a:r>
              <a:rPr lang="en-US" dirty="0"/>
              <a:t> invasion; indeed APAs are </a:t>
            </a:r>
            <a:r>
              <a:rPr lang="en-US" dirty="0" smtClean="0"/>
              <a:t>usually well </a:t>
            </a:r>
            <a:r>
              <a:rPr lang="en-US" dirty="0"/>
              <a:t>demarcated from the underlying myometrium </a:t>
            </a:r>
            <a:r>
              <a:rPr lang="en-US" dirty="0" smtClean="0"/>
              <a:t>and</a:t>
            </a:r>
            <a:r>
              <a:rPr lang="en-US" dirty="0"/>
              <a:t> </a:t>
            </a:r>
            <a:r>
              <a:rPr lang="en-US" dirty="0" smtClean="0"/>
              <a:t>neither </a:t>
            </a:r>
            <a:r>
              <a:rPr lang="en-US" dirty="0" err="1"/>
              <a:t>desmoplasia</a:t>
            </a:r>
            <a:r>
              <a:rPr lang="en-US" dirty="0"/>
              <a:t> nor inflammatory features (typically associated with the </a:t>
            </a:r>
            <a:r>
              <a:rPr lang="en-US" dirty="0" err="1"/>
              <a:t>myometrial</a:t>
            </a:r>
            <a:r>
              <a:rPr lang="en-US" dirty="0"/>
              <a:t> invasion of EEC) are detected.</a:t>
            </a:r>
            <a:r>
              <a:rPr lang="en-US" dirty="0"/>
              <a:t> </a:t>
            </a:r>
            <a:br>
              <a:rPr lang="en-US" dirty="0"/>
            </a:br>
            <a:endParaRPr lang="en-US" dirty="0"/>
          </a:p>
        </p:txBody>
      </p:sp>
    </p:spTree>
    <p:extLst>
      <p:ext uri="{BB962C8B-B14F-4D97-AF65-F5344CB8AC3E}">
        <p14:creationId xmlns:p14="http://schemas.microsoft.com/office/powerpoint/2010/main" val="300560377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66800" y="511277"/>
            <a:ext cx="10058400" cy="5523763"/>
          </a:xfrm>
        </p:spPr>
        <p:txBody>
          <a:bodyPr/>
          <a:lstStyle/>
          <a:p>
            <a:r>
              <a:rPr lang="en-US" dirty="0"/>
              <a:t>Our technique represents a slight modification on the technique previously described for the conservative treatment </a:t>
            </a:r>
            <a:r>
              <a:rPr lang="en-US" dirty="0" smtClean="0"/>
              <a:t>of EEC. </a:t>
            </a:r>
            <a:r>
              <a:rPr lang="en-US" dirty="0"/>
              <a:t>The main difference lies in the introduction of</a:t>
            </a:r>
            <a:br>
              <a:rPr lang="en-US" dirty="0"/>
            </a:br>
            <a:r>
              <a:rPr lang="en-US" dirty="0"/>
              <a:t>a further step (multiple endometrial biopsies), which </a:t>
            </a:r>
            <a:r>
              <a:rPr lang="en-US" dirty="0" smtClean="0"/>
              <a:t>allows the </a:t>
            </a:r>
            <a:r>
              <a:rPr lang="en-US" dirty="0"/>
              <a:t>assessment of the endometrium distant from the </a:t>
            </a:r>
            <a:r>
              <a:rPr lang="en-US" dirty="0" smtClean="0"/>
              <a:t>APA, and </a:t>
            </a:r>
            <a:r>
              <a:rPr lang="en-US" dirty="0"/>
              <a:t>in fact such surgery does not require a following </a:t>
            </a:r>
            <a:r>
              <a:rPr lang="en-US" dirty="0" smtClean="0"/>
              <a:t>hormone therapy </a:t>
            </a:r>
            <a:r>
              <a:rPr lang="en-US" dirty="0"/>
              <a:t>regimen of </a:t>
            </a:r>
            <a:r>
              <a:rPr lang="en-US" dirty="0" err="1"/>
              <a:t>megestrol</a:t>
            </a:r>
            <a:r>
              <a:rPr lang="en-US" dirty="0"/>
              <a:t> acetate.</a:t>
            </a:r>
            <a:r>
              <a:rPr lang="en-US" dirty="0"/>
              <a:t> </a:t>
            </a:r>
            <a:endParaRPr lang="en-US" dirty="0" smtClean="0"/>
          </a:p>
          <a:p>
            <a:r>
              <a:rPr lang="en-US" b="1" dirty="0"/>
              <a:t>In conclusion</a:t>
            </a:r>
            <a:r>
              <a:rPr lang="en-US" dirty="0"/>
              <a:t>, we believe that our technique under a </a:t>
            </a:r>
            <a:r>
              <a:rPr lang="en-US" dirty="0" smtClean="0"/>
              <a:t>close , intermittent </a:t>
            </a:r>
            <a:r>
              <a:rPr lang="en-US" dirty="0"/>
              <a:t>postoperative surveillance might </a:t>
            </a:r>
            <a:r>
              <a:rPr lang="en-US" dirty="0" smtClean="0"/>
              <a:t>represent a </a:t>
            </a:r>
            <a:r>
              <a:rPr lang="en-US" dirty="0"/>
              <a:t>good therapeutic option in those women who wish to preserve their fertility as well as in those at high medical </a:t>
            </a:r>
            <a:r>
              <a:rPr lang="en-US" dirty="0" smtClean="0"/>
              <a:t>risk for </a:t>
            </a:r>
            <a:r>
              <a:rPr lang="en-US" dirty="0"/>
              <a:t>hysterectomy. A close cooperation between the </a:t>
            </a:r>
            <a:r>
              <a:rPr lang="en-US" dirty="0" smtClean="0"/>
              <a:t>patholo</a:t>
            </a:r>
            <a:r>
              <a:rPr lang="en-US" dirty="0"/>
              <a:t>gist and the </a:t>
            </a:r>
            <a:r>
              <a:rPr lang="en-US" dirty="0" err="1"/>
              <a:t>hysteroscopist</a:t>
            </a:r>
            <a:r>
              <a:rPr lang="en-US" dirty="0"/>
              <a:t> needs to be emphasized; </a:t>
            </a:r>
            <a:r>
              <a:rPr lang="en-US" dirty="0" smtClean="0"/>
              <a:t>indeed, a </a:t>
            </a:r>
            <a:r>
              <a:rPr lang="en-US" dirty="0"/>
              <a:t>complete understanding of the histological profile of </a:t>
            </a:r>
            <a:r>
              <a:rPr lang="en-US" dirty="0" smtClean="0"/>
              <a:t>APA together </a:t>
            </a:r>
            <a:r>
              <a:rPr lang="en-US" dirty="0"/>
              <a:t>with an accurate examination of all the </a:t>
            </a:r>
            <a:r>
              <a:rPr lang="en-US" dirty="0" smtClean="0"/>
              <a:t>specimens obtained </a:t>
            </a:r>
            <a:r>
              <a:rPr lang="en-US" dirty="0"/>
              <a:t>is crucial to the surgeon in choosing the best treatment and modulating its </a:t>
            </a:r>
            <a:r>
              <a:rPr lang="en-US" dirty="0" err="1" smtClean="0"/>
              <a:t>radicality</a:t>
            </a:r>
            <a:r>
              <a:rPr lang="en-US" dirty="0" smtClean="0"/>
              <a:t> . </a:t>
            </a:r>
            <a:r>
              <a:rPr lang="en-US" dirty="0"/>
              <a:t/>
            </a:r>
            <a:br>
              <a:rPr lang="en-US" dirty="0"/>
            </a:br>
            <a:r>
              <a:rPr lang="en-US" dirty="0"/>
              <a:t/>
            </a:r>
            <a:br>
              <a:rPr lang="en-US" dirty="0"/>
            </a:br>
            <a:endParaRPr lang="en-US" dirty="0"/>
          </a:p>
        </p:txBody>
      </p:sp>
    </p:spTree>
    <p:extLst>
      <p:ext uri="{BB962C8B-B14F-4D97-AF65-F5344CB8AC3E}">
        <p14:creationId xmlns:p14="http://schemas.microsoft.com/office/powerpoint/2010/main" val="101985309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Thanks for your attention</a:t>
            </a:r>
            <a:endParaRPr lang="en-US" dirty="0"/>
          </a:p>
        </p:txBody>
      </p:sp>
      <p:sp>
        <p:nvSpPr>
          <p:cNvPr id="3" name="Text Placeholder 2"/>
          <p:cNvSpPr>
            <a:spLocks noGrp="1"/>
          </p:cNvSpPr>
          <p:nvPr>
            <p:ph type="body" idx="1"/>
          </p:nvPr>
        </p:nvSpPr>
        <p:spPr/>
        <p:txBody>
          <a:bodyPr/>
          <a:lstStyle/>
          <a:p>
            <a:r>
              <a:rPr lang="en-US" dirty="0" err="1" smtClean="0"/>
              <a:t>Dr.shahsavar</a:t>
            </a:r>
            <a:endParaRPr lang="en-US" dirty="0"/>
          </a:p>
        </p:txBody>
      </p:sp>
    </p:spTree>
    <p:extLst>
      <p:ext uri="{BB962C8B-B14F-4D97-AF65-F5344CB8AC3E}">
        <p14:creationId xmlns:p14="http://schemas.microsoft.com/office/powerpoint/2010/main" val="1812992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EAE03D-1E7B-C94F-BB80-6784C7DD5C3B}"/>
              </a:ext>
            </a:extLst>
          </p:cNvPr>
          <p:cNvSpPr>
            <a:spLocks noGrp="1"/>
          </p:cNvSpPr>
          <p:nvPr>
            <p:ph type="title"/>
          </p:nvPr>
        </p:nvSpPr>
        <p:spPr/>
        <p:txBody>
          <a:bodyPr/>
          <a:lstStyle/>
          <a:p>
            <a:r>
              <a:rPr lang="fa-IR"/>
              <a:t>Introduction</a:t>
            </a:r>
            <a:endParaRPr lang="en-US"/>
          </a:p>
        </p:txBody>
      </p:sp>
      <p:sp>
        <p:nvSpPr>
          <p:cNvPr id="3" name="Content Placeholder 2">
            <a:extLst>
              <a:ext uri="{FF2B5EF4-FFF2-40B4-BE49-F238E27FC236}">
                <a16:creationId xmlns:a16="http://schemas.microsoft.com/office/drawing/2014/main" id="{2359C603-7976-7C42-BD08-30F40BE1D6E2}"/>
              </a:ext>
            </a:extLst>
          </p:cNvPr>
          <p:cNvSpPr>
            <a:spLocks noGrp="1"/>
          </p:cNvSpPr>
          <p:nvPr>
            <p:ph idx="1"/>
          </p:nvPr>
        </p:nvSpPr>
        <p:spPr>
          <a:xfrm>
            <a:off x="982133" y="2086765"/>
            <a:ext cx="10058400" cy="3931920"/>
          </a:xfrm>
        </p:spPr>
        <p:txBody>
          <a:bodyPr/>
          <a:lstStyle/>
          <a:p>
            <a:r>
              <a:rPr lang="en-US"/>
              <a:t>Atypical polypoid adenomyomas (APAs) are uncommon tumors of the uterus (&lt;150 cases reported), usually occurring in premenopausal women and typically presenting with abnormal uterine bleeding.</a:t>
            </a:r>
            <a:endParaRPr lang="fa-IR"/>
          </a:p>
          <a:p>
            <a:r>
              <a:rPr lang="en-US"/>
              <a:t> Less frequently, patients with APAsuffer from </a:t>
            </a:r>
            <a:r>
              <a:rPr lang="en-US">
                <a:solidFill>
                  <a:srgbClr val="C00000"/>
                </a:solidFill>
              </a:rPr>
              <a:t>vaginal discharge</a:t>
            </a:r>
            <a:r>
              <a:rPr lang="en-US"/>
              <a:t>, </a:t>
            </a:r>
            <a:r>
              <a:rPr lang="en-US">
                <a:solidFill>
                  <a:srgbClr val="C00000"/>
                </a:solidFill>
              </a:rPr>
              <a:t>pelvic pain</a:t>
            </a:r>
            <a:r>
              <a:rPr lang="en-US"/>
              <a:t>, or </a:t>
            </a:r>
            <a:r>
              <a:rPr lang="en-US">
                <a:solidFill>
                  <a:srgbClr val="C00000"/>
                </a:solidFill>
              </a:rPr>
              <a:t>postcoital spotting</a:t>
            </a:r>
            <a:r>
              <a:rPr lang="fa-IR">
                <a:solidFill>
                  <a:srgbClr val="C00000"/>
                </a:solidFill>
              </a:rPr>
              <a:t>.</a:t>
            </a:r>
          </a:p>
          <a:p>
            <a:r>
              <a:rPr lang="en-US" b="1"/>
              <a:t> An associated clinical history of infertility is not uncommon</a:t>
            </a:r>
            <a:r>
              <a:rPr lang="en-US" u="sng"/>
              <a:t> </a:t>
            </a:r>
            <a:endParaRPr lang="fa-IR" u="sng"/>
          </a:p>
          <a:p>
            <a:r>
              <a:rPr lang="en-US"/>
              <a:t>. Histologically, APA is characterized by an intimate admixture of benign endometrial glands with structural atypia and a stroma consisting predominantly of benign appearing smooth muscle. </a:t>
            </a:r>
            <a:r>
              <a:rPr lang="en-US" b="1"/>
              <a:t>Squamous</a:t>
            </a:r>
            <a:r>
              <a:rPr lang="en-US"/>
              <a:t> </a:t>
            </a:r>
            <a:r>
              <a:rPr lang="en-US" b="1"/>
              <a:t>metaplasia</a:t>
            </a:r>
            <a:r>
              <a:rPr lang="en-US"/>
              <a:t> is found in </a:t>
            </a:r>
            <a:r>
              <a:rPr lang="en-US" b="1"/>
              <a:t>more than 90%</a:t>
            </a:r>
            <a:r>
              <a:rPr lang="en-US"/>
              <a:t>ofthe cases, and therefore it can be a useful markerfor this lesion . However, </a:t>
            </a:r>
            <a:r>
              <a:rPr lang="en-US" b="1"/>
              <a:t>cytologic atypia</a:t>
            </a:r>
            <a:r>
              <a:rPr lang="en-US"/>
              <a:t> of the squamous epithelium is </a:t>
            </a:r>
            <a:r>
              <a:rPr lang="en-US" b="1"/>
              <a:t>unusual</a:t>
            </a:r>
            <a:r>
              <a:rPr lang="fa-IR" b="1"/>
              <a:t>.</a:t>
            </a:r>
            <a:endParaRPr lang="en-US" b="1"/>
          </a:p>
        </p:txBody>
      </p:sp>
    </p:spTree>
    <p:extLst>
      <p:ext uri="{BB962C8B-B14F-4D97-AF65-F5344CB8AC3E}">
        <p14:creationId xmlns:p14="http://schemas.microsoft.com/office/powerpoint/2010/main" val="45887986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6A64617-6EC7-A14C-A6EE-0BA02C5960BF}"/>
              </a:ext>
            </a:extLst>
          </p:cNvPr>
          <p:cNvSpPr>
            <a:spLocks noGrp="1"/>
          </p:cNvSpPr>
          <p:nvPr>
            <p:ph idx="1"/>
          </p:nvPr>
        </p:nvSpPr>
        <p:spPr>
          <a:xfrm>
            <a:off x="195943" y="387048"/>
            <a:ext cx="10058400" cy="6083904"/>
          </a:xfrm>
        </p:spPr>
        <p:txBody>
          <a:bodyPr/>
          <a:lstStyle/>
          <a:p>
            <a:r>
              <a:rPr lang="en-US"/>
              <a:t>Although most cases are benign </a:t>
            </a:r>
            <a:r>
              <a:rPr lang="fa-IR"/>
              <a:t>,</a:t>
            </a:r>
            <a:r>
              <a:rPr lang="en-US"/>
              <a:t> APA has been occasionally found to coexist with or to precede the development of an endometrioid adenocarcinoma of the endometrium</a:t>
            </a:r>
            <a:r>
              <a:rPr lang="en-US" b="1"/>
              <a:t> (EEC), </a:t>
            </a:r>
            <a:r>
              <a:rPr lang="en-US"/>
              <a:t>which may be either within the APA or elsewhere in the uterus . According to the data collected in a recent review of international literature, the </a:t>
            </a:r>
            <a:r>
              <a:rPr lang="en-US" u="sng"/>
              <a:t>average risk of EEC in women with APA is about 8.8%</a:t>
            </a:r>
            <a:r>
              <a:rPr lang="en-US"/>
              <a:t>, which is considerably higher than the overall risk of 0.8% reported</a:t>
            </a:r>
            <a:r>
              <a:rPr lang="en-US" u="sng"/>
              <a:t> in women with endometrial polyps</a:t>
            </a:r>
            <a:r>
              <a:rPr lang="en-US"/>
              <a:t> . </a:t>
            </a:r>
            <a:endParaRPr lang="fa-IR"/>
          </a:p>
          <a:p>
            <a:endParaRPr lang="fa-IR"/>
          </a:p>
          <a:p>
            <a:r>
              <a:rPr lang="en-US"/>
              <a:t>The definite diagnosis of APA can be established only by histological findings. Most lesions are usually detected on </a:t>
            </a:r>
            <a:r>
              <a:rPr lang="en-US" b="1"/>
              <a:t>endometrial biopsy</a:t>
            </a:r>
            <a:r>
              <a:rPr lang="en-US"/>
              <a:t> or </a:t>
            </a:r>
            <a:r>
              <a:rPr lang="en-US" b="1"/>
              <a:t>dilation and curettage</a:t>
            </a:r>
            <a:r>
              <a:rPr lang="en-US" sz="1800" b="1" kern="1200">
                <a:solidFill>
                  <a:srgbClr val="000000"/>
                </a:solidFill>
                <a:effectLst/>
                <a:latin typeface="Century Gothic" panose="020B0502020202020204" pitchFamily="34" charset="0"/>
                <a:ea typeface="+mn-ea"/>
                <a:cs typeface="+mn-cs"/>
              </a:rPr>
              <a:t>isthmus</a:t>
            </a:r>
            <a:r>
              <a:rPr lang="en-US" b="1"/>
              <a:t> </a:t>
            </a:r>
            <a:r>
              <a:rPr lang="en-US"/>
              <a:t>specimens obtained from patients with abnormal bleeding. On the other hand, some APAs have been incidentally discovered in </a:t>
            </a:r>
            <a:r>
              <a:rPr lang="en-US" b="1"/>
              <a:t>uteri removed</a:t>
            </a:r>
            <a:r>
              <a:rPr lang="en-US"/>
              <a:t> for other pathologies (i.e., </a:t>
            </a:r>
            <a:r>
              <a:rPr lang="en-US" b="1"/>
              <a:t>leiomyomata</a:t>
            </a:r>
            <a:r>
              <a:rPr lang="en-US"/>
              <a:t>) or during</a:t>
            </a:r>
            <a:r>
              <a:rPr lang="fa-IR" b="1"/>
              <a:t> </a:t>
            </a:r>
            <a:r>
              <a:rPr lang="en-US" b="1"/>
              <a:t>routine hysteroscopy performed for infertility</a:t>
            </a:r>
            <a:r>
              <a:rPr lang="en-US"/>
              <a:t> or suspected intrauterine growth. These lesions are typically located in the </a:t>
            </a:r>
            <a:r>
              <a:rPr lang="en-US" b="1"/>
              <a:t>isthmus</a:t>
            </a:r>
            <a:r>
              <a:rPr lang="en-US"/>
              <a:t> or</a:t>
            </a:r>
            <a:r>
              <a:rPr lang="fa-IR"/>
              <a:t> </a:t>
            </a:r>
            <a:r>
              <a:rPr lang="en-US"/>
              <a:t>in the </a:t>
            </a:r>
            <a:r>
              <a:rPr lang="en-US" b="1"/>
              <a:t>lower</a:t>
            </a:r>
            <a:r>
              <a:rPr lang="fa-IR"/>
              <a:t> </a:t>
            </a:r>
            <a:r>
              <a:rPr lang="en-US"/>
              <a:t>part</a:t>
            </a:r>
            <a:r>
              <a:rPr lang="fa-IR"/>
              <a:t> </a:t>
            </a:r>
            <a:r>
              <a:rPr lang="en-US"/>
              <a:t>of</a:t>
            </a:r>
            <a:r>
              <a:rPr lang="fa-IR"/>
              <a:t> </a:t>
            </a:r>
            <a:r>
              <a:rPr lang="en-US"/>
              <a:t>the </a:t>
            </a:r>
            <a:r>
              <a:rPr lang="en-US" b="1"/>
              <a:t>endometrial cavit</a:t>
            </a:r>
            <a:r>
              <a:rPr lang="en-US"/>
              <a:t>y</a:t>
            </a:r>
            <a:r>
              <a:rPr lang="fa-IR"/>
              <a:t>.</a:t>
            </a:r>
          </a:p>
          <a:p>
            <a:endParaRPr lang="fa-IR"/>
          </a:p>
          <a:p>
            <a:r>
              <a:rPr lang="en-US"/>
              <a:t>Hysteroscopy may also have an important role in the treatment of APAs. Indeed, while </a:t>
            </a:r>
            <a:r>
              <a:rPr lang="en-US" u="sng"/>
              <a:t>in postmenopausal women simple hysterectomy is the treatment of choice, in young women who wish to preserve their fertility, local resection</a:t>
            </a:r>
            <a:r>
              <a:rPr lang="en-US"/>
              <a:t> and a careful postoperative follow-up might represent an appropriate treatment.</a:t>
            </a:r>
            <a:endParaRPr lang="fa-IR"/>
          </a:p>
          <a:p>
            <a:endParaRPr lang="en-US"/>
          </a:p>
        </p:txBody>
      </p:sp>
    </p:spTree>
    <p:extLst>
      <p:ext uri="{BB962C8B-B14F-4D97-AF65-F5344CB8AC3E}">
        <p14:creationId xmlns:p14="http://schemas.microsoft.com/office/powerpoint/2010/main" val="261984931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7B9F5AE-ADDA-A547-94F2-C83AFFD2F1AF}"/>
              </a:ext>
            </a:extLst>
          </p:cNvPr>
          <p:cNvSpPr>
            <a:spLocks noGrp="1"/>
          </p:cNvSpPr>
          <p:nvPr>
            <p:ph idx="1"/>
          </p:nvPr>
        </p:nvSpPr>
        <p:spPr>
          <a:xfrm>
            <a:off x="1066800" y="2842381"/>
            <a:ext cx="10058400" cy="2201334"/>
          </a:xfrm>
        </p:spPr>
        <p:txBody>
          <a:bodyPr>
            <a:normAutofit/>
          </a:bodyPr>
          <a:lstStyle/>
          <a:p>
            <a:r>
              <a:rPr lang="en-US" sz="2400" i="1" u="sng"/>
              <a:t>We</a:t>
            </a:r>
            <a:r>
              <a:rPr lang="fa-IR" sz="2400" i="1" u="sng"/>
              <a:t> </a:t>
            </a:r>
            <a:r>
              <a:rPr lang="en-US" sz="2400" i="1" u="sng"/>
              <a:t>report</a:t>
            </a:r>
            <a:r>
              <a:rPr lang="fa-IR" sz="2400" i="1" u="sng"/>
              <a:t> </a:t>
            </a:r>
            <a:r>
              <a:rPr lang="en-US" sz="2400" i="1" u="sng"/>
              <a:t>the successful hysteroscopic resection of APA in a young</a:t>
            </a:r>
            <a:r>
              <a:rPr lang="fa-IR" sz="2400" i="1" u="sng"/>
              <a:t> </a:t>
            </a:r>
            <a:r>
              <a:rPr lang="en-US" sz="2400" i="1" u="sng"/>
              <a:t>infertile patient using a new technique, similar to that already described for the conservative treatment of EEC</a:t>
            </a:r>
            <a:r>
              <a:rPr lang="fa-IR" sz="2400" i="1" u="sng"/>
              <a:t>.</a:t>
            </a:r>
            <a:endParaRPr lang="en-US" sz="2400" i="1" u="sng"/>
          </a:p>
        </p:txBody>
      </p:sp>
    </p:spTree>
    <p:extLst>
      <p:ext uri="{BB962C8B-B14F-4D97-AF65-F5344CB8AC3E}">
        <p14:creationId xmlns:p14="http://schemas.microsoft.com/office/powerpoint/2010/main" val="258237655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AC5962-1314-6142-9845-8C797FF2F3F8}"/>
              </a:ext>
            </a:extLst>
          </p:cNvPr>
          <p:cNvSpPr>
            <a:spLocks noGrp="1"/>
          </p:cNvSpPr>
          <p:nvPr>
            <p:ph type="title"/>
          </p:nvPr>
        </p:nvSpPr>
        <p:spPr/>
        <p:txBody>
          <a:bodyPr/>
          <a:lstStyle/>
          <a:p>
            <a:r>
              <a:rPr lang="en-US"/>
              <a:t>CASE REPORT</a:t>
            </a:r>
          </a:p>
        </p:txBody>
      </p:sp>
      <p:sp>
        <p:nvSpPr>
          <p:cNvPr id="3" name="Content Placeholder 2">
            <a:extLst>
              <a:ext uri="{FF2B5EF4-FFF2-40B4-BE49-F238E27FC236}">
                <a16:creationId xmlns:a16="http://schemas.microsoft.com/office/drawing/2014/main" id="{E545540D-1901-1A44-B475-EA2ABC5F1DA1}"/>
              </a:ext>
            </a:extLst>
          </p:cNvPr>
          <p:cNvSpPr>
            <a:spLocks noGrp="1"/>
          </p:cNvSpPr>
          <p:nvPr>
            <p:ph idx="1"/>
          </p:nvPr>
        </p:nvSpPr>
        <p:spPr>
          <a:xfrm>
            <a:off x="353181" y="2163596"/>
            <a:ext cx="10058400" cy="3931920"/>
          </a:xfrm>
        </p:spPr>
        <p:txBody>
          <a:bodyPr>
            <a:normAutofit/>
          </a:bodyPr>
          <a:lstStyle/>
          <a:p>
            <a:r>
              <a:rPr lang="en-US" b="1"/>
              <a:t>A35-year-old</a:t>
            </a:r>
            <a:r>
              <a:rPr lang="en-US"/>
              <a:t> woman was referred to the Department of Obstetrics and Gynaecology of University Hospital ‘‘Federico II’’ in Naples, Italy, for </a:t>
            </a:r>
            <a:r>
              <a:rPr lang="en-US" b="1"/>
              <a:t>primary infertility.</a:t>
            </a:r>
            <a:r>
              <a:rPr lang="en-US"/>
              <a:t> The patient provided an informed consent to perform the study. The study was eventually approved by our Institutional Review Board. </a:t>
            </a:r>
            <a:endParaRPr lang="fa-IR"/>
          </a:p>
          <a:p>
            <a:r>
              <a:rPr lang="en-US"/>
              <a:t>Her </a:t>
            </a:r>
            <a:r>
              <a:rPr lang="en-US" b="1"/>
              <a:t>menarche</a:t>
            </a:r>
            <a:r>
              <a:rPr lang="en-US"/>
              <a:t> occurred at the </a:t>
            </a:r>
            <a:r>
              <a:rPr lang="en-US" b="1"/>
              <a:t>age of 12</a:t>
            </a:r>
            <a:r>
              <a:rPr lang="en-US"/>
              <a:t>, and menstrual periods were </a:t>
            </a:r>
            <a:r>
              <a:rPr lang="en-US" b="1"/>
              <a:t>regular</a:t>
            </a:r>
            <a:r>
              <a:rPr lang="en-US"/>
              <a:t>, presenting approximately </a:t>
            </a:r>
            <a:r>
              <a:rPr lang="en-US" b="1"/>
              <a:t>every 28 </a:t>
            </a:r>
            <a:r>
              <a:rPr lang="en-US"/>
              <a:t>days with </a:t>
            </a:r>
            <a:r>
              <a:rPr lang="en-US" b="1"/>
              <a:t>4–5 days</a:t>
            </a:r>
            <a:r>
              <a:rPr lang="en-US"/>
              <a:t> of flow. Her family and personal history were negative for genital neoplasia. Basic </a:t>
            </a:r>
            <a:r>
              <a:rPr lang="en-US" u="sng"/>
              <a:t>hormonal</a:t>
            </a:r>
            <a:r>
              <a:rPr lang="en-US"/>
              <a:t> dosage in the initial follicular phase, </a:t>
            </a:r>
            <a:r>
              <a:rPr lang="en-US" u="sng"/>
              <a:t>progestin dosage</a:t>
            </a:r>
            <a:r>
              <a:rPr lang="en-US"/>
              <a:t> in the luteal phase, and analysis of partner’s </a:t>
            </a:r>
            <a:r>
              <a:rPr lang="en-US" u="sng"/>
              <a:t>semen</a:t>
            </a:r>
            <a:r>
              <a:rPr lang="en-US"/>
              <a:t> were within the </a:t>
            </a:r>
            <a:r>
              <a:rPr lang="en-US" b="1"/>
              <a:t>normal</a:t>
            </a:r>
            <a:r>
              <a:rPr lang="en-US"/>
              <a:t> range.</a:t>
            </a:r>
            <a:endParaRPr lang="fa-IR"/>
          </a:p>
          <a:p>
            <a:r>
              <a:rPr lang="en-US"/>
              <a:t>Physical and bimanual pelvic examinations were normal. Transvaginal ultrasound showed a polypoid mass in the uterine cavity with </a:t>
            </a:r>
            <a:r>
              <a:rPr lang="en-US" b="1"/>
              <a:t>smooth surface and homogeneous</a:t>
            </a:r>
            <a:r>
              <a:rPr lang="en-US"/>
              <a:t> </a:t>
            </a:r>
            <a:r>
              <a:rPr lang="en-US" b="1"/>
              <a:t>isoechogenicity relative to the myometrium</a:t>
            </a:r>
            <a:r>
              <a:rPr lang="fa-IR" b="1"/>
              <a:t>.</a:t>
            </a:r>
            <a:endParaRPr lang="en-US" b="1"/>
          </a:p>
        </p:txBody>
      </p:sp>
    </p:spTree>
    <p:extLst>
      <p:ext uri="{BB962C8B-B14F-4D97-AF65-F5344CB8AC3E}">
        <p14:creationId xmlns:p14="http://schemas.microsoft.com/office/powerpoint/2010/main" val="205904939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574CA1E-783C-9A45-9498-BB614FBDBB6D}"/>
              </a:ext>
            </a:extLst>
          </p:cNvPr>
          <p:cNvSpPr>
            <a:spLocks noGrp="1"/>
          </p:cNvSpPr>
          <p:nvPr>
            <p:ph idx="1"/>
          </p:nvPr>
        </p:nvSpPr>
        <p:spPr>
          <a:xfrm>
            <a:off x="1161142" y="798286"/>
            <a:ext cx="9964057" cy="5236754"/>
          </a:xfrm>
        </p:spPr>
        <p:txBody>
          <a:bodyPr>
            <a:normAutofit/>
          </a:bodyPr>
          <a:lstStyle/>
          <a:p>
            <a:r>
              <a:rPr lang="en-US" u="sng"/>
              <a:t>Avaginoscopic hysteroscopy</a:t>
            </a:r>
            <a:r>
              <a:rPr lang="en-US"/>
              <a:t> was performed by one of the authors (A.D.S.S.) with a 5-mm continuous-flow operative office hysteroscope with a 2.9-mm rod lens (Bettocchi office hysteroscope; Karl Storz, Tuttlingen, Germany). Neither analgesia nor local anaesthetics were administered to the patient. Distension of the uterine cavity was obtained using normal saline solution, and the intrauterine pressure was automatically controlled by an electronic irrigation and suction device (Endomat, Karl Storz). The </a:t>
            </a:r>
            <a:r>
              <a:rPr lang="en-US" i="1" u="sng"/>
              <a:t>intrauterine pressure was set at 45 mmHg</a:t>
            </a:r>
            <a:r>
              <a:rPr lang="en-US"/>
              <a:t>, which is the balance of irrigation flow around 200 mL/minute and a vacuum of 0.2 bar. </a:t>
            </a:r>
            <a:r>
              <a:rPr lang="en-US" b="1"/>
              <a:t>Endoscopic vaginal and cervical explorations were normal</a:t>
            </a:r>
            <a:r>
              <a:rPr lang="en-US"/>
              <a:t>. </a:t>
            </a:r>
            <a:r>
              <a:rPr lang="en-US" b="1"/>
              <a:t>An irregular exophytic lesion</a:t>
            </a:r>
            <a:r>
              <a:rPr lang="en-US"/>
              <a:t> of </a:t>
            </a:r>
            <a:r>
              <a:rPr lang="en-US" b="1"/>
              <a:t>1.5–2 cm</a:t>
            </a:r>
            <a:r>
              <a:rPr lang="en-US"/>
              <a:t> in diameter growing up from the </a:t>
            </a:r>
            <a:r>
              <a:rPr lang="en-US" b="1"/>
              <a:t>right uterine wall </a:t>
            </a:r>
            <a:r>
              <a:rPr lang="en-US"/>
              <a:t>was detected (Fig. 1B).</a:t>
            </a:r>
            <a:r>
              <a:rPr lang="fa-IR"/>
              <a:t> </a:t>
            </a:r>
          </a:p>
          <a:p>
            <a:pPr marL="0" indent="0">
              <a:buNone/>
            </a:pPr>
            <a:endParaRPr lang="fa-IR"/>
          </a:p>
          <a:p>
            <a:pPr marL="0" indent="0">
              <a:buNone/>
            </a:pPr>
            <a:r>
              <a:rPr lang="en-US"/>
              <a:t> Both the morphology and color were suggestive of a polyp, while its consistency and vascularization were indicative of a myomatosus lesion. Because of the hard consistency of such a lesion, a 5-Fr twizzle electrode was used to perform a wide-target biopsy. The biopsy was interpreted by the pathologist as APA. After accurate counseling and taking into account her desire to preserve fertility, the patient was targeted for a conservative approach.</a:t>
            </a:r>
          </a:p>
        </p:txBody>
      </p:sp>
    </p:spTree>
    <p:extLst>
      <p:ext uri="{BB962C8B-B14F-4D97-AF65-F5344CB8AC3E}">
        <p14:creationId xmlns:p14="http://schemas.microsoft.com/office/powerpoint/2010/main" val="2015622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1F2061-5BC6-4B43-90ED-7882000538ED}"/>
              </a:ext>
            </a:extLst>
          </p:cNvPr>
          <p:cNvSpPr>
            <a:spLocks noGrp="1"/>
          </p:cNvSpPr>
          <p:nvPr>
            <p:ph type="title"/>
          </p:nvPr>
        </p:nvSpPr>
        <p:spPr/>
        <p:txBody>
          <a:bodyPr/>
          <a:lstStyle/>
          <a:p>
            <a:endParaRPr lang="en-US"/>
          </a:p>
        </p:txBody>
      </p:sp>
      <p:pic>
        <p:nvPicPr>
          <p:cNvPr id="4" name="Picture 4">
            <a:extLst>
              <a:ext uri="{FF2B5EF4-FFF2-40B4-BE49-F238E27FC236}">
                <a16:creationId xmlns:a16="http://schemas.microsoft.com/office/drawing/2014/main" id="{FDE8C04D-8D4D-9A40-B874-A56FD086D650}"/>
              </a:ext>
            </a:extLst>
          </p:cNvPr>
          <p:cNvPicPr>
            <a:picLocks noGrp="1" noChangeAspect="1"/>
          </p:cNvPicPr>
          <p:nvPr>
            <p:ph idx="1"/>
          </p:nvPr>
        </p:nvPicPr>
        <p:blipFill>
          <a:blip r:embed="rId2"/>
          <a:stretch>
            <a:fillRect/>
          </a:stretch>
        </p:blipFill>
        <p:spPr>
          <a:xfrm>
            <a:off x="255420" y="302381"/>
            <a:ext cx="11681160" cy="5913025"/>
          </a:xfrm>
        </p:spPr>
      </p:pic>
    </p:spTree>
    <p:extLst>
      <p:ext uri="{BB962C8B-B14F-4D97-AF65-F5344CB8AC3E}">
        <p14:creationId xmlns:p14="http://schemas.microsoft.com/office/powerpoint/2010/main" val="411178741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74984E2-A03C-B443-A8B5-D3CED7A5FA56}"/>
              </a:ext>
            </a:extLst>
          </p:cNvPr>
          <p:cNvSpPr>
            <a:spLocks noGrp="1"/>
          </p:cNvSpPr>
          <p:nvPr>
            <p:ph idx="1"/>
          </p:nvPr>
        </p:nvSpPr>
        <p:spPr>
          <a:xfrm>
            <a:off x="1066800" y="266095"/>
            <a:ext cx="10058400" cy="5768945"/>
          </a:xfrm>
        </p:spPr>
        <p:txBody>
          <a:bodyPr/>
          <a:lstStyle/>
          <a:p>
            <a:r>
              <a:rPr lang="en-US"/>
              <a:t>A5-mm</a:t>
            </a:r>
            <a:r>
              <a:rPr lang="fa-IR"/>
              <a:t> </a:t>
            </a:r>
            <a:r>
              <a:rPr lang="en-US"/>
              <a:t>cutting loop electrode and 100 Wof pure cutting output power were used to resect the exophytic lesion (step 1). The procedure (steps 2 and 3) continued according to the technique described by Mazzon et al. (12) for conservative treatment of stage IA endometrial cancer (Fig. 2). Furthermore, multiple random endometrial biopsies were performed (step 4).</a:t>
            </a:r>
            <a:endParaRPr lang="fa-IR"/>
          </a:p>
          <a:p>
            <a:endParaRPr lang="en-US"/>
          </a:p>
        </p:txBody>
      </p:sp>
      <p:pic>
        <p:nvPicPr>
          <p:cNvPr id="4" name="Picture 4">
            <a:extLst>
              <a:ext uri="{FF2B5EF4-FFF2-40B4-BE49-F238E27FC236}">
                <a16:creationId xmlns:a16="http://schemas.microsoft.com/office/drawing/2014/main" id="{5136281B-66A5-8D46-A6D2-1A5874EE0EE5}"/>
              </a:ext>
            </a:extLst>
          </p:cNvPr>
          <p:cNvPicPr>
            <a:picLocks noChangeAspect="1"/>
          </p:cNvPicPr>
          <p:nvPr/>
        </p:nvPicPr>
        <p:blipFill>
          <a:blip r:embed="rId2"/>
          <a:stretch>
            <a:fillRect/>
          </a:stretch>
        </p:blipFill>
        <p:spPr>
          <a:xfrm>
            <a:off x="1294189" y="1883560"/>
            <a:ext cx="9700381" cy="4832593"/>
          </a:xfrm>
          <a:prstGeom prst="rect">
            <a:avLst/>
          </a:prstGeom>
        </p:spPr>
      </p:pic>
    </p:spTree>
    <p:extLst>
      <p:ext uri="{BB962C8B-B14F-4D97-AF65-F5344CB8AC3E}">
        <p14:creationId xmlns:p14="http://schemas.microsoft.com/office/powerpoint/2010/main" val="20035083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B3107C7-0929-9044-BF24-327028FADD1D}"/>
              </a:ext>
            </a:extLst>
          </p:cNvPr>
          <p:cNvSpPr>
            <a:spLocks noGrp="1"/>
          </p:cNvSpPr>
          <p:nvPr>
            <p:ph idx="1"/>
          </p:nvPr>
        </p:nvSpPr>
        <p:spPr>
          <a:xfrm>
            <a:off x="1066800" y="628952"/>
            <a:ext cx="10058400" cy="5406088"/>
          </a:xfrm>
        </p:spPr>
        <p:txBody>
          <a:bodyPr/>
          <a:lstStyle/>
          <a:p>
            <a:r>
              <a:rPr lang="en-US"/>
              <a:t>For each step, a pathologic analysis was performed (Fig. 2). Histological examination of specimen A confirmed an APA, while the other specimens (B, C, D) were negative for APA or other premalignant or malignant lesions.</a:t>
            </a:r>
            <a:endParaRPr lang="fa-IR"/>
          </a:p>
          <a:p>
            <a:endParaRPr lang="fa-IR"/>
          </a:p>
          <a:p>
            <a:r>
              <a:rPr lang="en-US"/>
              <a:t>. The</a:t>
            </a:r>
            <a:r>
              <a:rPr lang="fa-IR"/>
              <a:t> </a:t>
            </a:r>
            <a:r>
              <a:rPr lang="en-US"/>
              <a:t>patient</a:t>
            </a:r>
            <a:r>
              <a:rPr lang="fa-IR"/>
              <a:t> </a:t>
            </a:r>
            <a:r>
              <a:rPr lang="en-US"/>
              <a:t>underwent</a:t>
            </a:r>
            <a:r>
              <a:rPr lang="fa-IR"/>
              <a:t> </a:t>
            </a:r>
            <a:r>
              <a:rPr lang="en-US"/>
              <a:t>a</a:t>
            </a:r>
            <a:r>
              <a:rPr lang="fa-IR"/>
              <a:t> </a:t>
            </a:r>
            <a:r>
              <a:rPr lang="en-US"/>
              <a:t>transvaginal</a:t>
            </a:r>
            <a:r>
              <a:rPr lang="fa-IR"/>
              <a:t> </a:t>
            </a:r>
            <a:r>
              <a:rPr lang="en-US"/>
              <a:t>and</a:t>
            </a:r>
            <a:r>
              <a:rPr lang="fa-IR"/>
              <a:t> </a:t>
            </a:r>
            <a:r>
              <a:rPr lang="en-US"/>
              <a:t>office</a:t>
            </a:r>
            <a:r>
              <a:rPr lang="fa-IR"/>
              <a:t> </a:t>
            </a:r>
            <a:r>
              <a:rPr lang="en-US"/>
              <a:t>hystero-scopy</a:t>
            </a:r>
            <a:r>
              <a:rPr lang="fa-IR"/>
              <a:t> </a:t>
            </a:r>
            <a:r>
              <a:rPr lang="en-US"/>
              <a:t>with</a:t>
            </a:r>
            <a:r>
              <a:rPr lang="fa-IR"/>
              <a:t> </a:t>
            </a:r>
            <a:r>
              <a:rPr lang="en-US"/>
              <a:t>target</a:t>
            </a:r>
            <a:r>
              <a:rPr lang="fa-IR"/>
              <a:t> </a:t>
            </a:r>
            <a:r>
              <a:rPr lang="en-US"/>
              <a:t>biopsies1and</a:t>
            </a:r>
            <a:r>
              <a:rPr lang="fa-IR"/>
              <a:t> </a:t>
            </a:r>
            <a:r>
              <a:rPr lang="en-US"/>
              <a:t>6</a:t>
            </a:r>
            <a:r>
              <a:rPr lang="fa-IR"/>
              <a:t> </a:t>
            </a:r>
            <a:r>
              <a:rPr lang="en-US"/>
              <a:t>months</a:t>
            </a:r>
            <a:r>
              <a:rPr lang="fa-IR"/>
              <a:t> </a:t>
            </a:r>
            <a:r>
              <a:rPr lang="en-US"/>
              <a:t>after</a:t>
            </a:r>
            <a:r>
              <a:rPr lang="fa-IR"/>
              <a:t> </a:t>
            </a:r>
            <a:r>
              <a:rPr lang="en-US"/>
              <a:t>surgery,</a:t>
            </a:r>
            <a:r>
              <a:rPr lang="fa-IR"/>
              <a:t> </a:t>
            </a:r>
            <a:r>
              <a:rPr lang="en-US"/>
              <a:t>which</a:t>
            </a:r>
            <a:r>
              <a:rPr lang="fa-IR"/>
              <a:t> </a:t>
            </a:r>
            <a:r>
              <a:rPr lang="en-US"/>
              <a:t>were</a:t>
            </a:r>
            <a:r>
              <a:rPr lang="fa-IR"/>
              <a:t> </a:t>
            </a:r>
            <a:r>
              <a:rPr lang="en-US"/>
              <a:t>negative</a:t>
            </a:r>
            <a:r>
              <a:rPr lang="fa-IR"/>
              <a:t> </a:t>
            </a:r>
            <a:r>
              <a:rPr lang="en-US"/>
              <a:t>for</a:t>
            </a:r>
            <a:r>
              <a:rPr lang="fa-IR"/>
              <a:t> </a:t>
            </a:r>
            <a:r>
              <a:rPr lang="en-US"/>
              <a:t>atypia</a:t>
            </a:r>
            <a:r>
              <a:rPr lang="fa-IR"/>
              <a:t> </a:t>
            </a:r>
            <a:r>
              <a:rPr lang="en-US"/>
              <a:t>and</a:t>
            </a:r>
            <a:r>
              <a:rPr lang="fa-IR"/>
              <a:t> </a:t>
            </a:r>
            <a:r>
              <a:rPr lang="en-US"/>
              <a:t>malignancy.</a:t>
            </a:r>
            <a:r>
              <a:rPr lang="fa-IR"/>
              <a:t> </a:t>
            </a:r>
            <a:r>
              <a:rPr lang="en-US"/>
              <a:t>At</a:t>
            </a:r>
            <a:r>
              <a:rPr lang="fa-IR"/>
              <a:t> </a:t>
            </a:r>
            <a:r>
              <a:rPr lang="en-US"/>
              <a:t>this</a:t>
            </a:r>
            <a:r>
              <a:rPr lang="fa-IR"/>
              <a:t> </a:t>
            </a:r>
            <a:r>
              <a:rPr lang="en-US"/>
              <a:t>time</a:t>
            </a:r>
            <a:r>
              <a:rPr lang="fa-IR"/>
              <a:t> </a:t>
            </a:r>
            <a:r>
              <a:rPr lang="en-US"/>
              <a:t>,</a:t>
            </a:r>
            <a:r>
              <a:rPr lang="fa-IR"/>
              <a:t> </a:t>
            </a:r>
            <a:r>
              <a:rPr lang="en-US"/>
              <a:t>the</a:t>
            </a:r>
            <a:r>
              <a:rPr lang="fa-IR"/>
              <a:t> </a:t>
            </a:r>
            <a:r>
              <a:rPr lang="en-US"/>
              <a:t>patient</a:t>
            </a:r>
            <a:r>
              <a:rPr lang="fa-IR"/>
              <a:t> </a:t>
            </a:r>
            <a:r>
              <a:rPr lang="en-US"/>
              <a:t>is</a:t>
            </a:r>
            <a:r>
              <a:rPr lang="fa-IR"/>
              <a:t> </a:t>
            </a:r>
            <a:r>
              <a:rPr lang="en-US"/>
              <a:t>trying</a:t>
            </a:r>
            <a:r>
              <a:rPr lang="fa-IR"/>
              <a:t> </a:t>
            </a:r>
            <a:r>
              <a:rPr lang="en-US"/>
              <a:t>to</a:t>
            </a:r>
            <a:r>
              <a:rPr lang="fa-IR"/>
              <a:t> </a:t>
            </a:r>
            <a:r>
              <a:rPr lang="en-US"/>
              <a:t>achieve</a:t>
            </a:r>
            <a:r>
              <a:rPr lang="fa-IR"/>
              <a:t> </a:t>
            </a:r>
            <a:r>
              <a:rPr lang="en-US"/>
              <a:t>a</a:t>
            </a:r>
            <a:r>
              <a:rPr lang="fa-IR"/>
              <a:t> </a:t>
            </a:r>
            <a:r>
              <a:rPr lang="en-US"/>
              <a:t>spontaneous</a:t>
            </a:r>
            <a:r>
              <a:rPr lang="fa-IR"/>
              <a:t> </a:t>
            </a:r>
            <a:r>
              <a:rPr lang="en-US"/>
              <a:t>pregnancy.</a:t>
            </a:r>
          </a:p>
        </p:txBody>
      </p:sp>
    </p:spTree>
    <p:extLst>
      <p:ext uri="{BB962C8B-B14F-4D97-AF65-F5344CB8AC3E}">
        <p14:creationId xmlns:p14="http://schemas.microsoft.com/office/powerpoint/2010/main" val="71652635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
  <a:themeElements>
    <a:clrScheme name="Savon">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Savon">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C20BADFE-D095-436F-9677-9264042809F0}"/>
    </a:ext>
  </a:extLst>
</a:theme>
</file>

<file path=docProps/app.xml><?xml version="1.0" encoding="utf-8"?>
<Properties xmlns="http://schemas.openxmlformats.org/officeDocument/2006/extended-properties" xmlns:vt="http://schemas.openxmlformats.org/officeDocument/2006/docPropsVTypes">
  <TotalTime>7</TotalTime>
  <Words>1492</Words>
  <Application>Microsoft Office PowerPoint</Application>
  <PresentationFormat>Widescreen</PresentationFormat>
  <Paragraphs>45</Paragraphs>
  <Slides>15</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15</vt:i4>
      </vt:variant>
    </vt:vector>
  </HeadingPairs>
  <TitlesOfParts>
    <vt:vector size="20" baseType="lpstr">
      <vt:lpstr>Bahnschrift Condensed</vt:lpstr>
      <vt:lpstr>Century Gothic</vt:lpstr>
      <vt:lpstr>Garamond</vt:lpstr>
      <vt:lpstr>Tahoma</vt:lpstr>
      <vt:lpstr>Savon</vt:lpstr>
      <vt:lpstr>Hysteroscopic  treatment  of  atypical  polypoid adenomyoma  diagnosed  incidentally  in  a  young infertile  woman</vt:lpstr>
      <vt:lpstr>Introduction</vt:lpstr>
      <vt:lpstr>PowerPoint Presentation</vt:lpstr>
      <vt:lpstr>PowerPoint Presentation</vt:lpstr>
      <vt:lpstr>CASE REPORT</vt:lpstr>
      <vt:lpstr>PowerPoint Presentation</vt:lpstr>
      <vt:lpstr>PowerPoint Presentation</vt:lpstr>
      <vt:lpstr>PowerPoint Presentation</vt:lpstr>
      <vt:lpstr>PowerPoint Presentation</vt:lpstr>
      <vt:lpstr>DISCUSSION</vt:lpstr>
      <vt:lpstr>PowerPoint Presentation</vt:lpstr>
      <vt:lpstr>PowerPoint Presentation</vt:lpstr>
      <vt:lpstr>PowerPoint Presentation</vt:lpstr>
      <vt:lpstr>PowerPoint Presentation</vt:lpstr>
      <vt:lpstr>Thanks for your attention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Hysteroscopic treatment of atypical polypoid adenomyoma diagnosed incidentally in a young infwomanertile woman</dc:title>
  <dc:creator>sahar m</dc:creator>
  <cp:lastModifiedBy>S.M</cp:lastModifiedBy>
  <cp:revision>6</cp:revision>
  <dcterms:created xsi:type="dcterms:W3CDTF">2021-07-17T15:38:17Z</dcterms:created>
  <dcterms:modified xsi:type="dcterms:W3CDTF">2021-07-17T17:47:29Z</dcterms:modified>
</cp:coreProperties>
</file>