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9" r:id="rId4"/>
    <p:sldId id="270" r:id="rId5"/>
    <p:sldId id="258" r:id="rId6"/>
    <p:sldId id="259" r:id="rId7"/>
    <p:sldId id="271" r:id="rId8"/>
    <p:sldId id="273" r:id="rId9"/>
    <p:sldId id="272" r:id="rId10"/>
    <p:sldId id="261" r:id="rId11"/>
    <p:sldId id="274" r:id="rId12"/>
    <p:sldId id="279" r:id="rId13"/>
    <p:sldId id="262" r:id="rId14"/>
    <p:sldId id="263" r:id="rId15"/>
    <p:sldId id="264" r:id="rId16"/>
    <p:sldId id="275" r:id="rId17"/>
    <p:sldId id="276" r:id="rId18"/>
    <p:sldId id="266"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CDB0BC-60C7-4CAC-8D91-65C865673B39}">
          <p14:sldIdLst>
            <p14:sldId id="256"/>
            <p14:sldId id="257"/>
            <p14:sldId id="269"/>
            <p14:sldId id="270"/>
            <p14:sldId id="258"/>
            <p14:sldId id="259"/>
            <p14:sldId id="271"/>
            <p14:sldId id="273"/>
          </p14:sldIdLst>
        </p14:section>
        <p14:section name="Untitled Section" id="{0ED8424F-4F1E-47E9-B20E-49509DA0F9E6}">
          <p14:sldIdLst>
            <p14:sldId id="272"/>
            <p14:sldId id="261"/>
            <p14:sldId id="274"/>
            <p14:sldId id="279"/>
            <p14:sldId id="262"/>
            <p14:sldId id="263"/>
            <p14:sldId id="264"/>
            <p14:sldId id="275"/>
            <p14:sldId id="276"/>
            <p14:sldId id="266"/>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EEE6080-E8FC-427B-A622-41B5715661FE}" type="datetimeFigureOut">
              <a:rPr lang="en-US" smtClean="0"/>
              <a:t>11/3/2021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210568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E6080-E8FC-427B-A622-41B5715661FE}"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51707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EEE6080-E8FC-427B-A622-41B5715661FE}" type="datetimeFigureOut">
              <a:rPr lang="en-US" smtClean="0"/>
              <a:t>11/3/2021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10062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EEE6080-E8FC-427B-A622-41B5715661FE}" type="datetimeFigureOut">
              <a:rPr lang="en-US" smtClean="0"/>
              <a:t>11/3/2021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70A0B4F-8309-4382-914B-F0CDB514583E}"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58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EEE6080-E8FC-427B-A622-41B5715661FE}" type="datetimeFigureOut">
              <a:rPr lang="en-US" smtClean="0"/>
              <a:t>11/3/2021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1157253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EEE6080-E8FC-427B-A622-41B5715661FE}"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1556450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EEE6080-E8FC-427B-A622-41B5715661FE}"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338602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EE6080-E8FC-427B-A622-41B5715661F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185717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EEE6080-E8FC-427B-A622-41B5715661FE}" type="datetimeFigureOut">
              <a:rPr lang="en-US" smtClean="0"/>
              <a:t>11/3/2021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124412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EE6080-E8FC-427B-A622-41B5715661F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312564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EEE6080-E8FC-427B-A622-41B5715661FE}" type="datetimeFigureOut">
              <a:rPr lang="en-US" smtClean="0"/>
              <a:t>11/3/2021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289929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EE6080-E8FC-427B-A622-41B5715661FE}"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29030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EE6080-E8FC-427B-A622-41B5715661FE}"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132299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EE6080-E8FC-427B-A622-41B5715661FE}"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143444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E6080-E8FC-427B-A622-41B5715661FE}"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202840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E6080-E8FC-427B-A622-41B5715661FE}"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245236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E6080-E8FC-427B-A622-41B5715661FE}"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A0B4F-8309-4382-914B-F0CDB514583E}" type="slidenum">
              <a:rPr lang="en-US" smtClean="0"/>
              <a:t>‹#›</a:t>
            </a:fld>
            <a:endParaRPr lang="en-US"/>
          </a:p>
        </p:txBody>
      </p:sp>
    </p:spTree>
    <p:extLst>
      <p:ext uri="{BB962C8B-B14F-4D97-AF65-F5344CB8AC3E}">
        <p14:creationId xmlns:p14="http://schemas.microsoft.com/office/powerpoint/2010/main" val="350141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EEE6080-E8FC-427B-A622-41B5715661FE}" type="datetimeFigureOut">
              <a:rPr lang="en-US" smtClean="0"/>
              <a:t>11/3/2021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0A0B4F-8309-4382-914B-F0CDB514583E}" type="slidenum">
              <a:rPr lang="en-US" smtClean="0"/>
              <a:t>‹#›</a:t>
            </a:fld>
            <a:endParaRPr lang="en-US"/>
          </a:p>
        </p:txBody>
      </p:sp>
    </p:spTree>
    <p:extLst>
      <p:ext uri="{BB962C8B-B14F-4D97-AF65-F5344CB8AC3E}">
        <p14:creationId xmlns:p14="http://schemas.microsoft.com/office/powerpoint/2010/main" val="315631704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85" y="1201783"/>
            <a:ext cx="11329851" cy="1878612"/>
          </a:xfrm>
        </p:spPr>
        <p:txBody>
          <a:bodyPr>
            <a:normAutofit/>
          </a:bodyPr>
          <a:lstStyle/>
          <a:p>
            <a:pPr algn="ctr" rtl="1"/>
            <a:r>
              <a:rPr lang="en-US" sz="4000" dirty="0" smtClean="0">
                <a:solidFill>
                  <a:schemeClr val="tx1">
                    <a:lumMod val="95000"/>
                  </a:schemeClr>
                </a:solidFill>
              </a:rPr>
              <a:t>Clinical </a:t>
            </a:r>
            <a:r>
              <a:rPr lang="en-US" sz="4000" dirty="0">
                <a:solidFill>
                  <a:schemeClr val="tx1">
                    <a:lumMod val="95000"/>
                  </a:schemeClr>
                </a:solidFill>
              </a:rPr>
              <a:t>outcomes and utilization from over a decade </a:t>
            </a:r>
            <a:r>
              <a:rPr lang="en-US" sz="4000" dirty="0" smtClean="0">
                <a:solidFill>
                  <a:schemeClr val="tx1">
                    <a:lumMod val="95000"/>
                  </a:schemeClr>
                </a:solidFill>
              </a:rPr>
              <a:t>of</a:t>
            </a:r>
            <a:br>
              <a:rPr lang="en-US" sz="4000" dirty="0" smtClean="0">
                <a:solidFill>
                  <a:schemeClr val="tx1">
                    <a:lumMod val="95000"/>
                  </a:schemeClr>
                </a:solidFill>
              </a:rPr>
            </a:br>
            <a:r>
              <a:rPr lang="en-US" sz="4000" b="1" dirty="0" smtClean="0">
                <a:solidFill>
                  <a:schemeClr val="tx1">
                    <a:lumMod val="95000"/>
                  </a:schemeClr>
                </a:solidFill>
              </a:rPr>
              <a:t> </a:t>
            </a:r>
            <a:r>
              <a:rPr lang="en-US" sz="4000" dirty="0">
                <a:solidFill>
                  <a:schemeClr val="tx1">
                    <a:lumMod val="95000"/>
                  </a:schemeClr>
                </a:solidFill>
              </a:rPr>
              <a:t>planned oocyte cryopreservation </a:t>
            </a:r>
          </a:p>
        </p:txBody>
      </p:sp>
      <p:sp>
        <p:nvSpPr>
          <p:cNvPr id="3" name="Subtitle 2"/>
          <p:cNvSpPr>
            <a:spLocks noGrp="1"/>
          </p:cNvSpPr>
          <p:nvPr>
            <p:ph type="subTitle" idx="1"/>
          </p:nvPr>
        </p:nvSpPr>
        <p:spPr>
          <a:xfrm>
            <a:off x="1498059" y="3814354"/>
            <a:ext cx="9448800" cy="1210492"/>
          </a:xfrm>
        </p:spPr>
        <p:txBody>
          <a:bodyPr>
            <a:normAutofit/>
          </a:bodyPr>
          <a:lstStyle/>
          <a:p>
            <a:pPr algn="ctr"/>
            <a:r>
              <a:rPr lang="en-US" sz="3600" b="1" dirty="0" err="1" smtClean="0">
                <a:solidFill>
                  <a:schemeClr val="accent5">
                    <a:lumMod val="75000"/>
                  </a:schemeClr>
                </a:solidFill>
              </a:rPr>
              <a:t>Dr.R</a:t>
            </a:r>
            <a:r>
              <a:rPr lang="en-US" sz="3600" b="1" dirty="0" smtClean="0">
                <a:solidFill>
                  <a:schemeClr val="accent5">
                    <a:lumMod val="75000"/>
                  </a:schemeClr>
                </a:solidFill>
              </a:rPr>
              <a:t> </a:t>
            </a:r>
            <a:r>
              <a:rPr lang="en-US" sz="3600" b="1" dirty="0" err="1" smtClean="0">
                <a:solidFill>
                  <a:schemeClr val="accent5">
                    <a:lumMod val="75000"/>
                  </a:schemeClr>
                </a:solidFill>
              </a:rPr>
              <a:t>Hatami</a:t>
            </a:r>
            <a:endParaRPr lang="en-US" sz="3600" b="1" dirty="0" smtClean="0">
              <a:solidFill>
                <a:schemeClr val="accent5">
                  <a:lumMod val="75000"/>
                </a:schemeClr>
              </a:solidFill>
            </a:endParaRPr>
          </a:p>
          <a:p>
            <a:pPr algn="ctr"/>
            <a:endParaRPr lang="en-US" dirty="0"/>
          </a:p>
        </p:txBody>
      </p:sp>
    </p:spTree>
    <p:extLst>
      <p:ext uri="{BB962C8B-B14F-4D97-AF65-F5344CB8AC3E}">
        <p14:creationId xmlns:p14="http://schemas.microsoft.com/office/powerpoint/2010/main" val="882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67" y="373487"/>
            <a:ext cx="10146186" cy="571364"/>
          </a:xfrm>
        </p:spPr>
        <p:txBody>
          <a:bodyPr>
            <a:noAutofit/>
          </a:bodyPr>
          <a:lstStyle/>
          <a:p>
            <a:pPr algn="ctr"/>
            <a:r>
              <a:rPr lang="en-US" sz="3600" b="1" dirty="0">
                <a:solidFill>
                  <a:schemeClr val="accent5">
                    <a:lumMod val="75000"/>
                  </a:schemeClr>
                </a:solidFill>
                <a:latin typeface="+mn-lt"/>
                <a:ea typeface="+mn-ea"/>
                <a:cs typeface="+mn-cs"/>
              </a:rPr>
              <a:t>RESULTS</a:t>
            </a:r>
          </a:p>
        </p:txBody>
      </p:sp>
      <p:sp>
        <p:nvSpPr>
          <p:cNvPr id="3" name="Text Placeholder 2"/>
          <p:cNvSpPr>
            <a:spLocks noGrp="1"/>
          </p:cNvSpPr>
          <p:nvPr>
            <p:ph type="body" sz="half" idx="2"/>
          </p:nvPr>
        </p:nvSpPr>
        <p:spPr>
          <a:xfrm>
            <a:off x="1024467" y="944851"/>
            <a:ext cx="10144654" cy="3703349"/>
          </a:xfrm>
        </p:spPr>
        <p:txBody>
          <a:bodyPr>
            <a:noAutofit/>
          </a:bodyPr>
          <a:lstStyle/>
          <a:p>
            <a:r>
              <a:rPr lang="en-US" sz="2400" dirty="0">
                <a:solidFill>
                  <a:schemeClr val="accent5">
                    <a:lumMod val="75000"/>
                  </a:schemeClr>
                </a:solidFill>
                <a:latin typeface="Miriam" panose="020B0502050101010101" pitchFamily="34" charset="-79"/>
                <a:cs typeface="Miriam" panose="020B0502050101010101" pitchFamily="34" charset="-79"/>
              </a:rPr>
              <a:t>Patient </a:t>
            </a:r>
            <a:r>
              <a:rPr lang="en-US" sz="2400" dirty="0" smtClean="0">
                <a:solidFill>
                  <a:schemeClr val="accent5">
                    <a:lumMod val="75000"/>
                  </a:schemeClr>
                </a:solidFill>
                <a:latin typeface="Miriam" panose="020B0502050101010101" pitchFamily="34" charset="-79"/>
                <a:cs typeface="Miriam" panose="020B0502050101010101" pitchFamily="34" charset="-79"/>
              </a:rPr>
              <a:t>characteristics:</a:t>
            </a:r>
            <a:endParaRPr lang="en-US" sz="2400" dirty="0">
              <a:solidFill>
                <a:schemeClr val="accent5">
                  <a:lumMod val="75000"/>
                </a:schemeClr>
              </a:solidFill>
              <a:latin typeface="Miriam" panose="020B0502050101010101" pitchFamily="34" charset="-79"/>
              <a:cs typeface="Miriam" panose="020B0502050101010101" pitchFamily="34" charset="-79"/>
            </a:endParaRPr>
          </a:p>
          <a:p>
            <a:pPr marL="342900" indent="-342900">
              <a:buFont typeface="Wingdings" panose="05000000000000000000" pitchFamily="2" charset="2"/>
              <a:buChar char="v"/>
            </a:pPr>
            <a:r>
              <a:rPr lang="en-US" sz="2000" dirty="0">
                <a:latin typeface="Miriam" panose="020B0502050101010101" pitchFamily="34" charset="-79"/>
                <a:cs typeface="Miriam" panose="020B0502050101010101" pitchFamily="34" charset="-79"/>
              </a:rPr>
              <a:t>Between June 2006 and October 2020, 1079 patients underwent oocyte cryopreservation for a total of 1441 cycles. Of these patients, 921 underwent planned oocyte cryopreservation for fertility preservation and completed a total of 1265 cycles. Sixty-eight patients from this cohort (7.4%) returned to use their cryopreserved oocytes to create embryos for transfer (</a:t>
            </a:r>
            <a:r>
              <a:rPr lang="en-US" sz="2000" b="1" dirty="0">
                <a:latin typeface="Miriam" panose="020B0502050101010101" pitchFamily="34" charset="-79"/>
                <a:cs typeface="Miriam" panose="020B0502050101010101" pitchFamily="34" charset="-79"/>
              </a:rPr>
              <a:t>FIGURE 1</a:t>
            </a:r>
            <a:r>
              <a:rPr lang="en-US" sz="2000" dirty="0">
                <a:latin typeface="Miriam" panose="020B0502050101010101" pitchFamily="34" charset="-79"/>
                <a:cs typeface="Miriam" panose="020B0502050101010101" pitchFamily="34" charset="-79"/>
              </a:rPr>
              <a:t>). </a:t>
            </a:r>
            <a:endParaRPr lang="en-US" sz="2000" dirty="0" smtClean="0">
              <a:latin typeface="Miriam" panose="020B0502050101010101" pitchFamily="34" charset="-79"/>
              <a:cs typeface="Miriam" panose="020B0502050101010101" pitchFamily="34" charset="-79"/>
            </a:endParaRPr>
          </a:p>
          <a:p>
            <a:pPr marL="342900" indent="-342900">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A </a:t>
            </a:r>
            <a:r>
              <a:rPr lang="en-US" sz="2000" dirty="0">
                <a:latin typeface="Miriam" panose="020B0502050101010101" pitchFamily="34" charset="-79"/>
                <a:cs typeface="Miriam" panose="020B0502050101010101" pitchFamily="34" charset="-79"/>
              </a:rPr>
              <a:t>larger proportion of patients who cryopreserved oocytes at an older age used them (</a:t>
            </a:r>
            <a:r>
              <a:rPr lang="en-US" sz="2000" i="1" dirty="0">
                <a:latin typeface="Miriam" panose="020B0502050101010101" pitchFamily="34" charset="-79"/>
                <a:cs typeface="Miriam" panose="020B0502050101010101" pitchFamily="34" charset="-79"/>
              </a:rPr>
              <a:t>P </a:t>
            </a:r>
            <a:r>
              <a:rPr lang="en-US" sz="2000" dirty="0">
                <a:latin typeface="Miriam" panose="020B0502050101010101" pitchFamily="34" charset="-79"/>
                <a:cs typeface="Miriam" panose="020B0502050101010101" pitchFamily="34" charset="-79"/>
              </a:rPr>
              <a:t>= 0.0009) (</a:t>
            </a:r>
            <a:r>
              <a:rPr lang="en-US" sz="2000" b="1" dirty="0">
                <a:latin typeface="Miriam" panose="020B0502050101010101" pitchFamily="34" charset="-79"/>
                <a:cs typeface="Miriam" panose="020B0502050101010101" pitchFamily="34" charset="-79"/>
              </a:rPr>
              <a:t>TABLE 1</a:t>
            </a:r>
            <a:r>
              <a:rPr lang="en-US" sz="2000" dirty="0">
                <a:latin typeface="Miriam" panose="020B0502050101010101" pitchFamily="34" charset="-79"/>
                <a:cs typeface="Miriam" panose="020B0502050101010101" pitchFamily="34" charset="-79"/>
              </a:rPr>
              <a:t>). Most of the patients’ oocytes (58/68 [85.3%]) were cryopreserved using </a:t>
            </a:r>
            <a:r>
              <a:rPr lang="en-US" sz="2000" dirty="0" err="1">
                <a:latin typeface="Miriam" panose="020B0502050101010101" pitchFamily="34" charset="-79"/>
                <a:cs typeface="Miriam" panose="020B0502050101010101" pitchFamily="34" charset="-79"/>
              </a:rPr>
              <a:t>vitrification</a:t>
            </a:r>
            <a:r>
              <a:rPr lang="en-US" sz="2000" dirty="0">
                <a:latin typeface="Miriam" panose="020B0502050101010101" pitchFamily="34" charset="-79"/>
                <a:cs typeface="Miriam" panose="020B0502050101010101" pitchFamily="34" charset="-79"/>
              </a:rPr>
              <a:t>. </a:t>
            </a:r>
            <a:endParaRPr lang="en-US" sz="2000" dirty="0" smtClean="0">
              <a:latin typeface="Miriam" panose="020B0502050101010101" pitchFamily="34" charset="-79"/>
              <a:cs typeface="Miriam" panose="020B0502050101010101" pitchFamily="34" charset="-79"/>
            </a:endParaRPr>
          </a:p>
          <a:p>
            <a:pPr marL="342900" indent="-342900">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A </a:t>
            </a:r>
            <a:r>
              <a:rPr lang="en-US" sz="2000" dirty="0">
                <a:latin typeface="Miriam" panose="020B0502050101010101" pitchFamily="34" charset="-79"/>
                <a:cs typeface="Miriam" panose="020B0502050101010101" pitchFamily="34" charset="-79"/>
              </a:rPr>
              <a:t>large increase in the number of planned oocyte cryopreservation cycles has taken place each year since 2006, with the fastest growth in the past 5 years (</a:t>
            </a:r>
            <a:r>
              <a:rPr lang="en-US" sz="2000" b="1" dirty="0">
                <a:latin typeface="Miriam" panose="020B0502050101010101" pitchFamily="34" charset="-79"/>
                <a:cs typeface="Miriam" panose="020B0502050101010101" pitchFamily="34" charset="-79"/>
              </a:rPr>
              <a:t>FIGURE 2</a:t>
            </a:r>
            <a:r>
              <a:rPr lang="en-US" sz="2000" dirty="0">
                <a:latin typeface="Miriam" panose="020B0502050101010101" pitchFamily="34" charset="-79"/>
                <a:cs typeface="Miriam" panose="020B0502050101010101" pitchFamily="34" charset="-79"/>
              </a:rPr>
              <a:t>). The mean age of patients who completed oocyte cryopreservation over the past 14 years was 36.6 years. Age, however, has declined over time (between 2006 and 2020), with a mean (calculated by performing a rolling average) of 37.1 years in the early years of the technology, compared with a mean age of 35.7 years most recently (</a:t>
            </a:r>
            <a:r>
              <a:rPr lang="en-US" sz="2000" i="1" dirty="0">
                <a:latin typeface="Miriam" panose="020B0502050101010101" pitchFamily="34" charset="-79"/>
                <a:cs typeface="Miriam" panose="020B0502050101010101" pitchFamily="34" charset="-79"/>
              </a:rPr>
              <a:t>P </a:t>
            </a:r>
            <a:r>
              <a:rPr lang="en-US" sz="2000" dirty="0">
                <a:latin typeface="Miriam" panose="020B0502050101010101" pitchFamily="34" charset="-79"/>
                <a:cs typeface="Miriam" panose="020B0502050101010101" pitchFamily="34" charset="-79"/>
              </a:rPr>
              <a:t>= 0.001).</a:t>
            </a:r>
          </a:p>
        </p:txBody>
      </p:sp>
    </p:spTree>
    <p:extLst>
      <p:ext uri="{BB962C8B-B14F-4D97-AF65-F5344CB8AC3E}">
        <p14:creationId xmlns:p14="http://schemas.microsoft.com/office/powerpoint/2010/main" val="4131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9960" y="1177076"/>
            <a:ext cx="8624819" cy="5464580"/>
          </a:xfrm>
        </p:spPr>
      </p:pic>
      <p:sp>
        <p:nvSpPr>
          <p:cNvPr id="4" name="Text Placeholder 3"/>
          <p:cNvSpPr>
            <a:spLocks noGrp="1"/>
          </p:cNvSpPr>
          <p:nvPr>
            <p:ph type="body" sz="half" idx="2"/>
          </p:nvPr>
        </p:nvSpPr>
        <p:spPr/>
        <p:txBody>
          <a:bodyPr/>
          <a:lstStyle/>
          <a:p>
            <a:endParaRPr lang="en-US" dirty="0"/>
          </a:p>
        </p:txBody>
      </p:sp>
      <p:sp>
        <p:nvSpPr>
          <p:cNvPr id="3" name="Rectangle 2"/>
          <p:cNvSpPr/>
          <p:nvPr/>
        </p:nvSpPr>
        <p:spPr>
          <a:xfrm>
            <a:off x="3048000" y="1028343"/>
            <a:ext cx="6096000" cy="4801314"/>
          </a:xfrm>
          <a:prstGeom prst="rect">
            <a:avLst/>
          </a:prstGeom>
        </p:spPr>
        <p:txBody>
          <a:bodyPr>
            <a:spAutoFit/>
          </a:bodyPr>
          <a:lstStyle/>
          <a:p>
            <a:r>
              <a:rPr lang="en-US" dirty="0">
                <a:latin typeface="Miriam" panose="020B0502050101010101" pitchFamily="34" charset="-79"/>
                <a:cs typeface="Miriam" panose="020B0502050101010101" pitchFamily="34" charset="-79"/>
              </a:rPr>
              <a:t>The mean age of all patients who completed planned oocyte cryopreservation was 36.6 years; however, those who used their cryopreserved oocytes were on average older. A recent report of SART data showed that the average age of oocyte cryopreservation in 2010 was 36.7 years and dropped to 34.7 years in 2016 (</a:t>
            </a:r>
            <a:r>
              <a:rPr lang="en-US" i="1" dirty="0">
                <a:latin typeface="Miriam" panose="020B0502050101010101" pitchFamily="34" charset="-79"/>
                <a:cs typeface="Miriam" panose="020B0502050101010101" pitchFamily="34" charset="-79"/>
              </a:rPr>
              <a:t>Johnston et al., 2020</a:t>
            </a:r>
            <a:r>
              <a:rPr lang="en-US" dirty="0">
                <a:latin typeface="Miriam" panose="020B0502050101010101" pitchFamily="34" charset="-79"/>
                <a:cs typeface="Miriam" panose="020B0502050101010101" pitchFamily="34" charset="-79"/>
              </a:rPr>
              <a:t>). A similar trend was also seen in this study: since the inception of planned oocyte cryopreservation, the mean age of patients has declined from 37.1 to 35.7 years between 2006 and 2020. This contrasts with the mean age at time of oocyte cryopreservation of patients who used their oocytes, which has stayed constant over the past decade. This indicates that, although patients are increasingly undergoing fertility preservation at a younger age, individuals who use their cryopreserved eggs have consistently been those who cryopreserved at an older age</a:t>
            </a:r>
            <a:endParaRPr lang="en-US" dirty="0">
              <a:latin typeface="Miriam" panose="020B0502050101010101" pitchFamily="34" charset="-79"/>
              <a:cs typeface="Miriam" panose="020B0502050101010101" pitchFamily="34" charset="-79"/>
            </a:endParaRPr>
          </a:p>
        </p:txBody>
      </p:sp>
    </p:spTree>
    <p:extLst>
      <p:ext uri="{BB962C8B-B14F-4D97-AF65-F5344CB8AC3E}">
        <p14:creationId xmlns:p14="http://schemas.microsoft.com/office/powerpoint/2010/main" val="409352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624" y="242047"/>
            <a:ext cx="11430000" cy="6481482"/>
          </a:xfrm>
        </p:spPr>
      </p:pic>
    </p:spTree>
    <p:extLst>
      <p:ext uri="{BB962C8B-B14F-4D97-AF65-F5344CB8AC3E}">
        <p14:creationId xmlns:p14="http://schemas.microsoft.com/office/powerpoint/2010/main" val="25926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2522"/>
            <a:ext cx="8610600" cy="1293028"/>
          </a:xfrm>
        </p:spPr>
        <p:txBody>
          <a:bodyPr>
            <a:normAutofit/>
          </a:bodyPr>
          <a:lstStyle/>
          <a:p>
            <a:pPr algn="ctr"/>
            <a:r>
              <a:rPr lang="en-US" sz="3200" dirty="0">
                <a:solidFill>
                  <a:schemeClr val="accent5">
                    <a:lumMod val="75000"/>
                  </a:schemeClr>
                </a:solidFill>
                <a:latin typeface="Miriam" panose="020B0502050101010101" pitchFamily="34" charset="-79"/>
                <a:cs typeface="Miriam" panose="020B0502050101010101" pitchFamily="34" charset="-79"/>
              </a:rPr>
              <a:t>Oocyte cryopreservation and thawing–warming</a:t>
            </a:r>
            <a:endParaRPr lang="en-US" sz="3200" dirty="0"/>
          </a:p>
        </p:txBody>
      </p:sp>
      <p:sp>
        <p:nvSpPr>
          <p:cNvPr id="4" name="Content Placeholder 3"/>
          <p:cNvSpPr>
            <a:spLocks noGrp="1"/>
          </p:cNvSpPr>
          <p:nvPr>
            <p:ph idx="1"/>
          </p:nvPr>
        </p:nvSpPr>
        <p:spPr>
          <a:xfrm>
            <a:off x="685800" y="1395550"/>
            <a:ext cx="10820400" cy="4823135"/>
          </a:xfrm>
        </p:spPr>
        <p:txBody>
          <a:bodyPr>
            <a:normAutofit fontScale="92500" lnSpcReduction="10000"/>
          </a:bodyPr>
          <a:lstStyle/>
          <a:p>
            <a:r>
              <a:rPr lang="en-US" sz="2400" dirty="0">
                <a:latin typeface="Miriam" panose="020B0502050101010101" pitchFamily="34" charset="-79"/>
                <a:cs typeface="Miriam" panose="020B0502050101010101" pitchFamily="34" charset="-79"/>
              </a:rPr>
              <a:t>A mean of 17.1 ± 8.6 oocytes was cryopreserved from 1.4 ± 0.6 planned oocyte cryopreservation cycles per patient and 14.4 ± 7.9 thawed–warmed over 1.1 ± 0.4 thawing–warming cycles per patient (TABLE 1). The number of oocytes cryopreserved and thawed–warmed were similar between those aged younger than 38 years and those aged 38 years or older (P = 0.39 and P = 0.46, respectively). When the data were further stratified by SART age categories (&lt;35, 35–37, 38–40 and &gt;40 years), patients aged over 40 years had the fewest mean oocytes cryopreserved and thawed–warmed (Supplementary Table 1); however, this was not significantly different from the group aged 35–37 years, which was used as the reference group (P = 0.31 and P = 0.38). The oocyte survival rate was 84.9% for vitrified oocytes and 57.1% for slow-cooled oocytes. The fertilization rate was 74% and about one-half of the embryos progressed to the blastocyst stage (TABLE 1). The fertilization rate, </a:t>
            </a:r>
            <a:r>
              <a:rPr lang="en-US" sz="2400" dirty="0" err="1">
                <a:latin typeface="Miriam" panose="020B0502050101010101" pitchFamily="34" charset="-79"/>
                <a:cs typeface="Miriam" panose="020B0502050101010101" pitchFamily="34" charset="-79"/>
              </a:rPr>
              <a:t>blastulation</a:t>
            </a:r>
            <a:r>
              <a:rPr lang="en-US" sz="2400" dirty="0">
                <a:latin typeface="Miriam" panose="020B0502050101010101" pitchFamily="34" charset="-79"/>
                <a:cs typeface="Miriam" panose="020B0502050101010101" pitchFamily="34" charset="-79"/>
              </a:rPr>
              <a:t> rate and number of embryos transferred were similar between ages 38 years or younger and 38 years or over (P = 0.42, P = 0.44 and P = 0.48, respectively). Patients aged 38 years or older had 1.9 ± 2.4 supernumerary embryos for cryopreservation compared with 3.3 ± 3.7 in those aged younger than 38 years.</a:t>
            </a:r>
            <a:endParaRPr lang="en-US" sz="2400" dirty="0">
              <a:latin typeface="Miriam" panose="020B0502050101010101" pitchFamily="34" charset="-79"/>
              <a:cs typeface="Miriam" panose="020B0502050101010101" pitchFamily="34" charset="-79"/>
            </a:endParaRPr>
          </a:p>
        </p:txBody>
      </p:sp>
    </p:spTree>
    <p:extLst>
      <p:ext uri="{BB962C8B-B14F-4D97-AF65-F5344CB8AC3E}">
        <p14:creationId xmlns:p14="http://schemas.microsoft.com/office/powerpoint/2010/main" val="4103342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356" y="1717362"/>
            <a:ext cx="11294771" cy="4401205"/>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The </a:t>
            </a:r>
            <a:r>
              <a:rPr lang="en-US" sz="2000" dirty="0" smtClean="0">
                <a:latin typeface="Miriam" panose="020B0502050101010101" pitchFamily="34" charset="-79"/>
                <a:cs typeface="Miriam" panose="020B0502050101010101" pitchFamily="34" charset="-79"/>
              </a:rPr>
              <a:t>final outcomes of all patients who completed an oocyte thawing–warming cycle are presented in FIGURE 1. A total of 46 patients (67.6%) underwent 61 embryo transfers. The cycle outcomes per transfer and per patient are presented in TABLE 2 and TABLE 3. </a:t>
            </a:r>
            <a:endParaRPr lang="en-US" sz="2000" dirty="0" smtClean="0">
              <a:latin typeface="Miriam" panose="020B0502050101010101" pitchFamily="34" charset="-79"/>
              <a:cs typeface="Miriam" panose="020B0502050101010101" pitchFamily="34" charset="-79"/>
            </a:endParaRPr>
          </a:p>
          <a:p>
            <a:pPr marL="342900" indent="-342900">
              <a:buFont typeface="Wingdings" panose="05000000000000000000" pitchFamily="2" charset="2"/>
              <a:buChar char="v"/>
            </a:pPr>
            <a:endParaRPr lang="en-US" sz="2000" dirty="0" smtClean="0">
              <a:latin typeface="Miriam" panose="020B0502050101010101" pitchFamily="34" charset="-79"/>
              <a:cs typeface="Miriam" panose="020B0502050101010101" pitchFamily="34" charset="-79"/>
            </a:endParaRPr>
          </a:p>
          <a:p>
            <a:pPr marL="342900" indent="-342900">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If </a:t>
            </a:r>
            <a:r>
              <a:rPr lang="en-US" sz="2000" dirty="0" smtClean="0">
                <a:latin typeface="Miriam" panose="020B0502050101010101" pitchFamily="34" charset="-79"/>
                <a:cs typeface="Miriam" panose="020B0502050101010101" pitchFamily="34" charset="-79"/>
              </a:rPr>
              <a:t>a patient was able to achieve at least one transfer, the CPR per transfer was 47.5% and LBR was 39.3%. Cycle outcomes per transfer and per patient were not significantly different between the two age groups</a:t>
            </a:r>
            <a:r>
              <a:rPr lang="en-US" sz="2000" dirty="0" smtClean="0">
                <a:latin typeface="Miriam" panose="020B0502050101010101" pitchFamily="34" charset="-79"/>
                <a:cs typeface="Miriam" panose="020B0502050101010101" pitchFamily="34" charset="-79"/>
              </a:rPr>
              <a:t>.</a:t>
            </a:r>
          </a:p>
          <a:p>
            <a:pPr marL="342900" indent="-342900">
              <a:buFont typeface="Wingdings" panose="05000000000000000000" pitchFamily="2" charset="2"/>
              <a:buChar char="v"/>
            </a:pPr>
            <a:endParaRPr lang="en-US" sz="2000" dirty="0" smtClean="0">
              <a:latin typeface="Miriam" panose="020B0502050101010101" pitchFamily="34" charset="-79"/>
              <a:cs typeface="Miriam" panose="020B0502050101010101" pitchFamily="34" charset="-79"/>
            </a:endParaRPr>
          </a:p>
          <a:p>
            <a:pPr marL="342900" indent="-342900">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Twenty-two patients (32.4%) did not achieve an embryo transfer. Of these, 19 patients had planned preimplantation genetic testing with aneuploidy cycles and 13 patients had no embryos to biopsy or no </a:t>
            </a:r>
            <a:r>
              <a:rPr lang="en-US" sz="2000" dirty="0" err="1" smtClean="0">
                <a:latin typeface="Miriam" panose="020B0502050101010101" pitchFamily="34" charset="-79"/>
                <a:cs typeface="Miriam" panose="020B0502050101010101" pitchFamily="34" charset="-79"/>
              </a:rPr>
              <a:t>euploid</a:t>
            </a:r>
            <a:r>
              <a:rPr lang="en-US" sz="2000" dirty="0" smtClean="0">
                <a:latin typeface="Miriam" panose="020B0502050101010101" pitchFamily="34" charset="-79"/>
                <a:cs typeface="Miriam" panose="020B0502050101010101" pitchFamily="34" charset="-79"/>
              </a:rPr>
              <a:t> embryos. The remaining six patients had </a:t>
            </a:r>
            <a:r>
              <a:rPr lang="en-US" sz="2000" dirty="0" err="1" smtClean="0">
                <a:latin typeface="Miriam" panose="020B0502050101010101" pitchFamily="34" charset="-79"/>
                <a:cs typeface="Miriam" panose="020B0502050101010101" pitchFamily="34" charset="-79"/>
              </a:rPr>
              <a:t>euploid</a:t>
            </a:r>
            <a:r>
              <a:rPr lang="en-US" sz="2000" dirty="0" smtClean="0">
                <a:latin typeface="Miriam" panose="020B0502050101010101" pitchFamily="34" charset="-79"/>
                <a:cs typeface="Miriam" panose="020B0502050101010101" pitchFamily="34" charset="-79"/>
              </a:rPr>
              <a:t> embryos cryopreserved but have not yet completed a transfer. One patient had untested blastocysts cryopreserved and has not yet initiated a transfer. Two </a:t>
            </a:r>
            <a:r>
              <a:rPr lang="en-US" sz="2000" dirty="0">
                <a:latin typeface="Miriam" panose="020B0502050101010101" pitchFamily="34" charset="-79"/>
                <a:cs typeface="Miriam" panose="020B0502050101010101" pitchFamily="34" charset="-79"/>
              </a:rPr>
              <a:t>patients had oocytes that did not survive thawing–warming.</a:t>
            </a:r>
          </a:p>
        </p:txBody>
      </p:sp>
      <p:sp>
        <p:nvSpPr>
          <p:cNvPr id="2" name="Title 1"/>
          <p:cNvSpPr>
            <a:spLocks noGrp="1"/>
          </p:cNvSpPr>
          <p:nvPr>
            <p:ph type="title"/>
          </p:nvPr>
        </p:nvSpPr>
        <p:spPr>
          <a:xfrm>
            <a:off x="2895600" y="461554"/>
            <a:ext cx="8610600" cy="975360"/>
          </a:xfrm>
        </p:spPr>
        <p:txBody>
          <a:bodyPr>
            <a:normAutofit/>
          </a:bodyPr>
          <a:lstStyle/>
          <a:p>
            <a:pPr algn="ctr"/>
            <a:r>
              <a:rPr lang="en-US" sz="3200" dirty="0">
                <a:solidFill>
                  <a:schemeClr val="accent5">
                    <a:lumMod val="75000"/>
                  </a:schemeClr>
                </a:solidFill>
                <a:latin typeface="Miriam" panose="020B0502050101010101" pitchFamily="34" charset="-79"/>
                <a:cs typeface="Miriam" panose="020B0502050101010101" pitchFamily="34" charset="-79"/>
              </a:rPr>
              <a:t>Oocyte thawing–warming cycle outcomes</a:t>
            </a:r>
          </a:p>
        </p:txBody>
      </p:sp>
    </p:spTree>
    <p:extLst>
      <p:ext uri="{BB962C8B-B14F-4D97-AF65-F5344CB8AC3E}">
        <p14:creationId xmlns:p14="http://schemas.microsoft.com/office/powerpoint/2010/main" val="286023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4098" y="635585"/>
            <a:ext cx="10882648" cy="5855368"/>
          </a:xfrm>
        </p:spPr>
      </p:pic>
    </p:spTree>
    <p:extLst>
      <p:ext uri="{BB962C8B-B14F-4D97-AF65-F5344CB8AC3E}">
        <p14:creationId xmlns:p14="http://schemas.microsoft.com/office/powerpoint/2010/main" val="418545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764373"/>
            <a:ext cx="8610600" cy="707376"/>
          </a:xfrm>
        </p:spPr>
        <p:txBody>
          <a:bodyPr/>
          <a:lstStyle/>
          <a:p>
            <a:endParaRPr lang="en-US" dirty="0"/>
          </a:p>
        </p:txBody>
      </p:sp>
      <p:pic>
        <p:nvPicPr>
          <p:cNvPr id="4"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514" y="409303"/>
            <a:ext cx="11181418" cy="6374674"/>
          </a:xfrm>
          <a:prstGeom prst="rect">
            <a:avLst/>
          </a:prstGeom>
        </p:spPr>
      </p:pic>
    </p:spTree>
    <p:extLst>
      <p:ext uri="{BB962C8B-B14F-4D97-AF65-F5344CB8AC3E}">
        <p14:creationId xmlns:p14="http://schemas.microsoft.com/office/powerpoint/2010/main" val="212459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7837" y="762001"/>
            <a:ext cx="11000357" cy="5917474"/>
          </a:xfrm>
        </p:spPr>
      </p:pic>
      <p:sp>
        <p:nvSpPr>
          <p:cNvPr id="5" name="Text Placeholder 4"/>
          <p:cNvSpPr>
            <a:spLocks noGrp="1"/>
          </p:cNvSpPr>
          <p:nvPr>
            <p:ph type="body" sz="quarter" idx="3"/>
          </p:nvPr>
        </p:nvSpPr>
        <p:spPr/>
        <p:txBody>
          <a:bodyPr/>
          <a:lstStyle/>
          <a:p>
            <a:endParaRPr lang="en-US"/>
          </a:p>
        </p:txBody>
      </p:sp>
      <p:sp>
        <p:nvSpPr>
          <p:cNvPr id="4" name="Content Placeholder 3"/>
          <p:cNvSpPr>
            <a:spLocks noGrp="1"/>
          </p:cNvSpPr>
          <p:nvPr>
            <p:ph sz="quarter" idx="4"/>
          </p:nvPr>
        </p:nvSpPr>
        <p:spPr/>
        <p:txBody>
          <a:bodyPr/>
          <a:lstStyle/>
          <a:p>
            <a:endParaRPr lang="en-US"/>
          </a:p>
        </p:txBody>
      </p:sp>
    </p:spTree>
    <p:extLst>
      <p:ext uri="{BB962C8B-B14F-4D97-AF65-F5344CB8AC3E}">
        <p14:creationId xmlns:p14="http://schemas.microsoft.com/office/powerpoint/2010/main" val="28194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6869" y="373486"/>
            <a:ext cx="6339717" cy="824607"/>
          </a:xfrm>
        </p:spPr>
        <p:txBody>
          <a:bodyPr>
            <a:normAutofit/>
          </a:bodyPr>
          <a:lstStyle/>
          <a:p>
            <a:r>
              <a:rPr lang="en-US" sz="3600" b="1" dirty="0">
                <a:solidFill>
                  <a:schemeClr val="accent5">
                    <a:lumMod val="75000"/>
                  </a:schemeClr>
                </a:solidFill>
                <a:latin typeface="+mn-lt"/>
                <a:ea typeface="+mn-ea"/>
                <a:cs typeface="+mn-cs"/>
              </a:rPr>
              <a:t>DISCUSSION</a:t>
            </a:r>
          </a:p>
        </p:txBody>
      </p:sp>
      <p:sp>
        <p:nvSpPr>
          <p:cNvPr id="3" name="Subtitle 2"/>
          <p:cNvSpPr>
            <a:spLocks noGrp="1"/>
          </p:cNvSpPr>
          <p:nvPr>
            <p:ph type="subTitle" idx="1"/>
          </p:nvPr>
        </p:nvSpPr>
        <p:spPr>
          <a:xfrm>
            <a:off x="1371600" y="1645920"/>
            <a:ext cx="9448800" cy="3441235"/>
          </a:xfrm>
        </p:spPr>
        <p:txBody>
          <a:bodyPr>
            <a:normAutofit/>
          </a:bodyPr>
          <a:lstStyle/>
          <a:p>
            <a:pPr marL="285750" indent="-285750">
              <a:lnSpc>
                <a:spcPct val="150000"/>
              </a:lnSpc>
              <a:buFont typeface="Wingdings" panose="05000000000000000000" pitchFamily="2" charset="2"/>
              <a:buChar char="v"/>
            </a:pPr>
            <a:r>
              <a:rPr lang="en-US" sz="1600" dirty="0" smtClean="0">
                <a:latin typeface="Miriam" panose="020B0502050101010101" pitchFamily="34" charset="-79"/>
                <a:cs typeface="Miriam" panose="020B0502050101010101" pitchFamily="34" charset="-79"/>
              </a:rPr>
              <a:t>To </a:t>
            </a:r>
            <a:r>
              <a:rPr lang="en-US" sz="1600" dirty="0">
                <a:latin typeface="Miriam" panose="020B0502050101010101" pitchFamily="34" charset="-79"/>
                <a:cs typeface="Miriam" panose="020B0502050101010101" pitchFamily="34" charset="-79"/>
              </a:rPr>
              <a:t>the best of our knowledge, the present study represents one of the larger reports of clinical outcomes from patients who used planned cryopreserved oocytes. Almost one-third of patients successfully achieved a live birth from their cryopreserved gametes, with age 39 years as the upper limit of success. Although not statistically significant, a trend towards lower clinical pregnancy and live birth rates was observed with older age of planned oocyte cryopreservation, which is consistent with the known effect of age on </a:t>
            </a:r>
            <a:r>
              <a:rPr lang="en-US" sz="1600" dirty="0" smtClean="0">
                <a:latin typeface="Miriam" panose="020B0502050101010101" pitchFamily="34" charset="-79"/>
                <a:cs typeface="Miriam" panose="020B0502050101010101" pitchFamily="34" charset="-79"/>
              </a:rPr>
              <a:t>fertility. </a:t>
            </a:r>
            <a:r>
              <a:rPr lang="en-US" sz="1600" dirty="0">
                <a:latin typeface="Miriam" panose="020B0502050101010101" pitchFamily="34" charset="-79"/>
                <a:cs typeface="Miriam" panose="020B0502050101010101" pitchFamily="34" charset="-79"/>
              </a:rPr>
              <a:t>Furthermore, despite the fact that planned oocyte cryopreservation patients do not have a diagnosis of infertility at time of oocyte cryopreservation, the rate of success in these patients is on par with IVF success rates for infertile patients in these age </a:t>
            </a:r>
            <a:r>
              <a:rPr lang="en-US" sz="1600" dirty="0" smtClean="0">
                <a:latin typeface="Miriam" panose="020B0502050101010101" pitchFamily="34" charset="-79"/>
                <a:cs typeface="Miriam" panose="020B0502050101010101" pitchFamily="34" charset="-79"/>
              </a:rPr>
              <a:t>groups</a:t>
            </a:r>
            <a:r>
              <a:rPr lang="en-US" sz="1600" dirty="0" smtClean="0">
                <a:latin typeface="Miriam" panose="020B0502050101010101" pitchFamily="34" charset="-79"/>
                <a:cs typeface="Miriam" panose="020B0502050101010101" pitchFamily="34" charset="-79"/>
              </a:rPr>
              <a:t>.</a:t>
            </a:r>
            <a:endParaRPr lang="en-US" sz="1600" dirty="0">
              <a:latin typeface="Miriam" panose="020B0502050101010101" pitchFamily="34" charset="-79"/>
              <a:cs typeface="Miriam" panose="020B0502050101010101" pitchFamily="34" charset="-79"/>
            </a:endParaRPr>
          </a:p>
        </p:txBody>
      </p:sp>
    </p:spTree>
    <p:extLst>
      <p:ext uri="{BB962C8B-B14F-4D97-AF65-F5344CB8AC3E}">
        <p14:creationId xmlns:p14="http://schemas.microsoft.com/office/powerpoint/2010/main" val="19631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1669" y="373486"/>
            <a:ext cx="6034917" cy="824607"/>
          </a:xfrm>
        </p:spPr>
        <p:txBody>
          <a:bodyPr>
            <a:normAutofit/>
          </a:bodyPr>
          <a:lstStyle/>
          <a:p>
            <a:r>
              <a:rPr lang="en-US" sz="3600" b="1" dirty="0">
                <a:solidFill>
                  <a:schemeClr val="accent5">
                    <a:lumMod val="75000"/>
                  </a:schemeClr>
                </a:solidFill>
                <a:latin typeface="+mn-lt"/>
                <a:ea typeface="+mn-ea"/>
                <a:cs typeface="+mn-cs"/>
              </a:rPr>
              <a:t>DISCUSSION</a:t>
            </a:r>
          </a:p>
        </p:txBody>
      </p:sp>
      <p:sp>
        <p:nvSpPr>
          <p:cNvPr id="3" name="Subtitle 2"/>
          <p:cNvSpPr>
            <a:spLocks noGrp="1"/>
          </p:cNvSpPr>
          <p:nvPr>
            <p:ph type="subTitle" idx="1"/>
          </p:nvPr>
        </p:nvSpPr>
        <p:spPr>
          <a:xfrm>
            <a:off x="1371600" y="1454331"/>
            <a:ext cx="9448800" cy="4380412"/>
          </a:xfrm>
        </p:spPr>
        <p:txBody>
          <a:bodyPr>
            <a:normAutofit fontScale="85000" lnSpcReduction="10000"/>
          </a:bodyPr>
          <a:lstStyle/>
          <a:p>
            <a:pPr marL="342900" indent="-342900">
              <a:lnSpc>
                <a:spcPct val="160000"/>
              </a:lnSpc>
              <a:buFont typeface="Wingdings" panose="05000000000000000000" pitchFamily="2" charset="2"/>
              <a:buChar char="v"/>
            </a:pPr>
            <a:r>
              <a:rPr lang="en-US" dirty="0" smtClean="0">
                <a:latin typeface="Miriam" panose="020B0502050101010101" pitchFamily="34" charset="-79"/>
                <a:cs typeface="Miriam" panose="020B0502050101010101" pitchFamily="34" charset="-79"/>
              </a:rPr>
              <a:t>The </a:t>
            </a:r>
            <a:r>
              <a:rPr lang="en-US" dirty="0">
                <a:latin typeface="Miriam" panose="020B0502050101010101" pitchFamily="34" charset="-79"/>
                <a:cs typeface="Miriam" panose="020B0502050101010101" pitchFamily="34" charset="-79"/>
              </a:rPr>
              <a:t>mean age of all patients who completed planned oocyte cryopreservation was 36.6 years; however, those who used their cryopreserved oocytes were on average </a:t>
            </a:r>
            <a:r>
              <a:rPr lang="en-US" dirty="0" smtClean="0">
                <a:latin typeface="Miriam" panose="020B0502050101010101" pitchFamily="34" charset="-79"/>
                <a:cs typeface="Miriam" panose="020B0502050101010101" pitchFamily="34" charset="-79"/>
              </a:rPr>
              <a:t>older. </a:t>
            </a:r>
            <a:r>
              <a:rPr lang="en-US" dirty="0">
                <a:latin typeface="Miriam" panose="020B0502050101010101" pitchFamily="34" charset="-79"/>
                <a:cs typeface="Miriam" panose="020B0502050101010101" pitchFamily="34" charset="-79"/>
              </a:rPr>
              <a:t>A recent report of SART data showed that the average age of oocyte cryopreservation in 2010 was 36.7 years and dropped to 34.7 years in 2016 (</a:t>
            </a:r>
            <a:r>
              <a:rPr lang="en-US" i="1" dirty="0">
                <a:latin typeface="Miriam" panose="020B0502050101010101" pitchFamily="34" charset="-79"/>
                <a:cs typeface="Miriam" panose="020B0502050101010101" pitchFamily="34" charset="-79"/>
              </a:rPr>
              <a:t>Johnston et al., 2020</a:t>
            </a:r>
            <a:r>
              <a:rPr lang="en-US" dirty="0">
                <a:latin typeface="Miriam" panose="020B0502050101010101" pitchFamily="34" charset="-79"/>
                <a:cs typeface="Miriam" panose="020B0502050101010101" pitchFamily="34" charset="-79"/>
              </a:rPr>
              <a:t>). A similar trend was also seen in this study: since the inception of planned oocyte cryopreservation, the mean age of patients has declined from 37.1 to 35.7 years between 2006 and 2020. This contrasts with the mean age at time of oocyte cryopreservation of patients who used their oocytes, which has stayed constant over the past decade. This indicates that, although patients are increasingly undergoing fertility preservation at a younger age, individuals who use their cryopreserved eggs have consistently been those who cryopreserved at an older age</a:t>
            </a:r>
          </a:p>
        </p:txBody>
      </p:sp>
    </p:spTree>
    <p:extLst>
      <p:ext uri="{BB962C8B-B14F-4D97-AF65-F5344CB8AC3E}">
        <p14:creationId xmlns:p14="http://schemas.microsoft.com/office/powerpoint/2010/main" val="2142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968" y="141608"/>
            <a:ext cx="8062175" cy="707886"/>
          </a:xfrm>
          <a:prstGeom prst="rect">
            <a:avLst/>
          </a:prstGeom>
        </p:spPr>
        <p:txBody>
          <a:bodyPr wrap="square">
            <a:spAutoFit/>
          </a:bodyPr>
          <a:lstStyle/>
          <a:p>
            <a:pPr algn="ctr"/>
            <a:r>
              <a:rPr lang="en-US" sz="4000" b="1" dirty="0" smtClean="0">
                <a:solidFill>
                  <a:schemeClr val="accent5">
                    <a:lumMod val="60000"/>
                    <a:lumOff val="40000"/>
                  </a:schemeClr>
                </a:solidFill>
              </a:rPr>
              <a:t>                        </a:t>
            </a:r>
            <a:r>
              <a:rPr lang="en-US" sz="4000" b="1" dirty="0" smtClean="0">
                <a:solidFill>
                  <a:schemeClr val="accent5">
                    <a:lumMod val="75000"/>
                  </a:schemeClr>
                </a:solidFill>
              </a:rPr>
              <a:t>INTRODUCTION</a:t>
            </a:r>
            <a:endParaRPr lang="en-US" sz="4000" b="1" dirty="0">
              <a:solidFill>
                <a:schemeClr val="accent5">
                  <a:lumMod val="75000"/>
                </a:schemeClr>
              </a:solidFill>
            </a:endParaRPr>
          </a:p>
        </p:txBody>
      </p:sp>
      <p:sp>
        <p:nvSpPr>
          <p:cNvPr id="3" name="Rectangle 2"/>
          <p:cNvSpPr/>
          <p:nvPr/>
        </p:nvSpPr>
        <p:spPr>
          <a:xfrm>
            <a:off x="740229" y="1324661"/>
            <a:ext cx="10657776" cy="4985980"/>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sz="2000" dirty="0" smtClean="0"/>
              <a:t>An age-related </a:t>
            </a:r>
            <a:r>
              <a:rPr lang="en-US" sz="2000" dirty="0"/>
              <a:t>decline in fertility is a well-known physiologic effect related to decreases in oocyte quantity and </a:t>
            </a:r>
            <a:r>
              <a:rPr lang="en-US" sz="2000" dirty="0" smtClean="0"/>
              <a:t>quality. </a:t>
            </a:r>
            <a:r>
              <a:rPr lang="en-US" sz="2000" dirty="0"/>
              <a:t>Older women who conceive naturally have an increased risk of fetal chromosomal abnormalities and pregnancy </a:t>
            </a:r>
            <a:r>
              <a:rPr lang="en-US" sz="2000" dirty="0" smtClean="0"/>
              <a:t>loss. </a:t>
            </a:r>
            <a:r>
              <a:rPr lang="en-US" sz="2000" dirty="0"/>
              <a:t>The effectiveness of assisted reproductive technology (ART) is also age-dependent, with older women having lower success </a:t>
            </a:r>
            <a:r>
              <a:rPr lang="en-US" sz="2000" dirty="0" smtClean="0"/>
              <a:t>rates.</a:t>
            </a:r>
          </a:p>
          <a:p>
            <a:pPr marL="285750" indent="-285750">
              <a:lnSpc>
                <a:spcPct val="150000"/>
              </a:lnSpc>
              <a:buFont typeface="Wingdings" panose="05000000000000000000" pitchFamily="2" charset="2"/>
              <a:buChar char="v"/>
            </a:pPr>
            <a:r>
              <a:rPr lang="en-US" sz="2000" dirty="0" smtClean="0"/>
              <a:t> Planned </a:t>
            </a:r>
            <a:r>
              <a:rPr lang="en-US" sz="2000" dirty="0"/>
              <a:t>oocyte cryopreservation has risen as a means of preserving reproductive potential in the face of age-related fertility decline</a:t>
            </a:r>
            <a:r>
              <a:rPr lang="en-US" sz="2000" dirty="0" smtClean="0"/>
              <a:t>.</a:t>
            </a:r>
          </a:p>
          <a:p>
            <a:pPr marL="285750" indent="-285750">
              <a:lnSpc>
                <a:spcPct val="150000"/>
              </a:lnSpc>
              <a:buFont typeface="Wingdings" panose="05000000000000000000" pitchFamily="2" charset="2"/>
              <a:buChar char="v"/>
            </a:pPr>
            <a:r>
              <a:rPr lang="en-US" sz="2000" dirty="0"/>
              <a:t>The first successful human live birth from a cryopreserved oocyte occurred in 1986 </a:t>
            </a:r>
            <a:r>
              <a:rPr lang="en-US" sz="2000" dirty="0" smtClean="0"/>
              <a:t>.Despite </a:t>
            </a:r>
            <a:r>
              <a:rPr lang="en-US" sz="2000" dirty="0"/>
              <a:t>this early success, limited progress was made in the infertility field owing to technical </a:t>
            </a:r>
            <a:r>
              <a:rPr lang="en-US" sz="2000" dirty="0" smtClean="0"/>
              <a:t>challenges. </a:t>
            </a:r>
          </a:p>
          <a:p>
            <a:endParaRPr lang="en-US" dirty="0"/>
          </a:p>
        </p:txBody>
      </p:sp>
    </p:spTree>
    <p:extLst>
      <p:ext uri="{BB962C8B-B14F-4D97-AF65-F5344CB8AC3E}">
        <p14:creationId xmlns:p14="http://schemas.microsoft.com/office/powerpoint/2010/main" val="1468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95" y="226424"/>
            <a:ext cx="10146186" cy="635725"/>
          </a:xfrm>
        </p:spPr>
        <p:txBody>
          <a:bodyPr>
            <a:noAutofit/>
          </a:bodyPr>
          <a:lstStyle/>
          <a:p>
            <a:pPr algn="ctr"/>
            <a:r>
              <a:rPr lang="en-US" sz="4000" b="1" dirty="0">
                <a:solidFill>
                  <a:schemeClr val="accent5">
                    <a:lumMod val="75000"/>
                  </a:schemeClr>
                </a:solidFill>
                <a:latin typeface="+mn-lt"/>
                <a:ea typeface="+mn-ea"/>
                <a:cs typeface="+mn-cs"/>
              </a:rPr>
              <a:t>INTRODUCTION</a:t>
            </a:r>
          </a:p>
        </p:txBody>
      </p:sp>
      <p:sp>
        <p:nvSpPr>
          <p:cNvPr id="3" name="Text Placeholder 2"/>
          <p:cNvSpPr>
            <a:spLocks noGrp="1"/>
          </p:cNvSpPr>
          <p:nvPr>
            <p:ph type="body" sz="half" idx="2"/>
          </p:nvPr>
        </p:nvSpPr>
        <p:spPr>
          <a:xfrm>
            <a:off x="1024467" y="1105989"/>
            <a:ext cx="10144654" cy="4303138"/>
          </a:xfrm>
        </p:spPr>
        <p:txBody>
          <a:bodyPr>
            <a:noAutofit/>
          </a:bodyPr>
          <a:lstStyle/>
          <a:p>
            <a:pPr marL="342900" indent="-342900">
              <a:lnSpc>
                <a:spcPct val="150000"/>
              </a:lnSpc>
              <a:buFont typeface="Wingdings" panose="05000000000000000000" pitchFamily="2" charset="2"/>
              <a:buChar char="v"/>
            </a:pPr>
            <a:r>
              <a:rPr lang="en-US" sz="2000" dirty="0"/>
              <a:t>Developments in cryopreservation methods, particularly with oocyte </a:t>
            </a:r>
            <a:r>
              <a:rPr lang="en-US" sz="2000" dirty="0" err="1"/>
              <a:t>vitrification</a:t>
            </a:r>
            <a:r>
              <a:rPr lang="en-US" sz="2000" dirty="0"/>
              <a:t>, have led to significant improvements in the efficacy of oocyte cryopreservation . As a result, the Human Fertilization and Embryology Authority in the UK approved the use of cryopreserved oocytes in 2000 (Wise, 2000). Similarly, in 2013, the American Society of Reproductive Medicine (ASRM) Ethics Committee removed the experimental label from oocyte cryopreservation and In 2018, ASRM further asserted that planned oocyte cryopreservation for non-medical indications was an ethically permissible treatment with the potential to enhance a women's reproductive autonomy </a:t>
            </a:r>
            <a:r>
              <a:rPr lang="en-US" sz="2000" dirty="0" smtClean="0"/>
              <a:t>.</a:t>
            </a:r>
            <a:endParaRPr lang="en-US" sz="2000" dirty="0"/>
          </a:p>
        </p:txBody>
      </p:sp>
    </p:spTree>
    <p:extLst>
      <p:ext uri="{BB962C8B-B14F-4D97-AF65-F5344CB8AC3E}">
        <p14:creationId xmlns:p14="http://schemas.microsoft.com/office/powerpoint/2010/main" val="323017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95" y="357053"/>
            <a:ext cx="10146186" cy="644434"/>
          </a:xfrm>
        </p:spPr>
        <p:txBody>
          <a:bodyPr/>
          <a:lstStyle/>
          <a:p>
            <a:pPr algn="ctr"/>
            <a:r>
              <a:rPr lang="en-US" b="1" dirty="0">
                <a:solidFill>
                  <a:schemeClr val="accent5">
                    <a:lumMod val="75000"/>
                  </a:schemeClr>
                </a:solidFill>
              </a:rPr>
              <a:t>INTRODUCTION</a:t>
            </a:r>
            <a:endParaRPr lang="en-US" dirty="0"/>
          </a:p>
        </p:txBody>
      </p:sp>
      <p:sp>
        <p:nvSpPr>
          <p:cNvPr id="3" name="Text Placeholder 2"/>
          <p:cNvSpPr>
            <a:spLocks noGrp="1"/>
          </p:cNvSpPr>
          <p:nvPr>
            <p:ph type="body" sz="half" idx="2"/>
          </p:nvPr>
        </p:nvSpPr>
        <p:spPr>
          <a:xfrm>
            <a:off x="627017" y="1132114"/>
            <a:ext cx="11025052" cy="4432663"/>
          </a:xfrm>
        </p:spPr>
        <p:txBody>
          <a:bodyPr>
            <a:normAutofit fontScale="92500" lnSpcReduction="10000"/>
          </a:bodyPr>
          <a:lstStyle/>
          <a:p>
            <a:pPr marL="285750" indent="-285750">
              <a:lnSpc>
                <a:spcPct val="100000"/>
              </a:lnSpc>
              <a:buFont typeface="Wingdings" panose="05000000000000000000" pitchFamily="2" charset="2"/>
              <a:buChar char="v"/>
            </a:pPr>
            <a:r>
              <a:rPr lang="en-US" sz="2000" dirty="0"/>
              <a:t>Data on the outcomes of planned oocyte cryopreservation, however, are lacking. </a:t>
            </a:r>
            <a:endParaRPr lang="en-US" sz="2000" dirty="0" smtClean="0"/>
          </a:p>
          <a:p>
            <a:pPr marL="285750" indent="-285750">
              <a:lnSpc>
                <a:spcPct val="100000"/>
              </a:lnSpc>
              <a:buFont typeface="Wingdings" panose="05000000000000000000" pitchFamily="2" charset="2"/>
              <a:buChar char="v"/>
            </a:pPr>
            <a:endParaRPr lang="en-US" sz="2000" dirty="0"/>
          </a:p>
          <a:p>
            <a:pPr marL="285750" indent="-285750">
              <a:lnSpc>
                <a:spcPct val="100000"/>
              </a:lnSpc>
              <a:buFont typeface="Wingdings" panose="05000000000000000000" pitchFamily="2" charset="2"/>
              <a:buChar char="v"/>
            </a:pPr>
            <a:r>
              <a:rPr lang="en-US" sz="2000" dirty="0"/>
              <a:t>Given the lack of available clinical outcome data, published reports limit their analyses to mathematical models designed to project the success of planned oocyte cryopreservation (Doyle et al., 2016; Goldman et al., 2017</a:t>
            </a:r>
            <a:r>
              <a:rPr lang="en-US" sz="2000" dirty="0" smtClean="0"/>
              <a:t>).</a:t>
            </a:r>
          </a:p>
          <a:p>
            <a:pPr marL="285750" indent="-285750">
              <a:lnSpc>
                <a:spcPct val="100000"/>
              </a:lnSpc>
              <a:buFont typeface="Wingdings" panose="05000000000000000000" pitchFamily="2" charset="2"/>
              <a:buChar char="v"/>
            </a:pPr>
            <a:endParaRPr lang="en-US" sz="2000" dirty="0"/>
          </a:p>
          <a:p>
            <a:pPr marL="285750" indent="-285750">
              <a:lnSpc>
                <a:spcPct val="100000"/>
              </a:lnSpc>
              <a:buFont typeface="Wingdings" panose="05000000000000000000" pitchFamily="2" charset="2"/>
              <a:buChar char="v"/>
            </a:pPr>
            <a:r>
              <a:rPr lang="en-US" sz="2000" dirty="0"/>
              <a:t> A few retrospective studies from individual clinics or fertility groups have reported that live birth rates using planned cryopreserved oocytes have comparable outcomes to cycles using fresh oocytes and that live birth rates are age-dependent at the time of planned </a:t>
            </a:r>
            <a:r>
              <a:rPr lang="en-US" sz="2000" dirty="0" smtClean="0"/>
              <a:t>oocyte.</a:t>
            </a:r>
          </a:p>
          <a:p>
            <a:pPr marL="285750" indent="-285750">
              <a:lnSpc>
                <a:spcPct val="100000"/>
              </a:lnSpc>
              <a:buFont typeface="Wingdings" panose="05000000000000000000" pitchFamily="2" charset="2"/>
              <a:buChar char="v"/>
            </a:pPr>
            <a:endParaRPr lang="en-US" sz="2000" dirty="0" smtClean="0"/>
          </a:p>
          <a:p>
            <a:pPr marL="285750" indent="-285750">
              <a:lnSpc>
                <a:spcPct val="100000"/>
              </a:lnSpc>
              <a:buFont typeface="Wingdings" panose="05000000000000000000" pitchFamily="2" charset="2"/>
              <a:buChar char="v"/>
            </a:pPr>
            <a:r>
              <a:rPr lang="en-US" sz="2000" dirty="0" smtClean="0"/>
              <a:t>The </a:t>
            </a:r>
            <a:r>
              <a:rPr lang="en-US" sz="2000" dirty="0"/>
              <a:t>aim of the present study was to describe a cohort of women who returned to use their planned cryopreserved oocytes and to present their cycle outcomes.</a:t>
            </a:r>
          </a:p>
        </p:txBody>
      </p:sp>
    </p:spTree>
    <p:extLst>
      <p:ext uri="{BB962C8B-B14F-4D97-AF65-F5344CB8AC3E}">
        <p14:creationId xmlns:p14="http://schemas.microsoft.com/office/powerpoint/2010/main" val="76023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67" y="337303"/>
            <a:ext cx="10146186" cy="635759"/>
          </a:xfrm>
        </p:spPr>
        <p:txBody>
          <a:bodyPr>
            <a:noAutofit/>
          </a:bodyPr>
          <a:lstStyle/>
          <a:p>
            <a:pPr algn="ctr"/>
            <a:r>
              <a:rPr lang="en-US" sz="3600" b="1" dirty="0">
                <a:solidFill>
                  <a:schemeClr val="accent5">
                    <a:lumMod val="75000"/>
                  </a:schemeClr>
                </a:solidFill>
                <a:latin typeface="+mn-lt"/>
                <a:ea typeface="+mn-ea"/>
                <a:cs typeface="+mn-cs"/>
              </a:rPr>
              <a:t>MATERIALS AND METHODS</a:t>
            </a:r>
          </a:p>
        </p:txBody>
      </p:sp>
      <p:sp>
        <p:nvSpPr>
          <p:cNvPr id="3" name="Text Placeholder 2"/>
          <p:cNvSpPr>
            <a:spLocks noGrp="1"/>
          </p:cNvSpPr>
          <p:nvPr>
            <p:ph type="body" sz="half" idx="2"/>
          </p:nvPr>
        </p:nvSpPr>
        <p:spPr>
          <a:xfrm>
            <a:off x="1024467" y="1175657"/>
            <a:ext cx="10144654" cy="4233470"/>
          </a:xfrm>
        </p:spPr>
        <p:txBody>
          <a:bodyPr>
            <a:normAutofit fontScale="92500" lnSpcReduction="20000"/>
          </a:bodyPr>
          <a:lstStyle/>
          <a:p>
            <a:pPr marL="342900" indent="-342900">
              <a:lnSpc>
                <a:spcPct val="160000"/>
              </a:lnSpc>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A database search of the electronic medical record </a:t>
            </a:r>
            <a:r>
              <a:rPr lang="en-US" sz="2000" dirty="0" err="1" smtClean="0">
                <a:latin typeface="Miriam" panose="020B0502050101010101" pitchFamily="34" charset="-79"/>
                <a:cs typeface="Miriam" panose="020B0502050101010101" pitchFamily="34" charset="-79"/>
              </a:rPr>
              <a:t>eIVF</a:t>
            </a:r>
            <a:r>
              <a:rPr lang="en-US" sz="2000" dirty="0" smtClean="0">
                <a:latin typeface="Miriam" panose="020B0502050101010101" pitchFamily="34" charset="-79"/>
                <a:cs typeface="Miriam" panose="020B0502050101010101" pitchFamily="34" charset="-79"/>
              </a:rPr>
              <a:t> (PracticeHwy.com </a:t>
            </a:r>
            <a:r>
              <a:rPr lang="en-US" sz="2000" dirty="0" err="1" smtClean="0">
                <a:latin typeface="Miriam" panose="020B0502050101010101" pitchFamily="34" charset="-79"/>
                <a:cs typeface="Miriam" panose="020B0502050101010101" pitchFamily="34" charset="-79"/>
              </a:rPr>
              <a:t>Inc</a:t>
            </a:r>
            <a:r>
              <a:rPr lang="en-US" sz="2000" dirty="0" smtClean="0">
                <a:latin typeface="Miriam" panose="020B0502050101010101" pitchFamily="34" charset="-79"/>
                <a:cs typeface="Miriam" panose="020B0502050101010101" pitchFamily="34" charset="-79"/>
              </a:rPr>
              <a:t>, Irving TX, USA) was conducted at a single large university-affiliated fertility clinic to identify all patients who underwent a planned oocyte cryopreservation cycle for fertility preservation. The first case was carried out in June 2006 and patient data were collected up to October 2020. The subset of patients who returned to complete an oocyte thawing–warming cycle for an intended embryo transfer were also identified. </a:t>
            </a:r>
          </a:p>
          <a:p>
            <a:pPr marL="342900" indent="-342900">
              <a:lnSpc>
                <a:spcPct val="160000"/>
              </a:lnSpc>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Exclusion criteria included fertility preservation for medical indications, such as cancer diagnoses or no spermatozoa at the time of oocyte retrieval. </a:t>
            </a:r>
          </a:p>
          <a:p>
            <a:pPr marL="342900" indent="-342900">
              <a:lnSpc>
                <a:spcPct val="160000"/>
              </a:lnSpc>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Demographic and cycle outcome data were collected.</a:t>
            </a:r>
            <a:endParaRPr lang="en-US" sz="2000" dirty="0">
              <a:latin typeface="Miriam" panose="020B0502050101010101" pitchFamily="34" charset="-79"/>
              <a:cs typeface="Miriam" panose="020B0502050101010101" pitchFamily="34" charset="-79"/>
            </a:endParaRPr>
          </a:p>
        </p:txBody>
      </p:sp>
    </p:spTree>
    <p:extLst>
      <p:ext uri="{BB962C8B-B14F-4D97-AF65-F5344CB8AC3E}">
        <p14:creationId xmlns:p14="http://schemas.microsoft.com/office/powerpoint/2010/main" val="1683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024495" y="130629"/>
            <a:ext cx="10146186" cy="78377"/>
          </a:xfrm>
        </p:spPr>
        <p:txBody>
          <a:bodyPr>
            <a:normAutofit fontScale="90000"/>
          </a:bodyPr>
          <a:lstStyle/>
          <a:p>
            <a:pPr algn="ctr"/>
            <a:endParaRPr lang="en-US" b="1" dirty="0">
              <a:latin typeface="Miriam" panose="020B0502050101010101" pitchFamily="34" charset="-79"/>
              <a:cs typeface="Miriam" panose="020B0502050101010101" pitchFamily="34" charset="-79"/>
            </a:endParaRPr>
          </a:p>
        </p:txBody>
      </p:sp>
      <p:sp>
        <p:nvSpPr>
          <p:cNvPr id="3" name="Text Placeholder 2"/>
          <p:cNvSpPr>
            <a:spLocks noGrp="1"/>
          </p:cNvSpPr>
          <p:nvPr>
            <p:ph type="body" sz="half" idx="2"/>
          </p:nvPr>
        </p:nvSpPr>
        <p:spPr>
          <a:xfrm>
            <a:off x="1024467" y="505097"/>
            <a:ext cx="10144654" cy="4868092"/>
          </a:xfrm>
        </p:spPr>
        <p:txBody>
          <a:bodyPr>
            <a:normAutofit fontScale="85000" lnSpcReduction="10000"/>
          </a:bodyPr>
          <a:lstStyle/>
          <a:p>
            <a:r>
              <a:rPr lang="en-US" sz="2400" dirty="0">
                <a:solidFill>
                  <a:schemeClr val="accent5">
                    <a:lumMod val="75000"/>
                  </a:schemeClr>
                </a:solidFill>
                <a:latin typeface="Miriam" panose="020B0502050101010101" pitchFamily="34" charset="-79"/>
                <a:cs typeface="Miriam" panose="020B0502050101010101" pitchFamily="34" charset="-79"/>
              </a:rPr>
              <a:t>Oocyte cryopreservation, thawing–warming, and embryo </a:t>
            </a:r>
            <a:r>
              <a:rPr lang="en-US" sz="2400" dirty="0" smtClean="0">
                <a:solidFill>
                  <a:schemeClr val="accent5">
                    <a:lumMod val="75000"/>
                  </a:schemeClr>
                </a:solidFill>
                <a:latin typeface="Miriam" panose="020B0502050101010101" pitchFamily="34" charset="-79"/>
                <a:cs typeface="Miriam" panose="020B0502050101010101" pitchFamily="34" charset="-79"/>
              </a:rPr>
              <a:t>transfer:</a:t>
            </a:r>
          </a:p>
          <a:p>
            <a:pPr marL="342900" indent="-342900">
              <a:lnSpc>
                <a:spcPct val="150000"/>
              </a:lnSpc>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The </a:t>
            </a:r>
            <a:r>
              <a:rPr lang="en-US" sz="2000" dirty="0">
                <a:latin typeface="Miriam" panose="020B0502050101010101" pitchFamily="34" charset="-79"/>
                <a:cs typeface="Miriam" panose="020B0502050101010101" pitchFamily="34" charset="-79"/>
              </a:rPr>
              <a:t>ovarian stimulation and embryo transfer protocols were determined by the treating physician. No specific policies recommended number of oocytes cryopreserved; initiation and conclusion of treatment was left to the discretion of the patient and provider. Slow cooling was used to cryopreserve the oocytes to 1 June 2010. After that time, the laboratory transitioned completely to </a:t>
            </a:r>
            <a:r>
              <a:rPr lang="en-US" sz="2000" dirty="0" err="1">
                <a:latin typeface="Miriam" panose="020B0502050101010101" pitchFamily="34" charset="-79"/>
                <a:cs typeface="Miriam" panose="020B0502050101010101" pitchFamily="34" charset="-79"/>
              </a:rPr>
              <a:t>vitrification</a:t>
            </a:r>
            <a:r>
              <a:rPr lang="en-US" sz="2000" dirty="0">
                <a:latin typeface="Miriam" panose="020B0502050101010101" pitchFamily="34" charset="-79"/>
                <a:cs typeface="Miriam" panose="020B0502050101010101" pitchFamily="34" charset="-79"/>
              </a:rPr>
              <a:t> using the </a:t>
            </a:r>
            <a:r>
              <a:rPr lang="en-US" sz="2000" dirty="0" err="1">
                <a:latin typeface="Miriam" panose="020B0502050101010101" pitchFamily="34" charset="-79"/>
                <a:cs typeface="Miriam" panose="020B0502050101010101" pitchFamily="34" charset="-79"/>
              </a:rPr>
              <a:t>Vit</a:t>
            </a:r>
            <a:r>
              <a:rPr lang="en-US" sz="2000" dirty="0">
                <a:latin typeface="Miriam" panose="020B0502050101010101" pitchFamily="34" charset="-79"/>
                <a:cs typeface="Miriam" panose="020B0502050101010101" pitchFamily="34" charset="-79"/>
              </a:rPr>
              <a:t> Kit (Irvine Scientific, Santa Ana, CA, USA) for both cryopreservation and warming. Embryologists trained specifically in oocyte cryopreservation and thawing–warming carried out all laboratory procedures. Intracytoplasmic sperm injection was used to fertilize thawed–warmed oocytes. Embryos were cultured to day 3 or 5 of development for transfer based on physician orders, or biopsied on day 5, 6 or 7 for preimplantation genetic testing with aneuploidy. Supernumerary embryos were cryopreserved if they met laboratory criteria of a blastocyst quality of 3BB or better, based on the Gardner scoring system </a:t>
            </a:r>
          </a:p>
        </p:txBody>
      </p:sp>
      <p:sp>
        <p:nvSpPr>
          <p:cNvPr id="4" name="Rectangle 3"/>
          <p:cNvSpPr/>
          <p:nvPr/>
        </p:nvSpPr>
        <p:spPr>
          <a:xfrm>
            <a:off x="3048000" y="1443841"/>
            <a:ext cx="6096000" cy="3970318"/>
          </a:xfrm>
          <a:prstGeom prst="rect">
            <a:avLst/>
          </a:prstGeom>
        </p:spPr>
        <p:txBody>
          <a:bodyPr>
            <a:spAutoFit/>
          </a:bodyPr>
          <a:lstStyle/>
          <a:p>
            <a:r>
              <a:rPr lang="en-US" dirty="0">
                <a:solidFill>
                  <a:srgbClr val="000000"/>
                </a:solidFill>
                <a:latin typeface="Quasimoda Light"/>
              </a:rPr>
              <a:t>frozen embryo transfer was carried out according to provider preference, using a natural cycle, a modified natural cycle with ovarian stimulation with clomiphene or </a:t>
            </a:r>
            <a:r>
              <a:rPr lang="en-US" dirty="0" err="1">
                <a:solidFill>
                  <a:srgbClr val="000000"/>
                </a:solidFill>
                <a:latin typeface="Quasimoda Light"/>
              </a:rPr>
              <a:t>letrozole</a:t>
            </a:r>
            <a:r>
              <a:rPr lang="en-US" dirty="0">
                <a:solidFill>
                  <a:srgbClr val="000000"/>
                </a:solidFill>
                <a:latin typeface="Quasimoda Light"/>
              </a:rPr>
              <a:t>, or programmed hormone replacement with </a:t>
            </a:r>
            <a:r>
              <a:rPr lang="en-US" dirty="0" err="1">
                <a:solidFill>
                  <a:srgbClr val="000000"/>
                </a:solidFill>
                <a:latin typeface="Quasimoda Light"/>
              </a:rPr>
              <a:t>oestradiol</a:t>
            </a:r>
            <a:r>
              <a:rPr lang="en-US" dirty="0">
                <a:solidFill>
                  <a:srgbClr val="000000"/>
                </a:solidFill>
                <a:latin typeface="Quasimoda Light"/>
              </a:rPr>
              <a:t> and progesterone. In the natural or modified natural cycles, the patient was monitored until a serum LH surge was detected, or an HCG trigger was administered for final follicular maturation. In the programmed cycles, </a:t>
            </a:r>
            <a:r>
              <a:rPr lang="en-US" dirty="0" err="1">
                <a:solidFill>
                  <a:srgbClr val="000000"/>
                </a:solidFill>
                <a:latin typeface="Quasimoda Light"/>
              </a:rPr>
              <a:t>oestrogen</a:t>
            </a:r>
            <a:r>
              <a:rPr lang="en-US" dirty="0">
                <a:solidFill>
                  <a:srgbClr val="000000"/>
                </a:solidFill>
                <a:latin typeface="Quasimoda Light"/>
              </a:rPr>
              <a:t> was given via oral or transdermal routes, and progesterone was administered intramuscularly, vaginally, or both. The success rates of both natural and programmed frozen embryo transfer cycles at this </a:t>
            </a:r>
            <a:r>
              <a:rPr lang="en-US" dirty="0" err="1">
                <a:solidFill>
                  <a:srgbClr val="000000"/>
                </a:solidFill>
                <a:latin typeface="Quasimoda Light"/>
              </a:rPr>
              <a:t>centre</a:t>
            </a:r>
            <a:r>
              <a:rPr lang="en-US" dirty="0">
                <a:solidFill>
                  <a:srgbClr val="000000"/>
                </a:solidFill>
                <a:latin typeface="Quasimoda Light"/>
              </a:rPr>
              <a:t> are equivalent, which is consistent with published research </a:t>
            </a:r>
            <a:endParaRPr lang="en-US" dirty="0"/>
          </a:p>
        </p:txBody>
      </p:sp>
    </p:spTree>
    <p:extLst>
      <p:ext uri="{BB962C8B-B14F-4D97-AF65-F5344CB8AC3E}">
        <p14:creationId xmlns:p14="http://schemas.microsoft.com/office/powerpoint/2010/main" val="27284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764373"/>
            <a:ext cx="8610600" cy="759627"/>
          </a:xfrm>
        </p:spPr>
        <p:txBody>
          <a:bodyPr>
            <a:normAutofit/>
          </a:bodyPr>
          <a:lstStyle/>
          <a:p>
            <a:pPr algn="l"/>
            <a:r>
              <a:rPr lang="en-US" sz="2800" dirty="0">
                <a:solidFill>
                  <a:schemeClr val="accent5">
                    <a:lumMod val="75000"/>
                  </a:schemeClr>
                </a:solidFill>
                <a:latin typeface="Miriam" panose="020B0502050101010101" pitchFamily="34" charset="-79"/>
                <a:ea typeface="+mn-ea"/>
                <a:cs typeface="Miriam" panose="020B0502050101010101" pitchFamily="34" charset="-79"/>
              </a:rPr>
              <a:t>Endometrial </a:t>
            </a:r>
            <a:r>
              <a:rPr lang="en-US" sz="2800" dirty="0" smtClean="0">
                <a:solidFill>
                  <a:schemeClr val="accent5">
                    <a:lumMod val="75000"/>
                  </a:schemeClr>
                </a:solidFill>
                <a:latin typeface="Miriam" panose="020B0502050101010101" pitchFamily="34" charset="-79"/>
                <a:ea typeface="+mn-ea"/>
                <a:cs typeface="Miriam" panose="020B0502050101010101" pitchFamily="34" charset="-79"/>
              </a:rPr>
              <a:t>preparation:</a:t>
            </a:r>
            <a:endParaRPr lang="en-US" sz="2800" dirty="0">
              <a:solidFill>
                <a:schemeClr val="accent5">
                  <a:lumMod val="75000"/>
                </a:schemeClr>
              </a:solidFill>
              <a:latin typeface="Miriam" panose="020B0502050101010101" pitchFamily="34" charset="-79"/>
              <a:ea typeface="+mn-ea"/>
              <a:cs typeface="Miriam" panose="020B0502050101010101" pitchFamily="34" charset="-79"/>
            </a:endParaRPr>
          </a:p>
        </p:txBody>
      </p:sp>
      <p:sp>
        <p:nvSpPr>
          <p:cNvPr id="4" name="Content Placeholder 3"/>
          <p:cNvSpPr>
            <a:spLocks noGrp="1"/>
          </p:cNvSpPr>
          <p:nvPr>
            <p:ph idx="1"/>
          </p:nvPr>
        </p:nvSpPr>
        <p:spPr>
          <a:xfrm>
            <a:off x="685800" y="1524000"/>
            <a:ext cx="10820400" cy="4937760"/>
          </a:xfrm>
        </p:spPr>
        <p:txBody>
          <a:bodyPr>
            <a:normAutofit/>
          </a:bodyPr>
          <a:lstStyle/>
          <a:p>
            <a:pPr>
              <a:buFont typeface="Wingdings" panose="05000000000000000000" pitchFamily="2" charset="2"/>
              <a:buChar char="v"/>
            </a:pPr>
            <a:r>
              <a:rPr lang="en-US" sz="2000" dirty="0"/>
              <a:t>Endometrial preparation for </a:t>
            </a:r>
            <a:r>
              <a:rPr lang="en-US" sz="2000" dirty="0" smtClean="0"/>
              <a:t>frozen </a:t>
            </a:r>
            <a:r>
              <a:rPr lang="en-US" sz="2000" dirty="0"/>
              <a:t>embryo transfer was carried out according to provider preference, using a natural cycle, a modified natural cycle with ovarian stimulation with clomiphene or </a:t>
            </a:r>
            <a:r>
              <a:rPr lang="en-US" sz="2000" dirty="0" err="1"/>
              <a:t>letrozole</a:t>
            </a:r>
            <a:r>
              <a:rPr lang="en-US" sz="2000" dirty="0"/>
              <a:t>, or programmed hormone replacement with </a:t>
            </a:r>
            <a:r>
              <a:rPr lang="en-US" sz="2000" dirty="0" err="1"/>
              <a:t>oestradiol</a:t>
            </a:r>
            <a:r>
              <a:rPr lang="en-US" sz="2000" dirty="0"/>
              <a:t> and progesterone</a:t>
            </a:r>
            <a:r>
              <a:rPr lang="en-US" sz="2000" dirty="0" smtClean="0"/>
              <a:t>.</a:t>
            </a:r>
          </a:p>
          <a:p>
            <a:pPr>
              <a:buFont typeface="Wingdings" panose="05000000000000000000" pitchFamily="2" charset="2"/>
              <a:buChar char="v"/>
            </a:pPr>
            <a:endParaRPr lang="en-US" sz="2000" dirty="0" smtClean="0"/>
          </a:p>
          <a:p>
            <a:pPr>
              <a:buFont typeface="Wingdings" panose="05000000000000000000" pitchFamily="2" charset="2"/>
              <a:buChar char="v"/>
            </a:pPr>
            <a:r>
              <a:rPr lang="en-US" sz="2000" dirty="0" smtClean="0"/>
              <a:t> </a:t>
            </a:r>
            <a:r>
              <a:rPr lang="en-US" sz="2000" dirty="0"/>
              <a:t>In the natural or modified natural cycles, the patient was monitored until a serum LH surge was detected, or an HCG trigger was administered for final follicular maturation</a:t>
            </a:r>
            <a:r>
              <a:rPr lang="en-US" sz="2000" dirty="0" smtClean="0"/>
              <a:t>.</a:t>
            </a:r>
          </a:p>
          <a:p>
            <a:pPr>
              <a:buFont typeface="Wingdings" panose="05000000000000000000" pitchFamily="2" charset="2"/>
              <a:buChar char="v"/>
            </a:pPr>
            <a:endParaRPr lang="en-US" sz="2000" dirty="0" smtClean="0"/>
          </a:p>
          <a:p>
            <a:pPr>
              <a:buFont typeface="Wingdings" panose="05000000000000000000" pitchFamily="2" charset="2"/>
              <a:buChar char="v"/>
            </a:pPr>
            <a:r>
              <a:rPr lang="en-US" sz="2000" dirty="0" smtClean="0"/>
              <a:t> </a:t>
            </a:r>
            <a:r>
              <a:rPr lang="en-US" sz="2000" dirty="0"/>
              <a:t>In the programmed cycles, </a:t>
            </a:r>
            <a:r>
              <a:rPr lang="en-US" sz="2000" dirty="0" err="1"/>
              <a:t>oestrogen</a:t>
            </a:r>
            <a:r>
              <a:rPr lang="en-US" sz="2000" dirty="0"/>
              <a:t> was given via oral or transdermal routes, and progesterone was administered intramuscularly, vaginally, or both. </a:t>
            </a:r>
            <a:endParaRPr lang="en-US" sz="2000" dirty="0" smtClean="0"/>
          </a:p>
          <a:p>
            <a:pPr>
              <a:buFont typeface="Wingdings" panose="05000000000000000000" pitchFamily="2" charset="2"/>
              <a:buChar char="v"/>
            </a:pPr>
            <a:endParaRPr lang="en-US" sz="2000" dirty="0" smtClean="0"/>
          </a:p>
          <a:p>
            <a:pPr>
              <a:buFont typeface="Wingdings" panose="05000000000000000000" pitchFamily="2" charset="2"/>
              <a:buChar char="v"/>
            </a:pPr>
            <a:r>
              <a:rPr lang="en-US" sz="2000" dirty="0" smtClean="0"/>
              <a:t>The </a:t>
            </a:r>
            <a:r>
              <a:rPr lang="en-US" sz="2000" dirty="0"/>
              <a:t>success rates of both natural and programmed frozen embryo transfer cycles at this </a:t>
            </a:r>
            <a:r>
              <a:rPr lang="en-US" sz="2000" dirty="0" err="1"/>
              <a:t>centre</a:t>
            </a:r>
            <a:r>
              <a:rPr lang="en-US" sz="2000" dirty="0"/>
              <a:t> are equivalent, which is consistent with published research </a:t>
            </a:r>
            <a:endParaRPr lang="en-US" sz="2000" dirty="0"/>
          </a:p>
        </p:txBody>
      </p:sp>
    </p:spTree>
    <p:extLst>
      <p:ext uri="{BB962C8B-B14F-4D97-AF65-F5344CB8AC3E}">
        <p14:creationId xmlns:p14="http://schemas.microsoft.com/office/powerpoint/2010/main" val="1442938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915" y="1546667"/>
            <a:ext cx="9607640" cy="3231654"/>
          </a:xfrm>
          <a:prstGeom prst="rect">
            <a:avLst/>
          </a:prstGeom>
        </p:spPr>
        <p:txBody>
          <a:bodyPr wrap="square">
            <a:spAutoFit/>
          </a:bodyPr>
          <a:lstStyle/>
          <a:p>
            <a:r>
              <a:rPr lang="en-US" sz="2000" dirty="0" smtClean="0">
                <a:latin typeface="Miriam" panose="020B0502050101010101" pitchFamily="34" charset="-79"/>
                <a:cs typeface="Miriam" panose="020B0502050101010101" pitchFamily="34" charset="-79"/>
              </a:rPr>
              <a:t>and </a:t>
            </a:r>
            <a:r>
              <a:rPr lang="en-US" sz="2000" dirty="0" smtClean="0">
                <a:latin typeface="Miriam" panose="020B0502050101010101" pitchFamily="34" charset="-79"/>
                <a:cs typeface="Miriam" panose="020B0502050101010101" pitchFamily="34" charset="-79"/>
              </a:rPr>
              <a:t>cycle details were stratified by age younger than 38 and age 38 years or over at the time of cryopreservation and reported using descriptive statistics. Additional subgroup analysis was carried out using the Society for Assisted Reproductive Technology (SART) age categories. Outcome data resulting from the oocyte thawing–warming cycles were reported and compared across age categories. Pregnancy rate was defined as a positive serum pregnancy test. Clinical pregnancy rate (CPR) was defined as presence of a fetal sac on ultrasound. Live birth rate (LBR) was defined as a delivery of a live born baby after 34 weeks. Chi-square test was used for categorical variables, and student's t-test was used for continuous variables, with P &lt; 0.05 determining significance.</a:t>
            </a:r>
            <a:endParaRPr lang="en-US" sz="2000" dirty="0">
              <a:latin typeface="Miriam" panose="020B0502050101010101" pitchFamily="34" charset="-79"/>
              <a:cs typeface="Miriam" panose="020B0502050101010101" pitchFamily="34" charset="-79"/>
            </a:endParaRPr>
          </a:p>
        </p:txBody>
      </p:sp>
    </p:spTree>
    <p:extLst>
      <p:ext uri="{BB962C8B-B14F-4D97-AF65-F5344CB8AC3E}">
        <p14:creationId xmlns:p14="http://schemas.microsoft.com/office/powerpoint/2010/main" val="96565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606" y="764373"/>
            <a:ext cx="7639594" cy="724793"/>
          </a:xfrm>
        </p:spPr>
        <p:txBody>
          <a:bodyPr>
            <a:normAutofit/>
          </a:bodyPr>
          <a:lstStyle/>
          <a:p>
            <a:pPr algn="l"/>
            <a:r>
              <a:rPr lang="en-US" sz="3600" b="1" dirty="0">
                <a:solidFill>
                  <a:schemeClr val="accent5">
                    <a:lumMod val="75000"/>
                  </a:schemeClr>
                </a:solidFill>
                <a:latin typeface="+mn-lt"/>
                <a:ea typeface="+mn-ea"/>
                <a:cs typeface="+mn-cs"/>
              </a:rPr>
              <a:t>Data </a:t>
            </a:r>
            <a:r>
              <a:rPr lang="en-US" sz="3600" b="1" dirty="0">
                <a:solidFill>
                  <a:schemeClr val="accent5">
                    <a:lumMod val="75000"/>
                  </a:schemeClr>
                </a:solidFill>
                <a:latin typeface="+mn-lt"/>
                <a:ea typeface="+mn-ea"/>
                <a:cs typeface="+mn-cs"/>
              </a:rPr>
              <a:t>analysis</a:t>
            </a:r>
            <a:endParaRPr lang="en-US" sz="3600" b="1" dirty="0">
              <a:solidFill>
                <a:schemeClr val="accent5">
                  <a:lumMod val="75000"/>
                </a:schemeClr>
              </a:solidFill>
              <a:latin typeface="+mn-lt"/>
              <a:ea typeface="+mn-ea"/>
              <a:cs typeface="+mn-cs"/>
            </a:endParaRPr>
          </a:p>
        </p:txBody>
      </p:sp>
      <p:sp>
        <p:nvSpPr>
          <p:cNvPr id="3" name="Content Placeholder 2"/>
          <p:cNvSpPr>
            <a:spLocks noGrp="1"/>
          </p:cNvSpPr>
          <p:nvPr>
            <p:ph idx="1"/>
          </p:nvPr>
        </p:nvSpPr>
        <p:spPr>
          <a:xfrm>
            <a:off x="685800" y="1567544"/>
            <a:ext cx="10820400" cy="4651142"/>
          </a:xfrm>
        </p:spPr>
        <p:txBody>
          <a:bodyPr>
            <a:normAutofit/>
          </a:bodyPr>
          <a:lstStyle/>
          <a:p>
            <a:pPr>
              <a:buFont typeface="Wingdings" panose="05000000000000000000" pitchFamily="2" charset="2"/>
              <a:buChar char="v"/>
            </a:pPr>
            <a:r>
              <a:rPr lang="en-US" sz="2000" dirty="0">
                <a:latin typeface="Miriam" panose="020B0502050101010101" pitchFamily="34" charset="-79"/>
                <a:cs typeface="Miriam" panose="020B0502050101010101" pitchFamily="34" charset="-79"/>
              </a:rPr>
              <a:t>Patient and cycle details were stratified by age younger than 38 and age 38 years or over at the time of cryopreservation and reported using descriptive statistics. Additional subgroup analysis was carried out using the Society for Assisted Reproductive Technology (SART) age categories. Outcome data resulting from the oocyte thawing–warming cycles were reported and compared across age categories. </a:t>
            </a:r>
            <a:endParaRPr lang="en-US" sz="2000" dirty="0" smtClean="0">
              <a:latin typeface="Miriam" panose="020B0502050101010101" pitchFamily="34" charset="-79"/>
              <a:cs typeface="Miriam" panose="020B0502050101010101" pitchFamily="34" charset="-79"/>
            </a:endParaRPr>
          </a:p>
          <a:p>
            <a:pPr>
              <a:buFont typeface="Wingdings" panose="05000000000000000000" pitchFamily="2" charset="2"/>
              <a:buChar char="v"/>
            </a:pPr>
            <a:endParaRPr lang="en-US" sz="2000" dirty="0">
              <a:latin typeface="Miriam" panose="020B0502050101010101" pitchFamily="34" charset="-79"/>
              <a:cs typeface="Miriam" panose="020B0502050101010101" pitchFamily="34" charset="-79"/>
            </a:endParaRPr>
          </a:p>
          <a:p>
            <a:pPr>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Pregnancy </a:t>
            </a:r>
            <a:r>
              <a:rPr lang="en-US" sz="2000" dirty="0">
                <a:latin typeface="Miriam" panose="020B0502050101010101" pitchFamily="34" charset="-79"/>
                <a:cs typeface="Miriam" panose="020B0502050101010101" pitchFamily="34" charset="-79"/>
              </a:rPr>
              <a:t>rate was defined as a positive serum pregnancy test. Clinical pregnancy rate (CPR) was defined as presence of a fetal sac on ultrasound. Live birth rate (LBR) was defined as a delivery of a live born baby after 34 weeks. </a:t>
            </a:r>
            <a:endParaRPr lang="en-US" sz="2000" dirty="0" smtClean="0">
              <a:latin typeface="Miriam" panose="020B0502050101010101" pitchFamily="34" charset="-79"/>
              <a:cs typeface="Miriam" panose="020B0502050101010101" pitchFamily="34" charset="-79"/>
            </a:endParaRPr>
          </a:p>
          <a:p>
            <a:pPr>
              <a:buFont typeface="Wingdings" panose="05000000000000000000" pitchFamily="2" charset="2"/>
              <a:buChar char="v"/>
            </a:pPr>
            <a:endParaRPr lang="en-US" sz="2000" dirty="0">
              <a:latin typeface="Miriam" panose="020B0502050101010101" pitchFamily="34" charset="-79"/>
              <a:cs typeface="Miriam" panose="020B0502050101010101" pitchFamily="34" charset="-79"/>
            </a:endParaRPr>
          </a:p>
          <a:p>
            <a:pPr>
              <a:buFont typeface="Wingdings" panose="05000000000000000000" pitchFamily="2" charset="2"/>
              <a:buChar char="v"/>
            </a:pPr>
            <a:r>
              <a:rPr lang="en-US" sz="2000" dirty="0" smtClean="0">
                <a:latin typeface="Miriam" panose="020B0502050101010101" pitchFamily="34" charset="-79"/>
                <a:cs typeface="Miriam" panose="020B0502050101010101" pitchFamily="34" charset="-79"/>
              </a:rPr>
              <a:t>Chi-square </a:t>
            </a:r>
            <a:r>
              <a:rPr lang="en-US" sz="2000" dirty="0">
                <a:latin typeface="Miriam" panose="020B0502050101010101" pitchFamily="34" charset="-79"/>
                <a:cs typeface="Miriam" panose="020B0502050101010101" pitchFamily="34" charset="-79"/>
              </a:rPr>
              <a:t>test was used for categorical variables, and student's t-test was used for continuous variables, with P &lt; 0.05 determining significance.</a:t>
            </a:r>
            <a:endParaRPr lang="en-US" sz="2000" dirty="0">
              <a:latin typeface="Miriam" panose="020B0502050101010101" pitchFamily="34" charset="-79"/>
              <a:cs typeface="Miriam" panose="020B0502050101010101" pitchFamily="34" charset="-79"/>
            </a:endParaRPr>
          </a:p>
        </p:txBody>
      </p:sp>
    </p:spTree>
    <p:extLst>
      <p:ext uri="{BB962C8B-B14F-4D97-AF65-F5344CB8AC3E}">
        <p14:creationId xmlns:p14="http://schemas.microsoft.com/office/powerpoint/2010/main" val="211502531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541</TotalTime>
  <Words>2221</Words>
  <Application>Microsoft Office PowerPoint</Application>
  <PresentationFormat>Widescreen</PresentationFormat>
  <Paragraphs>56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Miriam</vt:lpstr>
      <vt:lpstr>Quasimoda Light</vt:lpstr>
      <vt:lpstr>Wingdings</vt:lpstr>
      <vt:lpstr>Vapor Trail</vt:lpstr>
      <vt:lpstr>Clinical outcomes and utilization from over a decade of  planned oocyte cryopreservation </vt:lpstr>
      <vt:lpstr>PowerPoint Presentation</vt:lpstr>
      <vt:lpstr>INTRODUCTION</vt:lpstr>
      <vt:lpstr>INTRODUCTION</vt:lpstr>
      <vt:lpstr>MATERIALS AND METHODS</vt:lpstr>
      <vt:lpstr>PowerPoint Presentation</vt:lpstr>
      <vt:lpstr>Endometrial preparation:</vt:lpstr>
      <vt:lpstr>PowerPoint Presentation</vt:lpstr>
      <vt:lpstr>Data analysis</vt:lpstr>
      <vt:lpstr>RESULTS</vt:lpstr>
      <vt:lpstr>PowerPoint Presentation</vt:lpstr>
      <vt:lpstr>PowerPoint Presentation</vt:lpstr>
      <vt:lpstr>Oocyte cryopreservation and thawing–warming</vt:lpstr>
      <vt:lpstr>Oocyte thawing–warming cycle outcomes</vt:lpstr>
      <vt:lpstr>PowerPoint Presentation</vt:lpstr>
      <vt:lpstr>PowerPoint Presentation</vt:lpstr>
      <vt:lpstr>PowerPoint Presentation</vt:lpstr>
      <vt:lpstr>DISCUSSION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outcomes and utilization from over a decade of planned oocyte cryopreservation</dc:title>
  <dc:creator>admina</dc:creator>
  <cp:lastModifiedBy>ASUS</cp:lastModifiedBy>
  <cp:revision>31</cp:revision>
  <dcterms:created xsi:type="dcterms:W3CDTF">2021-10-31T18:36:12Z</dcterms:created>
  <dcterms:modified xsi:type="dcterms:W3CDTF">2021-11-03T03:06:43Z</dcterms:modified>
</cp:coreProperties>
</file>