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17" autoAdjust="0"/>
    <p:restoredTop sz="94660"/>
  </p:normalViewPr>
  <p:slideViewPr>
    <p:cSldViewPr snapToGrid="0">
      <p:cViewPr>
        <p:scale>
          <a:sx n="81" d="100"/>
          <a:sy n="81" d="100"/>
        </p:scale>
        <p:origin x="-2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6024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317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8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761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9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109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47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400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9681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26516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784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6C2294E-8B26-448A-BE3B-33817787A64D}" type="datetimeFigureOut">
              <a:rPr lang="fa-IR" smtClean="0"/>
              <a:pPr/>
              <a:t>05/07/1442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6F0EE81-55BD-46CF-BFDF-5E898A1C7651}" type="slidenum">
              <a:rPr lang="fa-IR" smtClean="0"/>
              <a:pPr/>
              <a:t>‹#›</a:t>
            </a:fld>
            <a:endParaRPr lang="fa-IR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7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0591" y="856441"/>
            <a:ext cx="4454140" cy="3561649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Prognostic Role Of Preimplantation</a:t>
            </a:r>
            <a:b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Genetic Testing For Aneuploidy In</a:t>
            </a:r>
            <a:b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Medically Indicated</a:t>
            </a:r>
            <a:b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Fertility Preservation</a:t>
            </a:r>
            <a:endParaRPr lang="fa-IR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6019" y="5189821"/>
            <a:ext cx="3793678" cy="613450"/>
          </a:xfrm>
        </p:spPr>
        <p:txBody>
          <a:bodyPr/>
          <a:lstStyle/>
          <a:p>
            <a:pPr algn="l"/>
            <a:r>
              <a:rPr lang="en-US" dirty="0"/>
              <a:t>Presented by: Dr. </a:t>
            </a:r>
            <a:r>
              <a:rPr lang="en-US" dirty="0" err="1"/>
              <a:t>Zohreh</a:t>
            </a:r>
            <a:r>
              <a:rPr lang="en-US" dirty="0"/>
              <a:t> </a:t>
            </a:r>
            <a:r>
              <a:rPr lang="en-US" dirty="0" err="1"/>
              <a:t>Heidary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6247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Stimulation Protocols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970" y="2438400"/>
            <a:ext cx="9169301" cy="3651504"/>
          </a:xfrm>
        </p:spPr>
        <p:txBody>
          <a:bodyPr>
            <a:normAutofit lnSpcReduction="10000"/>
          </a:bodyPr>
          <a:lstStyle/>
          <a:p>
            <a:pPr marL="0" indent="0" algn="justLow" rtl="0">
              <a:buNone/>
            </a:pPr>
            <a:r>
              <a:rPr lang="en-US" sz="2800" dirty="0"/>
              <a:t>Standard laboratory techniques were used to follow each patient’s individualized plan as follows: </a:t>
            </a: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800" dirty="0"/>
              <a:t>to culture all zygotes to the day 5/6 blastocyst stage, </a:t>
            </a: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800" dirty="0"/>
              <a:t>to cryopreserve zygotes at the 2PN stage, </a:t>
            </a:r>
          </a:p>
          <a:p>
            <a:pPr marL="514350" indent="-514350" algn="justLow" rtl="0">
              <a:buFont typeface="+mj-lt"/>
              <a:buAutoNum type="arabicPeriod"/>
            </a:pPr>
            <a:r>
              <a:rPr lang="en-US" sz="2800" dirty="0"/>
              <a:t>to cryopreserve a fraction of oocytes retrieved and to fertilize the remaining oocytes and culture to the day 5/6 blastocyst stage.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12823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PGT-A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420" y="2438400"/>
            <a:ext cx="9431851" cy="3651504"/>
          </a:xfrm>
        </p:spPr>
        <p:txBody>
          <a:bodyPr>
            <a:normAutofit/>
          </a:bodyPr>
          <a:lstStyle/>
          <a:p>
            <a:pPr algn="justLow" rtl="0"/>
            <a:r>
              <a:rPr lang="en-US" sz="2800" dirty="0"/>
              <a:t>If PGT-A was desired, </a:t>
            </a:r>
            <a:r>
              <a:rPr lang="en-US" sz="2800" dirty="0" err="1"/>
              <a:t>trophectoderm</a:t>
            </a:r>
            <a:r>
              <a:rPr lang="en-US" sz="2800" dirty="0"/>
              <a:t> biopsy was performed on day 5 or 6 at the blastocyst stage prior to embryo cryopreservation via </a:t>
            </a:r>
            <a:r>
              <a:rPr lang="en-US" sz="2800" dirty="0" err="1"/>
              <a:t>vitrification</a:t>
            </a:r>
            <a:r>
              <a:rPr lang="en-US" sz="2800" dirty="0"/>
              <a:t>. Biopsy analysis was performed by array comparative genomic hybridization (array CGH) or next-generation sequencing (NGS).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57842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Outcomes Measuring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92" y="2438400"/>
            <a:ext cx="9114980" cy="3651504"/>
          </a:xfrm>
        </p:spPr>
        <p:txBody>
          <a:bodyPr>
            <a:normAutofit/>
          </a:bodyPr>
          <a:lstStyle/>
          <a:p>
            <a:pPr algn="justLow" rtl="0"/>
            <a:r>
              <a:rPr lang="en-US" sz="2800" dirty="0"/>
              <a:t>Outcomes measured include EB cycle characteristics including time to treatment, time to consult, oocytes retrieved, and the number of oocytes, 2PN zygotes, and embryos cryopreserved; pursuit and outcomes of a subsequent cycles; and embryo transfer and live birth outcomes.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0403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934" y="2438399"/>
            <a:ext cx="9006338" cy="4043881"/>
          </a:xfrm>
        </p:spPr>
        <p:txBody>
          <a:bodyPr>
            <a:normAutofit lnSpcReduction="10000"/>
          </a:bodyPr>
          <a:lstStyle/>
          <a:p>
            <a:pPr algn="justLow" rtl="0"/>
            <a:r>
              <a:rPr lang="en-US" sz="2400" dirty="0"/>
              <a:t>A total of 58 medical EB cycles from 51 patients were identified and analyzed. In all, 34 cycles (59%) from 24 patients used PGT-A (FP/PGT-A) and were compared to 24 cycles (41%) from 20 patients who did not employ PGT-A (FP).</a:t>
            </a:r>
          </a:p>
          <a:p>
            <a:pPr algn="justLow" rtl="0"/>
            <a:r>
              <a:rPr lang="en-US" sz="2400" dirty="0"/>
              <a:t>There were a variety of diagnoses that were evenly divided between groups, including lymphoma, melanoma, endometrial cancer, ovarian cancer, cervical cancer, thyroid cancer, and male prostate cancer.</a:t>
            </a:r>
          </a:p>
          <a:p>
            <a:pPr algn="justLow" rtl="0"/>
            <a:r>
              <a:rPr lang="en-US" sz="2400" dirty="0"/>
              <a:t>The majority of patients had a diagnosis of breast cancer (50% in the FP group vs. 62% in the FP/PGT-A group). </a:t>
            </a:r>
            <a:endParaRPr lang="fa-I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BCBBDC-A581-4B71-9C3D-C340ABF27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458" y="-175479"/>
            <a:ext cx="5243116" cy="27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818315-E55C-4647-A0E1-58D48D6A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4037" y="0"/>
            <a:ext cx="4844410" cy="6588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954" y="2438399"/>
            <a:ext cx="9341317" cy="4179683"/>
          </a:xfrm>
        </p:spPr>
        <p:txBody>
          <a:bodyPr>
            <a:normAutofit fontScale="92500" lnSpcReduction="10000"/>
          </a:bodyPr>
          <a:lstStyle/>
          <a:p>
            <a:pPr algn="justLow" rtl="0"/>
            <a:r>
              <a:rPr lang="en-US" sz="2800" dirty="0"/>
              <a:t>Both groups were similar in mean age (years) at time of first cycle start (35.5  6 FP vs. 34.2  4 FP/PGT-A, P¼.4) and in the timing of first cycle start prior to treatment.</a:t>
            </a:r>
          </a:p>
          <a:p>
            <a:pPr algn="justLow" rtl="0"/>
            <a:r>
              <a:rPr lang="en-US" sz="2800" dirty="0"/>
              <a:t>In addition, the time (days) from fertility preservation consult to first cycle start (6.5 [077] FP vs. 5 [0119] FP/ PGT-A, P¼.5) and number of days of stimulation (11.1  2 FP vs. 11.8  2 FP/PGT-A, P¼.1) were not different between groups.</a:t>
            </a:r>
          </a:p>
          <a:p>
            <a:pPr algn="justLow" rtl="0"/>
            <a:r>
              <a:rPr lang="en-US" sz="2800" dirty="0"/>
              <a:t>Patients in both the FP and FP/PGT-A groups had similar cycle characteristics.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9537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976" y="2438400"/>
            <a:ext cx="9676295" cy="4034828"/>
          </a:xfrm>
        </p:spPr>
        <p:txBody>
          <a:bodyPr>
            <a:normAutofit fontScale="92500" lnSpcReduction="10000"/>
          </a:bodyPr>
          <a:lstStyle/>
          <a:p>
            <a:pPr algn="justLow" rtl="0"/>
            <a:r>
              <a:rPr lang="en-US" sz="2400" dirty="0"/>
              <a:t>Five patients in the FP/PGT-A group underwent a second medical EB cycle: two for poor response (one patient with all cleavage-stage embryos on day 6 and one patient with only 2 of 12 embryos meeting criteria for biopsy), two for low </a:t>
            </a:r>
            <a:r>
              <a:rPr lang="en-US" sz="2400" dirty="0" err="1"/>
              <a:t>euploidy</a:t>
            </a:r>
            <a:r>
              <a:rPr lang="en-US" sz="2400" dirty="0"/>
              <a:t> (1 </a:t>
            </a:r>
            <a:r>
              <a:rPr lang="en-US" sz="2400" dirty="0" err="1"/>
              <a:t>euploid</a:t>
            </a:r>
            <a:r>
              <a:rPr lang="en-US" sz="2400" dirty="0"/>
              <a:t> embryo after 1 cycle), and one patient with no </a:t>
            </a:r>
            <a:r>
              <a:rPr lang="en-US" sz="2400" dirty="0" err="1"/>
              <a:t>euploid</a:t>
            </a:r>
            <a:r>
              <a:rPr lang="en-US" sz="2400" dirty="0"/>
              <a:t> embryos.</a:t>
            </a:r>
          </a:p>
          <a:p>
            <a:pPr algn="justLow" rtl="0"/>
            <a:r>
              <a:rPr lang="en-US" sz="2400" dirty="0"/>
              <a:t>The average time between initial consult to initiation of treatment in the FP/PGT-A group who completed two cycles was 82  45 days.</a:t>
            </a:r>
          </a:p>
          <a:p>
            <a:pPr algn="justLow" rtl="0"/>
            <a:r>
              <a:rPr lang="en-US" sz="2400" dirty="0"/>
              <a:t>The FP/PGT-A patients had an average of 3.5  3 Euploid embryos cryopreserved (48.2% of embryos biopsied) for future embryo transfer vs. 7.27 (median 5.5, range 022) untested embryos cryopreserved in the FP group.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5116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Discussion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121" y="2438400"/>
            <a:ext cx="9821151" cy="4161576"/>
          </a:xfrm>
        </p:spPr>
        <p:txBody>
          <a:bodyPr>
            <a:normAutofit/>
          </a:bodyPr>
          <a:lstStyle/>
          <a:p>
            <a:pPr algn="justLow" rtl="0"/>
            <a:r>
              <a:rPr lang="en-US" dirty="0"/>
              <a:t>Although PGT-A has been well described among infertility populations to our knowledge this study is the first to examine the use of PGT-A in medically indicated fertility preservation.</a:t>
            </a:r>
          </a:p>
          <a:p>
            <a:pPr algn="justLow" rtl="0"/>
            <a:r>
              <a:rPr lang="en-US" dirty="0"/>
              <a:t>PGT-A provides valuable prognostic information about the reproductive potential of an embryo, which may be particularly useful to cancer patients presenting for fertility preservation.</a:t>
            </a:r>
          </a:p>
          <a:p>
            <a:pPr algn="justLow" rtl="0"/>
            <a:r>
              <a:rPr lang="en-US" dirty="0"/>
              <a:t>The use of PGT-A in the fertility preservation population has not previously been described in the literature but has a particularly strong rationale. Patients with cancer may overestimate success rates following fertility preservation, making PGT-A particularly useful to understand an embryo’s reproductive potential.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9389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869" y="2438400"/>
            <a:ext cx="9694403" cy="3989560"/>
          </a:xfrm>
        </p:spPr>
        <p:txBody>
          <a:bodyPr>
            <a:normAutofit/>
          </a:bodyPr>
          <a:lstStyle/>
          <a:p>
            <a:pPr algn="justLow" rtl="0"/>
            <a:r>
              <a:rPr lang="en-US" sz="2400" dirty="0"/>
              <a:t>patients less than 35 years of age have a less than 35% aneuploidy rate and a less than 10% risk of having an all-</a:t>
            </a:r>
            <a:r>
              <a:rPr lang="en-US" sz="2400" dirty="0" err="1"/>
              <a:t>aneuploid</a:t>
            </a:r>
            <a:r>
              <a:rPr lang="en-US" sz="2400" dirty="0"/>
              <a:t> cycle cohort, the risk of aneuploidy increases sharply after age 37 years, and could lead to limited viable embryos in cancer patients unable to complete multiple cycles.</a:t>
            </a:r>
          </a:p>
          <a:p>
            <a:pPr algn="justLow" rtl="0"/>
            <a:r>
              <a:rPr lang="en-US" sz="2400" dirty="0"/>
              <a:t>Euploid embryos demonstrate consistent implantation rates regardless of age; thus a cryopreserved PGT-A selected euploid embryo offers patients a clear understanding of their embryo’s future reproductive potential.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80994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549" y="2438399"/>
            <a:ext cx="9748723" cy="4016722"/>
          </a:xfrm>
        </p:spPr>
        <p:txBody>
          <a:bodyPr>
            <a:normAutofit/>
          </a:bodyPr>
          <a:lstStyle/>
          <a:p>
            <a:pPr algn="justLow" rtl="0"/>
            <a:r>
              <a:rPr lang="en-US" sz="2400" dirty="0"/>
              <a:t>Because breast cancer patients in the FP/PGT-A group were older at diagnosis than those in the FP group, they may have been more likely to consider PGT-A, given the higher rates of aneuploidy in advanced age groups.</a:t>
            </a:r>
          </a:p>
          <a:p>
            <a:pPr algn="justLow" rtl="0"/>
            <a:r>
              <a:rPr lang="en-US" sz="2400" dirty="0"/>
              <a:t>Patients with estrogen-receptor positive breast cancers require 510 years of ovarian suppression following definitive treatment with chemotherapy; thus, embryos cryopreserved by young breast cancer patients may represent their only chance at autologous reproduction.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9090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 Objective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4" y="2438400"/>
            <a:ext cx="8897697" cy="1264467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400" dirty="0"/>
              <a:t>To investigate the use of </a:t>
            </a:r>
            <a:r>
              <a:rPr lang="en-US" sz="2400" dirty="0">
                <a:solidFill>
                  <a:schemeClr val="tx1"/>
                </a:solidFill>
              </a:rPr>
              <a:t>preimplantation genetic testing for aneuploidy (PGT-A) among patients pursuing embryo banking (EB) for medically indicated fertility preservation (FP).</a:t>
            </a:r>
            <a:endParaRPr lang="fa-IR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AAA277-57B2-4814-BE35-2FA4E8C40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4012206"/>
            <a:ext cx="2857500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2E784D-B534-4A5D-88BD-54759B0D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767" y="4203954"/>
            <a:ext cx="3352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7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21316">
                    <a:lumMod val="75000"/>
                    <a:lumOff val="25000"/>
                  </a:srgbClr>
                </a:solidFill>
              </a:rPr>
              <a:t>Discussion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228" y="2438399"/>
            <a:ext cx="9803044" cy="4188737"/>
          </a:xfrm>
        </p:spPr>
        <p:txBody>
          <a:bodyPr>
            <a:normAutofit fontScale="92500"/>
          </a:bodyPr>
          <a:lstStyle/>
          <a:p>
            <a:pPr algn="justLow" rtl="0"/>
            <a:r>
              <a:rPr lang="en-US" sz="2400" dirty="0"/>
              <a:t>Patients in both the FP/PGT-A and FP groups chose to cryopreserve oocytes in addition to embryos (2PN zygotes and blastocysts), and use of PGT-A in our study group did not limit these complementary approaches to fertility preservation.</a:t>
            </a:r>
          </a:p>
          <a:p>
            <a:pPr algn="justLow" rtl="0"/>
            <a:r>
              <a:rPr lang="en-US" sz="2400" dirty="0"/>
              <a:t>Cryopreservation of mature oocytes, now a standard of care in fertility preservation, allows patients control over both gamete disposition and their own reproductive autonomy.</a:t>
            </a:r>
          </a:p>
          <a:p>
            <a:pPr algn="justLow" rtl="0"/>
            <a:r>
              <a:rPr lang="en-US" sz="2400" dirty="0"/>
              <a:t> Consequently, a similar number of patients in the FP/PGT-A (five) and the FP (three) group elected to cryopreserve oocytes. Similarly, cryopreservation of both 2PN zygotes and blastocysts was not affected by the choice to pursue PGT-A.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70068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533" y="2438400"/>
            <a:ext cx="9920739" cy="4134416"/>
          </a:xfrm>
        </p:spPr>
        <p:txBody>
          <a:bodyPr>
            <a:normAutofit/>
          </a:bodyPr>
          <a:lstStyle/>
          <a:p>
            <a:pPr algn="justLow" rtl="0"/>
            <a:r>
              <a:rPr lang="en-US" dirty="0"/>
              <a:t>Although selecting </a:t>
            </a:r>
            <a:r>
              <a:rPr lang="en-US" dirty="0" err="1"/>
              <a:t>euploid</a:t>
            </a:r>
            <a:r>
              <a:rPr lang="en-US" dirty="0"/>
              <a:t> embryos prioritizes those embryos most likely to lead to a pregnancy in the future, PGT-A also shrinks the cohort of embryos available for future transfer.</a:t>
            </a:r>
          </a:p>
          <a:p>
            <a:pPr algn="justLow" rtl="0"/>
            <a:r>
              <a:rPr lang="en-US" dirty="0"/>
              <a:t>As expected, patients in the FP/PGT-A group initiated cancer therapy with fewer cryopreserved embryos than those in the FP group, although the former cryopreserved only </a:t>
            </a:r>
            <a:r>
              <a:rPr lang="en-US" dirty="0" err="1"/>
              <a:t>euploid</a:t>
            </a:r>
            <a:r>
              <a:rPr lang="en-US" dirty="0"/>
              <a:t> embryos and the latter cryopreserved untested embryos.</a:t>
            </a:r>
          </a:p>
          <a:p>
            <a:pPr algn="justLow" rtl="0"/>
            <a:r>
              <a:rPr lang="en-US" dirty="0"/>
              <a:t>however, use of PGT-A in medical EB cycles could lead to a ‘‘terminal’’ fertility diagnosis. This can lead to compounded grief in the context of multiple other stressors, including malignancy diagnosis and impending chemotherapy.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54864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100" y="2438400"/>
            <a:ext cx="9486172" cy="4197790"/>
          </a:xfrm>
        </p:spPr>
        <p:txBody>
          <a:bodyPr>
            <a:normAutofit/>
          </a:bodyPr>
          <a:lstStyle/>
          <a:p>
            <a:pPr algn="justLow" rtl="0"/>
            <a:r>
              <a:rPr lang="en-US" sz="2400" dirty="0"/>
              <a:t>Our study did not examine patient expense, although financial cost is a critical determinant in patients who decline PGT-A in IVF.</a:t>
            </a:r>
          </a:p>
          <a:p>
            <a:pPr algn="justLow" rtl="0"/>
            <a:r>
              <a:rPr lang="en-US" sz="2400" dirty="0"/>
              <a:t>Because cycle costs and insurance can vary, patients may be variably burdened financially by medical EB with PGT-A .PGT-A is becoming more widely understood as cost-effective in IVF.</a:t>
            </a:r>
          </a:p>
          <a:p>
            <a:pPr algn="justLow" rtl="0"/>
            <a:r>
              <a:rPr lang="en-US" sz="2400" dirty="0"/>
              <a:t>Patients banking embryos will also benefit from PGT-A by avoiding storage fees for potentially </a:t>
            </a:r>
            <a:r>
              <a:rPr lang="en-US" sz="2400" dirty="0" err="1"/>
              <a:t>aneuploid</a:t>
            </a:r>
            <a:r>
              <a:rPr lang="en-US" sz="2400" dirty="0"/>
              <a:t> embryos. As PGT-A in medical EB becomes more common, cost-effectiveness will be a needed future area of study.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B0B8895-42B6-48D1-9A3F-A2BA12B50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5" b="97725" l="1786" r="97832">
                        <a14:foregroundMark x1="44515" y1="6347" x2="44515" y2="6347"/>
                        <a14:foregroundMark x1="44515" y1="2754" x2="44515" y2="2754"/>
                        <a14:foregroundMark x1="5867" y1="17605" x2="5867" y2="17605"/>
                        <a14:foregroundMark x1="1786" y1="17844" x2="1786" y2="17844"/>
                        <a14:foregroundMark x1="30230" y1="33772" x2="30230" y2="33772"/>
                        <a14:foregroundMark x1="32015" y1="32814" x2="32015" y2="32814"/>
                        <a14:foregroundMark x1="93367" y1="39042" x2="93367" y2="39042"/>
                        <a14:foregroundMark x1="97832" y1="40120" x2="97832" y2="40120"/>
                        <a14:foregroundMark x1="46811" y1="63952" x2="46811" y2="63952"/>
                        <a14:foregroundMark x1="44770" y1="62874" x2="44770" y2="62874"/>
                        <a14:foregroundMark x1="42602" y1="64790" x2="42602" y2="64790"/>
                        <a14:foregroundMark x1="45791" y1="66946" x2="45791" y2="66946"/>
                        <a14:foregroundMark x1="47066" y1="97725" x2="47066" y2="977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51" y="56621"/>
            <a:ext cx="2426328" cy="258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495" y="2438399"/>
            <a:ext cx="9757777" cy="4188737"/>
          </a:xfrm>
        </p:spPr>
        <p:txBody>
          <a:bodyPr>
            <a:normAutofit/>
          </a:bodyPr>
          <a:lstStyle/>
          <a:p>
            <a:pPr algn="justLow" rtl="0"/>
            <a:r>
              <a:rPr lang="en-US" sz="2400" dirty="0"/>
              <a:t>Use of PGT-A in medical EB can mitigate future psychological stress by optimizing future reproductive potential of frozen embryos, minimizing unnecessary storage fees of untested potentially </a:t>
            </a:r>
            <a:r>
              <a:rPr lang="en-US" sz="2400" dirty="0" err="1"/>
              <a:t>aneuploid</a:t>
            </a:r>
            <a:r>
              <a:rPr lang="en-US" sz="2400" dirty="0"/>
              <a:t> embryos, and providing critical information for patients faced with high levels of uncertainty.</a:t>
            </a:r>
          </a:p>
          <a:p>
            <a:pPr algn="justLow" rtl="0"/>
            <a:r>
              <a:rPr lang="en-US" sz="2400" dirty="0"/>
              <a:t>Given the multiple stressors burdening the oncofertility population, robust psychosocial support is critical for patients undergoing fertility counseling.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433228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077" y="2438399"/>
            <a:ext cx="9151195" cy="3851255"/>
          </a:xfrm>
        </p:spPr>
        <p:txBody>
          <a:bodyPr>
            <a:normAutofit/>
          </a:bodyPr>
          <a:lstStyle/>
          <a:p>
            <a:pPr algn="justLow" rtl="0"/>
            <a:r>
              <a:rPr lang="en-US" sz="2400" dirty="0"/>
              <a:t>Our study demonstrated increasing use of PGT-A by patients cryopreserving embryos for fertility preservation. </a:t>
            </a:r>
          </a:p>
          <a:p>
            <a:pPr algn="justLow" rtl="0"/>
            <a:r>
              <a:rPr lang="en-US" sz="2400" dirty="0"/>
              <a:t>With clear and appropriate counseling, PGT-A may provide patients facing fertility-threatening diagnoses a clearer understanding of their future reproductive potential and help guide decision making in these uniquely vulnerable patients.</a:t>
            </a:r>
            <a:endParaRPr lang="fa-I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521B30-334B-4A60-B4B0-4263048AB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3" y="93127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39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and Answers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7826" y="2402915"/>
            <a:ext cx="6162577" cy="41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8756" y="2438400"/>
            <a:ext cx="9205515" cy="4419600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400" dirty="0"/>
              <a:t>More than </a:t>
            </a:r>
            <a:r>
              <a:rPr lang="en-US" sz="2400" dirty="0">
                <a:solidFill>
                  <a:schemeClr val="tx1"/>
                </a:solidFill>
              </a:rPr>
              <a:t>91,000 women less than 45 years </a:t>
            </a:r>
            <a:r>
              <a:rPr lang="en-US" sz="2400" dirty="0"/>
              <a:t>of age are diagnosed with cancer annually, but advances in treatment have led to increased rates of survival and improved quality of life.</a:t>
            </a:r>
          </a:p>
          <a:p>
            <a:pPr algn="just" rtl="0"/>
            <a:r>
              <a:rPr lang="en-US" sz="2400" dirty="0"/>
              <a:t>The standard of care in fertility preservation (FP) for those undergoing </a:t>
            </a:r>
            <a:r>
              <a:rPr lang="en-US" sz="2400" dirty="0" err="1"/>
              <a:t>gonadotoxic</a:t>
            </a:r>
            <a:r>
              <a:rPr lang="en-US" sz="2400" dirty="0"/>
              <a:t> treatment is oocyte and embryo cryopreservation.</a:t>
            </a:r>
          </a:p>
          <a:p>
            <a:pPr algn="just" rtl="0"/>
            <a:r>
              <a:rPr lang="en-US" sz="2400" dirty="0"/>
              <a:t>Unfortunately, the success of fertility preservation may be overestimated by cancer patients.</a:t>
            </a:r>
          </a:p>
          <a:p>
            <a:pPr algn="just" rtl="0"/>
            <a:r>
              <a:rPr lang="en-US" sz="2400" dirty="0"/>
              <a:t>This optimism can have particularly devastating consequences for those undergoing FP prior to cancer treatment with a limited window in which to pursue FP.</a:t>
            </a:r>
            <a:endParaRPr lang="fa-I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A8F788-0CCB-4BED-8E36-8B947580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3" b="94706" l="10000" r="96400">
                        <a14:foregroundMark x1="50600" y1="78824" x2="50600" y2="78824"/>
                        <a14:foregroundMark x1="96400" y1="62353" x2="96400" y2="62353"/>
                        <a14:foregroundMark x1="46800" y1="7647" x2="46800" y2="7647"/>
                        <a14:foregroundMark x1="51200" y1="94706" x2="51200" y2="94706"/>
                        <a14:backgroundMark x1="37800" y1="55000" x2="37800" y2="55000"/>
                        <a14:backgroundMark x1="43200" y1="55000" x2="43200" y2="55000"/>
                        <a14:backgroundMark x1="47000" y1="64706" x2="47000" y2="64706"/>
                        <a14:backgroundMark x1="64600" y1="52059" x2="64600" y2="52059"/>
                        <a14:backgroundMark x1="59800" y1="49706" x2="59800" y2="49706"/>
                        <a14:backgroundMark x1="58000" y1="60588" x2="58000" y2="60588"/>
                        <a14:backgroundMark x1="58200" y1="30882" x2="58200" y2="30882"/>
                        <a14:backgroundMark x1="53400" y1="30588" x2="53400" y2="30588"/>
                        <a14:backgroundMark x1="47400" y1="33824" x2="47400" y2="33824"/>
                        <a14:backgroundMark x1="60200" y1="32941" x2="60200" y2="32941"/>
                        <a14:backgroundMark x1="46200" y1="35588" x2="46200" y2="35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22" y="197672"/>
            <a:ext cx="2840278" cy="19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8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826" y="2438400"/>
            <a:ext cx="9125893" cy="4161576"/>
          </a:xfrm>
        </p:spPr>
        <p:txBody>
          <a:bodyPr>
            <a:normAutofit/>
          </a:bodyPr>
          <a:lstStyle/>
          <a:p>
            <a:pPr algn="justLow" rtl="0"/>
            <a:r>
              <a:rPr lang="en-US" sz="2800" dirty="0"/>
              <a:t>With fewer embryos of unknown ploidy, cancer patients may face failed in vitro fertilization (IVF) cycles, miscarriages, and unintended childlessness when finally ready to build their family.</a:t>
            </a:r>
          </a:p>
          <a:p>
            <a:pPr algn="justLow" rtl="0"/>
            <a:r>
              <a:rPr lang="en-US" sz="2800" dirty="0"/>
              <a:t>Preimplantation genetic testing for aneuploidy (PGT-A) may provide a more accurate picture of future reproductive capability, and its utility in fertility preservation for cancer patients has been suggested by ASRM.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56066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580" y="2438400"/>
            <a:ext cx="9404692" cy="3651504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/>
              <a:t>Although many studies have examined the use of preimplantation genetic testing for monogenic diseases and the use of PGT-A among infertile patients, to our knowledge, no study exists on the use of PGT-A in cancer patients undergoing FP.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EF0E14-0719-41B7-A531-ADCC38C42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98" y="4655205"/>
            <a:ext cx="2629320" cy="19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5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 and Methods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6452" y="2438400"/>
            <a:ext cx="9087820" cy="4170630"/>
          </a:xfrm>
        </p:spPr>
        <p:txBody>
          <a:bodyPr>
            <a:normAutofit/>
          </a:bodyPr>
          <a:lstStyle/>
          <a:p>
            <a:pPr algn="justLow" rtl="0"/>
            <a:r>
              <a:rPr lang="en-US" sz="2400" dirty="0"/>
              <a:t>We performed a retrospective cohort study of all IVF cycles per-formed for EB at the NYU </a:t>
            </a:r>
            <a:r>
              <a:rPr lang="en-US" sz="2400" dirty="0" err="1"/>
              <a:t>Langone</a:t>
            </a:r>
            <a:r>
              <a:rPr lang="en-US" sz="2400" dirty="0"/>
              <a:t> Fertility Center from January 1, 2014, through April 30, 2018.</a:t>
            </a:r>
          </a:p>
          <a:p>
            <a:pPr algn="justLow" rtl="0"/>
            <a:r>
              <a:rPr lang="en-US" sz="2400" dirty="0"/>
              <a:t>Patients with cancer or other fertility-threatening diagnoses who presented for fertility preservation were identified. All patients undergoing planned EB were excluded.</a:t>
            </a:r>
          </a:p>
          <a:p>
            <a:pPr algn="justLow" rtl="0"/>
            <a:r>
              <a:rPr lang="en-US" sz="2400" dirty="0"/>
              <a:t>In total, 58 cycles in 51 patients were identified and included. Included patients underwent standard PGT-A counseling.</a:t>
            </a:r>
            <a:endParaRPr lang="fa-IR" sz="2400" dirty="0"/>
          </a:p>
          <a:p>
            <a:pPr algn="justLow" rtl="0"/>
            <a:endParaRPr lang="fa-IR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0819EAC-C17E-4FF0-84B0-88A9AAD09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3" y="248970"/>
            <a:ext cx="2511299" cy="21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1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Stimulation Protocols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788" y="2438400"/>
            <a:ext cx="8861483" cy="4025774"/>
          </a:xfrm>
        </p:spPr>
        <p:txBody>
          <a:bodyPr>
            <a:normAutofit fontScale="92500"/>
          </a:bodyPr>
          <a:lstStyle/>
          <a:p>
            <a:pPr algn="justLow" rtl="0"/>
            <a:r>
              <a:rPr lang="en-US" sz="2400" dirty="0"/>
              <a:t>Controlled ovarian hyperstimulation (COH) using a GnRH antagonist protocol with administration of gonadotropins (recombinant follicle-stimulating hormone [FSH], human menopausal gonadotropins [HMG], or both) were prescribed for each patient based on that patient’s antral follicle count, age, FSH level, and anti-Mullerian hormone level (AMH) (if available) as determined by their physician.</a:t>
            </a:r>
          </a:p>
          <a:p>
            <a:pPr algn="justLow" rtl="0"/>
            <a:r>
              <a:rPr lang="en-US" sz="2400" dirty="0"/>
              <a:t>Hormone levels (estradiol [E2], FSH, luteinizing hormone [LH], and P4) and transvaginal ultrasound at time of initial consultation were used to determine cycle status for each patient to determine optimal cycle start.</a:t>
            </a:r>
            <a:endParaRPr lang="fa-I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E62D13-6274-4012-897F-AB34F054B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8" y="221810"/>
            <a:ext cx="1806167" cy="180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21316">
                    <a:lumMod val="75000"/>
                    <a:lumOff val="25000"/>
                  </a:srgbClr>
                </a:solidFill>
              </a:rPr>
              <a:t>Stimulation Protocols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022" y="2438400"/>
            <a:ext cx="9821151" cy="365150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Patients used one of four possible cycle starts: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cycle day 2 after last menstrual period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luteal phase start prior to menses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scheduled start after use of oral contraceptive pill suppression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/>
              <a:t>random start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44956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21316">
                    <a:lumMod val="75000"/>
                    <a:lumOff val="25000"/>
                  </a:srgbClr>
                </a:solidFill>
              </a:rPr>
              <a:t>Stimulation Protocols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276" y="2438399"/>
            <a:ext cx="9286996" cy="4179683"/>
          </a:xfrm>
        </p:spPr>
        <p:txBody>
          <a:bodyPr>
            <a:normAutofit/>
          </a:bodyPr>
          <a:lstStyle/>
          <a:p>
            <a:pPr algn="justLow" rtl="0"/>
            <a:r>
              <a:rPr lang="en-US" dirty="0"/>
              <a:t>A subset of patients, mostly with breast cancer, were also administered oral letrozole during follicular stimulation.</a:t>
            </a:r>
          </a:p>
          <a:p>
            <a:pPr algn="justLow" rtl="0"/>
            <a:r>
              <a:rPr lang="en-US" dirty="0"/>
              <a:t>Follicular growth and maturation were monitored by transvaginal ultrasound and serum E2 level. The GnRH antagonist (Cetrotide or </a:t>
            </a:r>
            <a:r>
              <a:rPr lang="en-US" dirty="0" err="1"/>
              <a:t>Ganirelix</a:t>
            </a:r>
            <a:r>
              <a:rPr lang="en-US" dirty="0"/>
              <a:t>) was added when a lead follicle was identified as 13 mm or greater or the E2 was greater than 1000 </a:t>
            </a:r>
            <a:r>
              <a:rPr lang="en-US" dirty="0" err="1"/>
              <a:t>pg</a:t>
            </a:r>
            <a:r>
              <a:rPr lang="en-US" dirty="0"/>
              <a:t>/</a:t>
            </a:r>
            <a:r>
              <a:rPr lang="en-US" dirty="0" err="1"/>
              <a:t>mL.</a:t>
            </a:r>
            <a:endParaRPr lang="en-US" dirty="0"/>
          </a:p>
          <a:p>
            <a:pPr algn="justLow" rtl="0"/>
            <a:r>
              <a:rPr lang="en-US" dirty="0"/>
              <a:t>Oocyte retrieval was performed via ultrasound-guided transvaginal aspiration. Both insemination and intracytoplasmic sperm injection (ICSI) were used for fertilization of oocytes; ICSI was used if indicated by semen parameters or if patients anticipated needing future preimplantation genetic testing for monogenic disorders (PGT-M), but in our center PGT-A alone is not an indication for the use of ICSI.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42B9F1-DCEC-4143-8915-351E94623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29" y="502468"/>
            <a:ext cx="2006164" cy="14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519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236</TotalTime>
  <Words>1794</Words>
  <Application>Microsoft Office PowerPoint</Application>
  <PresentationFormat>Custom</PresentationFormat>
  <Paragraphs>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Feathered</vt:lpstr>
      <vt:lpstr>Prognostic Role Of Preimplantation Genetic Testing For Aneuploidy In Medically Indicated Fertility Preservation</vt:lpstr>
      <vt:lpstr>Main Objective</vt:lpstr>
      <vt:lpstr>Introduction</vt:lpstr>
      <vt:lpstr>Introduction</vt:lpstr>
      <vt:lpstr>Introduction</vt:lpstr>
      <vt:lpstr>Material and Methods</vt:lpstr>
      <vt:lpstr>Stimulation Protocols</vt:lpstr>
      <vt:lpstr>Stimulation Protocols</vt:lpstr>
      <vt:lpstr>Stimulation Protocols</vt:lpstr>
      <vt:lpstr>Stimulation Protocols</vt:lpstr>
      <vt:lpstr>PGT-A</vt:lpstr>
      <vt:lpstr>Outcomes Measuring</vt:lpstr>
      <vt:lpstr>Results</vt:lpstr>
      <vt:lpstr>PowerPoint Presentation</vt:lpstr>
      <vt:lpstr>Results</vt:lpstr>
      <vt:lpstr>Results</vt:lpstr>
      <vt:lpstr>Discussion</vt:lpstr>
      <vt:lpstr>Discussion</vt:lpstr>
      <vt:lpstr>Discussion</vt:lpstr>
      <vt:lpstr>Discussion</vt:lpstr>
      <vt:lpstr>Discussion</vt:lpstr>
      <vt:lpstr>Discussion</vt:lpstr>
      <vt:lpstr>Discussion</vt:lpstr>
      <vt:lpstr>Conclusion</vt:lpstr>
      <vt:lpstr>Questions and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Prognostic role of preimplantation genetic testing for aneuploidy in medically indicated fertility preservation</dc:title>
  <dc:creator>test</dc:creator>
  <cp:lastModifiedBy>test</cp:lastModifiedBy>
  <cp:revision>39</cp:revision>
  <dcterms:created xsi:type="dcterms:W3CDTF">2021-01-26T05:49:18Z</dcterms:created>
  <dcterms:modified xsi:type="dcterms:W3CDTF">2021-02-16T04:12:09Z</dcterms:modified>
</cp:coreProperties>
</file>