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81" d="100"/>
          <a:sy n="81" d="100"/>
        </p:scale>
        <p:origin x="-1638"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514A1BC-3AA5-49B2-A610-D7645CFC4598}" type="datetimeFigureOut">
              <a:rPr lang="en-US" smtClean="0"/>
              <a:pPr/>
              <a:t>8/10/2021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CB76A28-53AE-4F91-8174-971ECFB0A15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4A1BC-3AA5-49B2-A610-D7645CFC4598}" type="datetimeFigureOut">
              <a:rPr lang="en-US" smtClean="0"/>
              <a:pPr/>
              <a:t>8/10/2021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76A28-53AE-4F91-8174-971ECFB0A15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4A1BC-3AA5-49B2-A610-D7645CFC4598}" type="datetimeFigureOut">
              <a:rPr lang="en-US" smtClean="0"/>
              <a:pPr/>
              <a:t>8/10/2021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76A28-53AE-4F91-8174-971ECFB0A15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4A1BC-3AA5-49B2-A610-D7645CFC4598}" type="datetimeFigureOut">
              <a:rPr lang="en-US" smtClean="0"/>
              <a:pPr/>
              <a:t>8/10/2021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76A28-53AE-4F91-8174-971ECFB0A15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514A1BC-3AA5-49B2-A610-D7645CFC4598}" type="datetimeFigureOut">
              <a:rPr lang="en-US" smtClean="0"/>
              <a:pPr/>
              <a:t>8/10/2021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76A28-53AE-4F91-8174-971ECFB0A15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514A1BC-3AA5-49B2-A610-D7645CFC4598}" type="datetimeFigureOut">
              <a:rPr lang="en-US" smtClean="0"/>
              <a:pPr/>
              <a:t>8/10/2021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B76A28-53AE-4F91-8174-971ECFB0A15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514A1BC-3AA5-49B2-A610-D7645CFC4598}" type="datetimeFigureOut">
              <a:rPr lang="en-US" smtClean="0"/>
              <a:pPr/>
              <a:t>8/10/2021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B76A28-53AE-4F91-8174-971ECFB0A15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514A1BC-3AA5-49B2-A610-D7645CFC4598}" type="datetimeFigureOut">
              <a:rPr lang="en-US" smtClean="0"/>
              <a:pPr/>
              <a:t>8/10/2021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B76A28-53AE-4F91-8174-971ECFB0A15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14A1BC-3AA5-49B2-A610-D7645CFC4598}" type="datetimeFigureOut">
              <a:rPr lang="en-US" smtClean="0"/>
              <a:pPr/>
              <a:t>8/10/2021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B76A28-53AE-4F91-8174-971ECFB0A15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514A1BC-3AA5-49B2-A610-D7645CFC4598}" type="datetimeFigureOut">
              <a:rPr lang="en-US" smtClean="0"/>
              <a:pPr/>
              <a:t>8/10/2021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B76A28-53AE-4F91-8174-971ECFB0A15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514A1BC-3AA5-49B2-A610-D7645CFC4598}" type="datetimeFigureOut">
              <a:rPr lang="en-US" smtClean="0"/>
              <a:pPr/>
              <a:t>8/10/2021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CB76A28-53AE-4F91-8174-971ECFB0A15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514A1BC-3AA5-49B2-A610-D7645CFC4598}" type="datetimeFigureOut">
              <a:rPr lang="en-US" smtClean="0"/>
              <a:pPr/>
              <a:t>8/10/2021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CB76A28-53AE-4F91-8174-971ECFB0A15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cbi.nlm.nih.gov/pubmed/?term=Koivuaho%20E%5bAuthor%5d&amp;cauthor=true&amp;cauthor_uid=34046665" TargetMode="External"/><Relationship Id="rId2" Type="http://schemas.openxmlformats.org/officeDocument/2006/relationships/hyperlink" Target="https://www.ncbi.nlm.nih.gov/pubmed/?term=Chen%20X%5bAuthor%5d&amp;cauthor=true&amp;cauthor_uid=34046665" TargetMode="External"/><Relationship Id="rId1" Type="http://schemas.openxmlformats.org/officeDocument/2006/relationships/slideLayout" Target="../slideLayouts/slideLayout1.xml"/><Relationship Id="rId6" Type="http://schemas.openxmlformats.org/officeDocument/2006/relationships/hyperlink" Target="https://www.ncbi.nlm.nih.gov/pubmed/?term=Lavebratt%20C%5bAuthor%5d&amp;cauthor=true&amp;cauthor_uid=34046665" TargetMode="External"/><Relationship Id="rId5" Type="http://schemas.openxmlformats.org/officeDocument/2006/relationships/hyperlink" Target="https://www.ncbi.nlm.nih.gov/pubmed/?term=Gissler%20M%5bAuthor%5d&amp;cauthor=true&amp;cauthor_uid=34046665" TargetMode="External"/><Relationship Id="rId4" Type="http://schemas.openxmlformats.org/officeDocument/2006/relationships/hyperlink" Target="https://www.ncbi.nlm.nih.gov/pubmed/?term=Piltonen%20TT%5bAuthor%5d&amp;cauthor=true&amp;cauthor_uid=34046665"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www.ncbi.nlm.nih.gov/pmc/articles/PMC8289324/"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s://www.ncbi.nlm.nih.gov/pmc/articles/PMC8289324/"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
            </a:r>
            <a:br>
              <a:rPr lang="en-US" dirty="0"/>
            </a:br>
            <a:endParaRPr lang="en-US" dirty="0"/>
          </a:p>
        </p:txBody>
      </p:sp>
      <p:sp>
        <p:nvSpPr>
          <p:cNvPr id="3" name="Subtitle 2"/>
          <p:cNvSpPr>
            <a:spLocks noGrp="1"/>
          </p:cNvSpPr>
          <p:nvPr>
            <p:ph type="subTitle" idx="1"/>
          </p:nvPr>
        </p:nvSpPr>
        <p:spPr>
          <a:xfrm>
            <a:off x="533400" y="928670"/>
            <a:ext cx="7854696" cy="4052466"/>
          </a:xfrm>
        </p:spPr>
        <p:txBody>
          <a:bodyPr>
            <a:normAutofit fontScale="92500" lnSpcReduction="10000"/>
          </a:bodyPr>
          <a:lstStyle/>
          <a:p>
            <a:r>
              <a:rPr lang="en-US" b="1" dirty="0" smtClean="0"/>
              <a:t>Association</a:t>
            </a:r>
            <a:r>
              <a:rPr lang="fa-IR" b="1" dirty="0" smtClean="0"/>
              <a:t> </a:t>
            </a:r>
            <a:r>
              <a:rPr lang="en-US" b="1" dirty="0" smtClean="0"/>
              <a:t> of maternal </a:t>
            </a:r>
            <a:r>
              <a:rPr lang="fa-IR" b="1" dirty="0" smtClean="0"/>
              <a:t>  </a:t>
            </a:r>
            <a:r>
              <a:rPr lang="en-US" b="1" dirty="0" smtClean="0"/>
              <a:t>polycystic ovary syndrome or </a:t>
            </a:r>
            <a:r>
              <a:rPr lang="en-US" b="1" dirty="0" err="1" smtClean="0"/>
              <a:t>anovulatory</a:t>
            </a:r>
            <a:r>
              <a:rPr lang="en-US" b="1" dirty="0" smtClean="0"/>
              <a:t> infertility with obesity and diabetes in offspring: a population-based </a:t>
            </a:r>
          </a:p>
          <a:p>
            <a:r>
              <a:rPr lang="en-US" b="1" dirty="0" smtClean="0"/>
              <a:t>cohort study</a:t>
            </a:r>
          </a:p>
          <a:p>
            <a:r>
              <a:rPr lang="en-US" dirty="0" err="1" smtClean="0">
                <a:hlinkClick r:id="rId2"/>
              </a:rPr>
              <a:t>Xinxia</a:t>
            </a:r>
            <a:r>
              <a:rPr lang="en-US" dirty="0" smtClean="0">
                <a:hlinkClick r:id="rId2"/>
              </a:rPr>
              <a:t> Chen</a:t>
            </a:r>
            <a:r>
              <a:rPr lang="en-US" dirty="0" smtClean="0"/>
              <a:t> </a:t>
            </a:r>
            <a:r>
              <a:rPr lang="en-US" dirty="0" smtClean="0">
                <a:hlinkClick r:id="rId3"/>
              </a:rPr>
              <a:t>Emilia </a:t>
            </a:r>
            <a:r>
              <a:rPr lang="en-US" dirty="0" err="1" smtClean="0">
                <a:hlinkClick r:id="rId3"/>
              </a:rPr>
              <a:t>Koivuaho</a:t>
            </a:r>
            <a:r>
              <a:rPr lang="en-US" dirty="0" smtClean="0"/>
              <a:t>,</a:t>
            </a:r>
            <a:r>
              <a:rPr lang="en-US" baseline="30000" dirty="0" smtClean="0"/>
              <a:t> </a:t>
            </a:r>
            <a:r>
              <a:rPr lang="en-US" dirty="0" smtClean="0"/>
              <a:t> </a:t>
            </a:r>
            <a:r>
              <a:rPr lang="en-US" dirty="0" err="1" smtClean="0">
                <a:hlinkClick r:id="rId4"/>
              </a:rPr>
              <a:t>Terhi</a:t>
            </a:r>
            <a:r>
              <a:rPr lang="en-US" dirty="0" smtClean="0">
                <a:hlinkClick r:id="rId4"/>
              </a:rPr>
              <a:t> T </a:t>
            </a:r>
            <a:r>
              <a:rPr lang="en-US" dirty="0" err="1" smtClean="0">
                <a:hlinkClick r:id="rId4"/>
              </a:rPr>
              <a:t>Piltonen</a:t>
            </a:r>
            <a:r>
              <a:rPr lang="en-US" dirty="0" smtClean="0"/>
              <a:t>,</a:t>
            </a:r>
            <a:r>
              <a:rPr lang="en-US" baseline="30000" dirty="0" smtClean="0"/>
              <a:t> </a:t>
            </a:r>
            <a:r>
              <a:rPr lang="en-US" dirty="0" smtClean="0"/>
              <a:t> </a:t>
            </a:r>
            <a:r>
              <a:rPr lang="en-US" dirty="0" smtClean="0">
                <a:hlinkClick r:id="rId5"/>
              </a:rPr>
              <a:t>Mika </a:t>
            </a:r>
            <a:r>
              <a:rPr lang="en-US" dirty="0" err="1" smtClean="0">
                <a:hlinkClick r:id="rId5"/>
              </a:rPr>
              <a:t>Gissler</a:t>
            </a:r>
            <a:r>
              <a:rPr lang="en-US" dirty="0" smtClean="0"/>
              <a:t> and </a:t>
            </a:r>
            <a:r>
              <a:rPr lang="en-US" dirty="0" smtClean="0">
                <a:hlinkClick r:id="rId6"/>
              </a:rPr>
              <a:t>Catharina </a:t>
            </a:r>
            <a:r>
              <a:rPr lang="en-US" dirty="0" err="1" smtClean="0">
                <a:hlinkClick r:id="rId6"/>
              </a:rPr>
              <a:t>Lavebratt</a:t>
            </a:r>
            <a:endParaRPr lang="en-US" dirty="0" smtClean="0"/>
          </a:p>
          <a:p>
            <a:endParaRPr lang="en-US" dirty="0" smtClean="0"/>
          </a:p>
          <a:p>
            <a:r>
              <a:rPr lang="en-US" dirty="0" smtClean="0"/>
              <a:t> Published online 2021 May 28</a:t>
            </a:r>
            <a:endParaRPr lang="fa-IR" dirty="0" smtClean="0"/>
          </a:p>
          <a:p>
            <a:r>
              <a:rPr lang="en-US" b="1" dirty="0" err="1" smtClean="0"/>
              <a:t>Dr.maryam</a:t>
            </a:r>
            <a:r>
              <a:rPr lang="en-US" b="1" dirty="0" smtClean="0"/>
              <a:t> </a:t>
            </a:r>
            <a:r>
              <a:rPr lang="en-US" b="1" dirty="0" err="1" smtClean="0"/>
              <a:t>razavi</a:t>
            </a:r>
            <a:endParaRPr lang="en-US" b="1" dirty="0" smtClean="0"/>
          </a:p>
          <a:p>
            <a:r>
              <a:rPr lang="en-US" b="1" dirty="0" smtClean="0"/>
              <a:t>Fellow in infertility </a:t>
            </a:r>
          </a:p>
          <a:p>
            <a:endParaRPr lang="en-US" b="1" dirty="0" smtClean="0"/>
          </a:p>
          <a:p>
            <a:endParaRPr lang="en-US" b="1" dirty="0" smtClean="0"/>
          </a:p>
          <a:p>
            <a:endParaRPr lang="en-US" b="1" dirty="0" smtClean="0"/>
          </a:p>
          <a:p>
            <a:endParaRPr lang="fa-IR" b="1" dirty="0" smtClean="0"/>
          </a:p>
          <a:p>
            <a:endParaRPr lang="fa-IR" b="1" dirty="0" smtClean="0"/>
          </a:p>
          <a:p>
            <a:endParaRPr lang="en-US" b="1"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14348" y="857232"/>
            <a:ext cx="7643866" cy="6093976"/>
          </a:xfrm>
          <a:prstGeom prst="rect">
            <a:avLst/>
          </a:prstGeom>
        </p:spPr>
        <p:txBody>
          <a:bodyPr wrap="square">
            <a:spAutoFit/>
          </a:bodyPr>
          <a:lstStyle/>
          <a:p>
            <a:r>
              <a:rPr lang="en-US" sz="2800" b="1" dirty="0" smtClean="0"/>
              <a:t>Results</a:t>
            </a:r>
          </a:p>
          <a:p>
            <a:endParaRPr lang="en-US" sz="2800" b="1" dirty="0"/>
          </a:p>
          <a:p>
            <a:r>
              <a:rPr lang="en-US" sz="2800" b="1" dirty="0"/>
              <a:t>Study </a:t>
            </a:r>
            <a:r>
              <a:rPr lang="en-US" sz="2800" b="1" dirty="0" smtClean="0"/>
              <a:t>population</a:t>
            </a:r>
          </a:p>
          <a:p>
            <a:endParaRPr lang="en-US" b="1" dirty="0"/>
          </a:p>
          <a:p>
            <a:r>
              <a:rPr lang="en-US" sz="2400" dirty="0"/>
              <a:t>We followed up 1 097 753 individuals from birth to 22 years for the oldest</a:t>
            </a:r>
            <a:r>
              <a:rPr lang="en-US" sz="2400" dirty="0" smtClean="0"/>
              <a:t>,</a:t>
            </a:r>
            <a:endParaRPr lang="en-US" sz="2400" dirty="0"/>
          </a:p>
          <a:p>
            <a:r>
              <a:rPr lang="en-US" sz="2400" dirty="0" smtClean="0"/>
              <a:t> </a:t>
            </a:r>
            <a:r>
              <a:rPr lang="en-US" sz="2400" dirty="0"/>
              <a:t>that is, </a:t>
            </a:r>
            <a:r>
              <a:rPr lang="en-US" sz="2400" dirty="0" smtClean="0"/>
              <a:t>1435113person-years </a:t>
            </a:r>
            <a:r>
              <a:rPr lang="en-US" sz="2400" dirty="0"/>
              <a:t>in this study. Of them</a:t>
            </a:r>
            <a:r>
              <a:rPr lang="en-US" sz="2400" dirty="0" smtClean="0"/>
              <a:t>,</a:t>
            </a:r>
          </a:p>
          <a:p>
            <a:endParaRPr lang="en-US" sz="2400" dirty="0" smtClean="0"/>
          </a:p>
          <a:p>
            <a:r>
              <a:rPr lang="en-US" sz="2400" dirty="0" smtClean="0"/>
              <a:t> </a:t>
            </a:r>
            <a:r>
              <a:rPr lang="en-US" sz="2400" dirty="0"/>
              <a:t>24 682 children </a:t>
            </a:r>
            <a:r>
              <a:rPr lang="en-US" sz="2400" dirty="0" smtClean="0"/>
              <a:t>with </a:t>
            </a:r>
            <a:r>
              <a:rPr lang="en-US" sz="2400" dirty="0"/>
              <a:t>maternal PCOS/</a:t>
            </a:r>
            <a:r>
              <a:rPr lang="en-US" sz="2400" dirty="0" err="1"/>
              <a:t>anovulatory</a:t>
            </a:r>
            <a:r>
              <a:rPr lang="en-US" sz="2400" dirty="0"/>
              <a:t> infertility contributed to 277 097 </a:t>
            </a:r>
            <a:r>
              <a:rPr lang="en-US" sz="2400" dirty="0" smtClean="0"/>
              <a:t>person-years</a:t>
            </a:r>
          </a:p>
          <a:p>
            <a:endParaRPr lang="en-US" sz="2400" dirty="0"/>
          </a:p>
          <a:p>
            <a:r>
              <a:rPr lang="en-US" sz="2400" dirty="0" smtClean="0"/>
              <a:t> </a:t>
            </a:r>
            <a:r>
              <a:rPr lang="en-US" sz="2400" dirty="0"/>
              <a:t>of observation. A total of 5052 (20.5%) children with maternal </a:t>
            </a:r>
            <a:r>
              <a:rPr lang="en-US" sz="2400" dirty="0" smtClean="0"/>
              <a:t>PCOS/</a:t>
            </a:r>
            <a:r>
              <a:rPr lang="en-US" sz="2400" dirty="0" err="1" smtClean="0"/>
              <a:t>anovulatory</a:t>
            </a:r>
            <a:r>
              <a:rPr lang="en-US" sz="2400" dirty="0" smtClean="0"/>
              <a:t> </a:t>
            </a:r>
            <a:r>
              <a:rPr lang="en-US" sz="2400" dirty="0"/>
              <a:t>infertility were 17–22 years old at the end of follow-up,  versus 327 533 (30.5%) in the unexposed group</a:t>
            </a:r>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857232"/>
            <a:ext cx="7858180" cy="5693866"/>
          </a:xfrm>
          <a:prstGeom prst="rect">
            <a:avLst/>
          </a:prstGeom>
        </p:spPr>
        <p:txBody>
          <a:bodyPr wrap="square">
            <a:spAutoFit/>
          </a:bodyPr>
          <a:lstStyle/>
          <a:p>
            <a:endParaRPr lang="en-US" sz="2800" dirty="0" smtClean="0"/>
          </a:p>
          <a:p>
            <a:r>
              <a:rPr lang="en-US" sz="2800" dirty="0" smtClean="0"/>
              <a:t>Compared </a:t>
            </a:r>
            <a:r>
              <a:rPr lang="en-US" sz="2800" dirty="0"/>
              <a:t>with PCOS/</a:t>
            </a:r>
            <a:r>
              <a:rPr lang="en-US" sz="2800" dirty="0" err="1"/>
              <a:t>anovulatory</a:t>
            </a:r>
            <a:r>
              <a:rPr lang="en-US" sz="2800" dirty="0"/>
              <a:t> </a:t>
            </a:r>
            <a:r>
              <a:rPr lang="en-US" sz="2800" dirty="0" smtClean="0"/>
              <a:t>infertility-</a:t>
            </a:r>
          </a:p>
          <a:p>
            <a:endParaRPr lang="en-US" sz="2800" dirty="0"/>
          </a:p>
          <a:p>
            <a:r>
              <a:rPr lang="en-US" sz="2800" dirty="0" smtClean="0"/>
              <a:t>unexposed </a:t>
            </a:r>
            <a:r>
              <a:rPr lang="en-US" sz="2800" dirty="0"/>
              <a:t>children, children with maternal </a:t>
            </a:r>
            <a:endParaRPr lang="en-US" sz="2800" dirty="0" smtClean="0"/>
          </a:p>
          <a:p>
            <a:endParaRPr lang="en-US" sz="2800" dirty="0"/>
          </a:p>
          <a:p>
            <a:r>
              <a:rPr lang="en-US" sz="2800" dirty="0" smtClean="0"/>
              <a:t>PCOS/</a:t>
            </a:r>
            <a:r>
              <a:rPr lang="en-US" sz="2800" dirty="0" err="1" smtClean="0"/>
              <a:t>anovulatory</a:t>
            </a:r>
            <a:r>
              <a:rPr lang="en-US" sz="2800" dirty="0" smtClean="0"/>
              <a:t> </a:t>
            </a:r>
            <a:r>
              <a:rPr lang="en-US" sz="2800" dirty="0"/>
              <a:t>infertility had an age </a:t>
            </a:r>
            <a:endParaRPr lang="en-US" sz="2800" dirty="0" smtClean="0"/>
          </a:p>
          <a:p>
            <a:endParaRPr lang="en-US" sz="2800" dirty="0"/>
          </a:p>
          <a:p>
            <a:r>
              <a:rPr lang="en-US" sz="2800" dirty="0" smtClean="0"/>
              <a:t>distribution </a:t>
            </a:r>
            <a:r>
              <a:rPr lang="en-US" sz="2800" dirty="0"/>
              <a:t>skewed toward younger age, indicating more deliveries in recent years. They were also more likely to be born preterm and LGA, whereas mothers with PCOS/</a:t>
            </a:r>
            <a:r>
              <a:rPr lang="en-US" sz="2800" dirty="0" err="1"/>
              <a:t>anovulatory</a:t>
            </a:r>
            <a:r>
              <a:rPr lang="en-US" sz="2800" dirty="0"/>
              <a:t> infertility more often had obesity and diabetes. Pre-pregnancy </a:t>
            </a:r>
            <a:r>
              <a:rPr lang="en-US" sz="2800" dirty="0" smtClean="0"/>
              <a:t>BMI</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28662" y="857232"/>
            <a:ext cx="7143800" cy="3108543"/>
          </a:xfrm>
          <a:prstGeom prst="rect">
            <a:avLst/>
          </a:prstGeom>
        </p:spPr>
        <p:txBody>
          <a:bodyPr wrap="square">
            <a:spAutoFit/>
          </a:bodyPr>
          <a:lstStyle/>
          <a:p>
            <a:r>
              <a:rPr lang="en-US" sz="2800" dirty="0"/>
              <a:t>This study found that obesity was more </a:t>
            </a:r>
            <a:r>
              <a:rPr lang="en-US" sz="2800" dirty="0" smtClean="0"/>
              <a:t>often</a:t>
            </a:r>
          </a:p>
          <a:p>
            <a:endParaRPr lang="en-US" sz="2800" dirty="0"/>
          </a:p>
          <a:p>
            <a:r>
              <a:rPr lang="en-US" sz="2800" dirty="0" smtClean="0"/>
              <a:t> </a:t>
            </a:r>
            <a:r>
              <a:rPr lang="en-US" sz="2800" dirty="0"/>
              <a:t>identified in offspring with maternal </a:t>
            </a:r>
            <a:endParaRPr lang="en-US" sz="2800" dirty="0" smtClean="0"/>
          </a:p>
          <a:p>
            <a:endParaRPr lang="en-US" sz="2800" dirty="0"/>
          </a:p>
          <a:p>
            <a:r>
              <a:rPr lang="en-US" sz="2800" dirty="0" smtClean="0"/>
              <a:t>PCOS/</a:t>
            </a:r>
            <a:r>
              <a:rPr lang="en-US" sz="2800" dirty="0" err="1" smtClean="0"/>
              <a:t>anovulatory</a:t>
            </a:r>
            <a:r>
              <a:rPr lang="en-US" sz="2800" dirty="0" smtClean="0"/>
              <a:t> </a:t>
            </a:r>
            <a:r>
              <a:rPr lang="en-US" sz="2800" dirty="0"/>
              <a:t>infertility, from early age </a:t>
            </a:r>
            <a:endParaRPr lang="en-US" sz="2800" dirty="0" smtClean="0"/>
          </a:p>
          <a:p>
            <a:endParaRPr lang="en-US" sz="2800" dirty="0"/>
          </a:p>
          <a:p>
            <a:r>
              <a:rPr lang="en-US" sz="2800" dirty="0" smtClean="0"/>
              <a:t>until </a:t>
            </a:r>
            <a:r>
              <a:rPr lang="en-US" sz="2800" dirty="0"/>
              <a:t>around age 16 years.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928671"/>
            <a:ext cx="7572428" cy="3539430"/>
          </a:xfrm>
          <a:prstGeom prst="rect">
            <a:avLst/>
          </a:prstGeom>
        </p:spPr>
        <p:txBody>
          <a:bodyPr wrap="square">
            <a:spAutoFit/>
          </a:bodyPr>
          <a:lstStyle/>
          <a:p>
            <a:r>
              <a:rPr lang="en-US" sz="2800" dirty="0"/>
              <a:t>To our knowledge, this is the largest cohort </a:t>
            </a:r>
            <a:endParaRPr lang="en-US" sz="2800" dirty="0" smtClean="0"/>
          </a:p>
          <a:p>
            <a:endParaRPr lang="en-US" sz="2800" dirty="0"/>
          </a:p>
          <a:p>
            <a:r>
              <a:rPr lang="en-US" sz="2800" dirty="0" smtClean="0"/>
              <a:t>study </a:t>
            </a:r>
            <a:r>
              <a:rPr lang="en-US" sz="2800" dirty="0"/>
              <a:t>with the longest follow-up durations to </a:t>
            </a:r>
            <a:endParaRPr lang="en-US" sz="2800" dirty="0" smtClean="0"/>
          </a:p>
          <a:p>
            <a:endParaRPr lang="en-US" sz="2800" dirty="0"/>
          </a:p>
          <a:p>
            <a:r>
              <a:rPr lang="en-US" sz="2800" dirty="0" smtClean="0"/>
              <a:t>examine </a:t>
            </a:r>
            <a:r>
              <a:rPr lang="en-US" sz="2800" dirty="0"/>
              <a:t>obesity risks in PCOS-exposed </a:t>
            </a:r>
            <a:endParaRPr lang="en-US" sz="2800" dirty="0" smtClean="0"/>
          </a:p>
          <a:p>
            <a:endParaRPr lang="en-US" sz="2800" dirty="0"/>
          </a:p>
          <a:p>
            <a:r>
              <a:rPr lang="en-US" sz="2800" dirty="0" smtClean="0"/>
              <a:t>Offspring.</a:t>
            </a:r>
          </a:p>
          <a:p>
            <a:endParaRPr lang="en-US" sz="28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786" y="571480"/>
            <a:ext cx="7572428" cy="5262979"/>
          </a:xfrm>
          <a:prstGeom prst="rect">
            <a:avLst/>
          </a:prstGeom>
        </p:spPr>
        <p:txBody>
          <a:bodyPr wrap="square">
            <a:spAutoFit/>
          </a:bodyPr>
          <a:lstStyle/>
          <a:p>
            <a:endParaRPr lang="en-US" sz="2800" dirty="0" smtClean="0"/>
          </a:p>
          <a:p>
            <a:endParaRPr lang="en-US" sz="2800" dirty="0"/>
          </a:p>
          <a:p>
            <a:endParaRPr lang="en-US" sz="2800" dirty="0" smtClean="0"/>
          </a:p>
          <a:p>
            <a:r>
              <a:rPr lang="en-US" sz="2800" dirty="0" smtClean="0"/>
              <a:t>Our findings are in accordance with</a:t>
            </a:r>
          </a:p>
          <a:p>
            <a:endParaRPr lang="en-US" sz="2800" dirty="0" smtClean="0"/>
          </a:p>
          <a:p>
            <a:r>
              <a:rPr lang="en-US" sz="2800" dirty="0" smtClean="0"/>
              <a:t> the study by </a:t>
            </a:r>
            <a:r>
              <a:rPr lang="en-US" sz="2800" dirty="0" err="1" smtClean="0">
                <a:hlinkClick r:id="rId2"/>
              </a:rPr>
              <a:t>Risal</a:t>
            </a:r>
            <a:r>
              <a:rPr lang="en-US" sz="2800" dirty="0" smtClean="0">
                <a:hlinkClick r:id="rId2"/>
              </a:rPr>
              <a:t> </a:t>
            </a:r>
            <a:r>
              <a:rPr lang="en-US" sz="2800" i="1" dirty="0" smtClean="0">
                <a:hlinkClick r:id="rId2"/>
              </a:rPr>
              <a:t>et al.</a:t>
            </a:r>
            <a:r>
              <a:rPr lang="en-US" sz="2800" dirty="0" smtClean="0">
                <a:hlinkClick r:id="rId2"/>
              </a:rPr>
              <a:t> (2019</a:t>
            </a:r>
            <a:r>
              <a:rPr lang="en-US" sz="2800" dirty="0" smtClean="0"/>
              <a:t>), which followed</a:t>
            </a:r>
          </a:p>
          <a:p>
            <a:endParaRPr lang="en-US" sz="2800" dirty="0" smtClean="0"/>
          </a:p>
          <a:p>
            <a:r>
              <a:rPr lang="en-US" sz="2800" dirty="0" smtClean="0"/>
              <a:t> up 21 daughters with maternal PCOS until age</a:t>
            </a:r>
          </a:p>
          <a:p>
            <a:endParaRPr lang="en-US" sz="2800" dirty="0"/>
          </a:p>
          <a:p>
            <a:r>
              <a:rPr lang="en-US" sz="2800" dirty="0" smtClean="0"/>
              <a:t> 21 years, revealing higher BMI compared with</a:t>
            </a:r>
          </a:p>
          <a:p>
            <a:endParaRPr lang="en-US" sz="2800" dirty="0"/>
          </a:p>
          <a:p>
            <a:r>
              <a:rPr lang="en-US" sz="2800" dirty="0" smtClean="0"/>
              <a:t> daughters without maternal </a:t>
            </a:r>
            <a:endParaRPr lang="en-US"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714356"/>
            <a:ext cx="7500990" cy="4524315"/>
          </a:xfrm>
          <a:prstGeom prst="rect">
            <a:avLst/>
          </a:prstGeom>
        </p:spPr>
        <p:txBody>
          <a:bodyPr wrap="square">
            <a:spAutoFit/>
          </a:bodyPr>
          <a:lstStyle/>
          <a:p>
            <a:endParaRPr lang="en-US" sz="2400" dirty="0" smtClean="0"/>
          </a:p>
          <a:p>
            <a:endParaRPr lang="en-US" sz="2400" dirty="0"/>
          </a:p>
          <a:p>
            <a:r>
              <a:rPr lang="en-US" sz="2400" dirty="0" smtClean="0"/>
              <a:t>This </a:t>
            </a:r>
            <a:r>
              <a:rPr lang="en-US" sz="2400" dirty="0"/>
              <a:t>study found that obesity was more often identified in offspring with maternal PCOS/</a:t>
            </a:r>
            <a:r>
              <a:rPr lang="en-US" sz="2400" dirty="0" err="1"/>
              <a:t>anovulatory</a:t>
            </a:r>
            <a:r>
              <a:rPr lang="en-US" sz="2400" dirty="0"/>
              <a:t> infertility, from early age until around age 16 years. To our knowledge, </a:t>
            </a:r>
            <a:r>
              <a:rPr lang="en-US" sz="2400" b="1" dirty="0"/>
              <a:t>this is the largest cohort study </a:t>
            </a:r>
            <a:r>
              <a:rPr lang="en-US" sz="2400" dirty="0"/>
              <a:t>with the longest follow-up durations to examine obesity risks in PCOS-exposed offspring. Our findings are in accordance with the study by </a:t>
            </a:r>
            <a:r>
              <a:rPr lang="en-US" sz="2400" dirty="0" err="1">
                <a:hlinkClick r:id="rId2"/>
              </a:rPr>
              <a:t>Risal</a:t>
            </a:r>
            <a:r>
              <a:rPr lang="en-US" sz="2400" dirty="0">
                <a:hlinkClick r:id="rId2"/>
              </a:rPr>
              <a:t> </a:t>
            </a:r>
            <a:r>
              <a:rPr lang="en-US" sz="2400" i="1" dirty="0">
                <a:hlinkClick r:id="rId2"/>
              </a:rPr>
              <a:t>et al.</a:t>
            </a:r>
            <a:r>
              <a:rPr lang="en-US" sz="2400" dirty="0">
                <a:hlinkClick r:id="rId2"/>
              </a:rPr>
              <a:t> (2019</a:t>
            </a:r>
            <a:r>
              <a:rPr lang="en-US" sz="2400" dirty="0"/>
              <a:t>), which followed up 21 daughters with maternal PCOS until age 21 years, revealing higher BMI compared with daughters without maternal PCOS.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786" y="642918"/>
            <a:ext cx="7358114" cy="3970318"/>
          </a:xfrm>
          <a:prstGeom prst="rect">
            <a:avLst/>
          </a:prstGeom>
        </p:spPr>
        <p:txBody>
          <a:bodyPr wrap="square">
            <a:spAutoFit/>
          </a:bodyPr>
          <a:lstStyle/>
          <a:p>
            <a:endParaRPr lang="en-US" sz="2800" dirty="0" smtClean="0"/>
          </a:p>
          <a:p>
            <a:endParaRPr lang="en-US" sz="2800" dirty="0"/>
          </a:p>
          <a:p>
            <a:endParaRPr lang="en-US" sz="2800" dirty="0" smtClean="0"/>
          </a:p>
          <a:p>
            <a:r>
              <a:rPr lang="en-US" sz="2800" dirty="0" smtClean="0"/>
              <a:t>this </a:t>
            </a:r>
            <a:r>
              <a:rPr lang="en-US" sz="2800" dirty="0"/>
              <a:t>study found increased risk of obesity in not only female but also male offspring with maternal PCOS/</a:t>
            </a:r>
            <a:r>
              <a:rPr lang="en-US" sz="2800" dirty="0" err="1"/>
              <a:t>anovulatory</a:t>
            </a:r>
            <a:r>
              <a:rPr lang="en-US" sz="2800" dirty="0"/>
              <a:t> infertility, in line with studies reporting increased body weight and </a:t>
            </a:r>
            <a:r>
              <a:rPr lang="en-US" sz="2800" b="1" dirty="0"/>
              <a:t>disturbed lipid metabolism </a:t>
            </a:r>
            <a:r>
              <a:rPr lang="en-US" sz="2800" dirty="0"/>
              <a:t>in PCOS-exposed male offspring</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1643050"/>
            <a:ext cx="7572428" cy="3539430"/>
          </a:xfrm>
          <a:prstGeom prst="rect">
            <a:avLst/>
          </a:prstGeom>
        </p:spPr>
        <p:txBody>
          <a:bodyPr wrap="square">
            <a:spAutoFit/>
          </a:bodyPr>
          <a:lstStyle/>
          <a:p>
            <a:endParaRPr lang="en-US" sz="2800" dirty="0" smtClean="0"/>
          </a:p>
          <a:p>
            <a:r>
              <a:rPr lang="en-US" sz="2800" dirty="0" smtClean="0"/>
              <a:t>Furthermore</a:t>
            </a:r>
            <a:r>
              <a:rPr lang="en-US" sz="2800" dirty="0"/>
              <a:t>, our study revealed that the </a:t>
            </a:r>
            <a:endParaRPr lang="en-US" sz="2800" dirty="0" smtClean="0"/>
          </a:p>
          <a:p>
            <a:r>
              <a:rPr lang="en-US" sz="2800" dirty="0" smtClean="0"/>
              <a:t>increased </a:t>
            </a:r>
            <a:r>
              <a:rPr lang="en-US" sz="2800" dirty="0"/>
              <a:t>risk of offspring obesity in mothers with PCOS/</a:t>
            </a:r>
            <a:r>
              <a:rPr lang="en-US" sz="2800" dirty="0" err="1"/>
              <a:t>anovulatory</a:t>
            </a:r>
            <a:r>
              <a:rPr lang="en-US" sz="2800" dirty="0"/>
              <a:t> infertility was </a:t>
            </a:r>
            <a:r>
              <a:rPr lang="en-US" sz="2800" b="1" dirty="0"/>
              <a:t>independent of </a:t>
            </a:r>
            <a:r>
              <a:rPr lang="en-US" sz="2800" b="1" dirty="0" smtClean="0"/>
              <a:t> fertility </a:t>
            </a:r>
            <a:r>
              <a:rPr lang="en-US" sz="2800" b="1" dirty="0"/>
              <a:t>treatment</a:t>
            </a:r>
            <a:r>
              <a:rPr lang="en-US" sz="2800" b="1" dirty="0" smtClean="0"/>
              <a:t>,</a:t>
            </a:r>
          </a:p>
          <a:p>
            <a:r>
              <a:rPr lang="en-US" sz="2800" dirty="0" smtClean="0"/>
              <a:t> </a:t>
            </a:r>
            <a:r>
              <a:rPr lang="en-US" sz="2800" dirty="0"/>
              <a:t>though it was recently reported that children born after fertility treatment were more likely to develop metabolic dysfunctions </a:t>
            </a:r>
            <a:r>
              <a:rPr lang="en-US" sz="2800" dirty="0" smtClean="0"/>
              <a:t>a</a:t>
            </a:r>
            <a:endParaRPr 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785794"/>
            <a:ext cx="8715404" cy="4893647"/>
          </a:xfrm>
          <a:prstGeom prst="rect">
            <a:avLst/>
          </a:prstGeom>
        </p:spPr>
        <p:txBody>
          <a:bodyPr wrap="square">
            <a:spAutoFit/>
          </a:bodyPr>
          <a:lstStyle/>
          <a:p>
            <a:endParaRPr lang="en-US" sz="2400" dirty="0" smtClean="0"/>
          </a:p>
          <a:p>
            <a:endParaRPr lang="en-US" sz="2400" dirty="0"/>
          </a:p>
          <a:p>
            <a:r>
              <a:rPr lang="en-US" sz="2400" dirty="0" smtClean="0"/>
              <a:t>This </a:t>
            </a:r>
            <a:r>
              <a:rPr lang="en-US" sz="2400" dirty="0"/>
              <a:t>study confirmed the risk of obesity in PCOS-exposed offspring with </a:t>
            </a:r>
            <a:r>
              <a:rPr lang="en-US" sz="2400" dirty="0" err="1"/>
              <a:t>perinatal</a:t>
            </a:r>
            <a:r>
              <a:rPr lang="en-US" sz="2400" dirty="0"/>
              <a:t> problems, and demonstrated increased risk also in children with appropriate </a:t>
            </a:r>
            <a:r>
              <a:rPr lang="en-US" sz="2400" b="1" dirty="0"/>
              <a:t>birth weight </a:t>
            </a:r>
            <a:r>
              <a:rPr lang="en-US" sz="2400" dirty="0"/>
              <a:t>and delivered at term</a:t>
            </a:r>
            <a:r>
              <a:rPr lang="en-US" sz="2400" dirty="0" smtClean="0"/>
              <a:t>.</a:t>
            </a:r>
          </a:p>
          <a:p>
            <a:endParaRPr lang="en-US" sz="2400" dirty="0" smtClean="0"/>
          </a:p>
          <a:p>
            <a:r>
              <a:rPr lang="en-US" sz="2400" dirty="0" smtClean="0"/>
              <a:t> </a:t>
            </a:r>
            <a:r>
              <a:rPr lang="en-US" sz="2400" dirty="0"/>
              <a:t>As such, metabolic disorders in PCOS offspring are not always attributed to excess catch-up </a:t>
            </a:r>
            <a:r>
              <a:rPr lang="en-US" sz="2400" dirty="0" smtClean="0"/>
              <a:t>growth. </a:t>
            </a:r>
          </a:p>
          <a:p>
            <a:endParaRPr lang="en-US" sz="2400" dirty="0" smtClean="0"/>
          </a:p>
          <a:p>
            <a:r>
              <a:rPr lang="en-US" sz="2400" dirty="0" smtClean="0"/>
              <a:t>Our </a:t>
            </a:r>
            <a:r>
              <a:rPr lang="en-US" sz="2400" dirty="0"/>
              <a:t>findings suggest </a:t>
            </a:r>
            <a:r>
              <a:rPr lang="en-US" sz="2400" b="1" dirty="0"/>
              <a:t>screening</a:t>
            </a:r>
            <a:r>
              <a:rPr lang="en-US" sz="2400" dirty="0"/>
              <a:t> </a:t>
            </a:r>
            <a:r>
              <a:rPr lang="en-US" sz="2400" b="1" dirty="0"/>
              <a:t>and preventative </a:t>
            </a:r>
            <a:r>
              <a:rPr lang="en-US" sz="2400" dirty="0"/>
              <a:t>measures for children with maternal PCOS/</a:t>
            </a:r>
            <a:r>
              <a:rPr lang="en-US" sz="2400" dirty="0" err="1"/>
              <a:t>anovulatory</a:t>
            </a:r>
            <a:r>
              <a:rPr lang="en-US" sz="2400" dirty="0"/>
              <a:t> infertility exposure, irrespective of birth outcomes.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500042"/>
            <a:ext cx="8215370" cy="6063198"/>
          </a:xfrm>
          <a:prstGeom prst="rect">
            <a:avLst/>
          </a:prstGeom>
        </p:spPr>
        <p:txBody>
          <a:bodyPr wrap="square">
            <a:spAutoFit/>
          </a:bodyPr>
          <a:lstStyle/>
          <a:p>
            <a:endParaRPr lang="en-US" sz="2400" dirty="0" smtClean="0"/>
          </a:p>
          <a:p>
            <a:endParaRPr lang="en-US" sz="2400" dirty="0"/>
          </a:p>
          <a:p>
            <a:r>
              <a:rPr lang="en-US" sz="2800" b="1" dirty="0" smtClean="0"/>
              <a:t>In </a:t>
            </a:r>
            <a:r>
              <a:rPr lang="en-US" sz="2800" b="1" dirty="0"/>
              <a:t>conclusion</a:t>
            </a:r>
            <a:r>
              <a:rPr lang="en-US" sz="2400" dirty="0"/>
              <a:t>, maternal PCOS/</a:t>
            </a:r>
            <a:r>
              <a:rPr lang="en-US" sz="2400" dirty="0" err="1"/>
              <a:t>anovulatory</a:t>
            </a:r>
            <a:r>
              <a:rPr lang="en-US" sz="2400" dirty="0"/>
              <a:t> infertility was associated with an </a:t>
            </a:r>
            <a:endParaRPr lang="en-US" sz="2400" dirty="0" smtClean="0"/>
          </a:p>
          <a:p>
            <a:endParaRPr lang="en-US" sz="2400" dirty="0"/>
          </a:p>
          <a:p>
            <a:r>
              <a:rPr lang="en-US" sz="2400" dirty="0" smtClean="0"/>
              <a:t>increased </a:t>
            </a:r>
            <a:r>
              <a:rPr lang="en-US" sz="2400" dirty="0"/>
              <a:t>risk of </a:t>
            </a:r>
            <a:r>
              <a:rPr lang="en-US" sz="2400" b="1" dirty="0"/>
              <a:t>obesity</a:t>
            </a:r>
            <a:r>
              <a:rPr lang="en-US" sz="2400" dirty="0"/>
              <a:t> in </a:t>
            </a:r>
            <a:r>
              <a:rPr lang="en-US" sz="2400" b="1" dirty="0"/>
              <a:t>male</a:t>
            </a:r>
            <a:r>
              <a:rPr lang="en-US" sz="2400" dirty="0"/>
              <a:t> and </a:t>
            </a:r>
            <a:r>
              <a:rPr lang="en-US" sz="2400" b="1" dirty="0"/>
              <a:t>female</a:t>
            </a:r>
            <a:r>
              <a:rPr lang="en-US" sz="2400" dirty="0"/>
              <a:t> offspring from early age, and there </a:t>
            </a:r>
            <a:endParaRPr lang="en-US" sz="2400" dirty="0" smtClean="0"/>
          </a:p>
          <a:p>
            <a:endParaRPr lang="en-US" sz="2400" dirty="0"/>
          </a:p>
          <a:p>
            <a:r>
              <a:rPr lang="en-US" sz="2400" dirty="0" smtClean="0"/>
              <a:t>was </a:t>
            </a:r>
            <a:r>
              <a:rPr lang="en-US" sz="2400" dirty="0"/>
              <a:t>an increased risk for </a:t>
            </a:r>
            <a:r>
              <a:rPr lang="en-US" sz="2400" b="1" dirty="0"/>
              <a:t>diabetes</a:t>
            </a:r>
            <a:r>
              <a:rPr lang="en-US" sz="2400" dirty="0"/>
              <a:t> in female offspring from late adolescence, the latter based on only a few cases. The effect size of the association with offspring obesity was larger for those with </a:t>
            </a:r>
            <a:r>
              <a:rPr lang="en-US" sz="2400" dirty="0" err="1"/>
              <a:t>perinatal</a:t>
            </a:r>
            <a:r>
              <a:rPr lang="en-US" sz="2400" dirty="0"/>
              <a:t> problems and maternal pre-pregnancy obesity. This is by far the largest cohort study with the longest follow-up duration reporting risk estimates of obesity and diabetes in offspring exposed to PCOS/</a:t>
            </a:r>
            <a:r>
              <a:rPr lang="en-US" sz="2400" dirty="0" err="1"/>
              <a:t>anovulatory</a:t>
            </a:r>
            <a:r>
              <a:rPr lang="en-US" sz="2400" dirty="0"/>
              <a:t> infertility prenatally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57290" y="1071546"/>
            <a:ext cx="6572296" cy="4247317"/>
          </a:xfrm>
          <a:prstGeom prst="rect">
            <a:avLst/>
          </a:prstGeom>
        </p:spPr>
        <p:txBody>
          <a:bodyPr wrap="square">
            <a:spAutoFit/>
          </a:bodyPr>
          <a:lstStyle/>
          <a:p>
            <a:r>
              <a:rPr lang="en-US" sz="2800" b="1" dirty="0"/>
              <a:t>STUDY </a:t>
            </a:r>
            <a:r>
              <a:rPr lang="en-US" sz="2800" b="1" dirty="0" smtClean="0"/>
              <a:t>QUESTION</a:t>
            </a:r>
            <a:endParaRPr lang="fa-IR" sz="2800" b="1" dirty="0" smtClean="0"/>
          </a:p>
          <a:p>
            <a:endParaRPr lang="fa-IR" b="1" dirty="0" smtClean="0"/>
          </a:p>
          <a:p>
            <a:endParaRPr lang="en-US" sz="2800" b="1" dirty="0"/>
          </a:p>
          <a:p>
            <a:r>
              <a:rPr lang="en-US" sz="2800" dirty="0"/>
              <a:t>Are children of mothers with polycystic </a:t>
            </a:r>
            <a:endParaRPr lang="en-US" sz="2800" dirty="0" smtClean="0"/>
          </a:p>
          <a:p>
            <a:endParaRPr lang="en-US" sz="2800" dirty="0"/>
          </a:p>
          <a:p>
            <a:r>
              <a:rPr lang="en-US" sz="2800" dirty="0" smtClean="0"/>
              <a:t>ovary </a:t>
            </a:r>
            <a:r>
              <a:rPr lang="en-US" sz="2800" dirty="0"/>
              <a:t>syndrome (PCOS) </a:t>
            </a:r>
            <a:r>
              <a:rPr lang="fa-IR" sz="2800" dirty="0"/>
              <a:t> </a:t>
            </a:r>
            <a:r>
              <a:rPr lang="en-US" sz="2800" dirty="0" smtClean="0"/>
              <a:t>or </a:t>
            </a:r>
            <a:r>
              <a:rPr lang="en-US" sz="2800" dirty="0" err="1"/>
              <a:t>anovulatory</a:t>
            </a:r>
            <a:r>
              <a:rPr lang="en-US" sz="2800" dirty="0"/>
              <a:t> </a:t>
            </a:r>
            <a:endParaRPr lang="en-US" sz="2800" dirty="0" smtClean="0"/>
          </a:p>
          <a:p>
            <a:endParaRPr lang="en-US" sz="2800" dirty="0"/>
          </a:p>
          <a:p>
            <a:r>
              <a:rPr lang="en-US" sz="2800" dirty="0" smtClean="0"/>
              <a:t>infertility </a:t>
            </a:r>
            <a:r>
              <a:rPr lang="en-US" sz="2800" dirty="0"/>
              <a:t>at increased risks of obesity </a:t>
            </a:r>
            <a:r>
              <a:rPr lang="en-US" sz="2800" dirty="0" smtClean="0"/>
              <a:t>or</a:t>
            </a:r>
          </a:p>
          <a:p>
            <a:endParaRPr lang="en-US" sz="2800" dirty="0"/>
          </a:p>
          <a:p>
            <a:r>
              <a:rPr lang="en-US" sz="2800" dirty="0" smtClean="0"/>
              <a:t> </a:t>
            </a:r>
            <a:r>
              <a:rPr lang="en-US" sz="2800" dirty="0"/>
              <a:t>diabetes?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0100" y="1214422"/>
            <a:ext cx="7143800" cy="4401205"/>
          </a:xfrm>
          <a:prstGeom prst="rect">
            <a:avLst/>
          </a:prstGeom>
        </p:spPr>
        <p:txBody>
          <a:bodyPr wrap="square">
            <a:spAutoFit/>
          </a:bodyPr>
          <a:lstStyle/>
          <a:p>
            <a:r>
              <a:rPr lang="en-US" sz="2800" dirty="0"/>
              <a:t>Women with PCOS often have </a:t>
            </a:r>
            <a:r>
              <a:rPr lang="fa-IR" sz="2800" dirty="0" smtClean="0"/>
              <a:t> </a:t>
            </a:r>
            <a:r>
              <a:rPr lang="en-US" sz="2800" b="1" dirty="0" err="1" smtClean="0"/>
              <a:t>comorbid</a:t>
            </a:r>
            <a:r>
              <a:rPr lang="en-US" sz="2800" b="1" dirty="0" smtClean="0"/>
              <a:t> </a:t>
            </a:r>
          </a:p>
          <a:p>
            <a:endParaRPr lang="en-US" sz="2800" dirty="0"/>
          </a:p>
          <a:p>
            <a:r>
              <a:rPr lang="en-US" sz="2800" b="1" dirty="0" smtClean="0"/>
              <a:t>metabolic </a:t>
            </a:r>
            <a:r>
              <a:rPr lang="en-US" sz="2800" b="1" dirty="0"/>
              <a:t>disorders </a:t>
            </a:r>
            <a:r>
              <a:rPr lang="en-US" sz="2800" dirty="0"/>
              <a:t>such as </a:t>
            </a:r>
            <a:r>
              <a:rPr lang="en-US" sz="2800" b="1" dirty="0"/>
              <a:t>obesity</a:t>
            </a:r>
            <a:r>
              <a:rPr lang="en-US" sz="2800" dirty="0"/>
              <a:t> and </a:t>
            </a:r>
            <a:endParaRPr lang="en-US" sz="2800" dirty="0" smtClean="0"/>
          </a:p>
          <a:p>
            <a:endParaRPr lang="en-US" sz="2800" dirty="0"/>
          </a:p>
          <a:p>
            <a:r>
              <a:rPr lang="en-US" sz="2800" b="1" dirty="0" smtClean="0"/>
              <a:t>diabetes</a:t>
            </a:r>
            <a:r>
              <a:rPr lang="en-US" sz="2800" dirty="0"/>
              <a:t>, and children of mothers with </a:t>
            </a:r>
            <a:r>
              <a:rPr lang="en-US" sz="2800" dirty="0" smtClean="0"/>
              <a:t>PCOS</a:t>
            </a:r>
          </a:p>
          <a:p>
            <a:endParaRPr lang="en-US" sz="2800" dirty="0"/>
          </a:p>
          <a:p>
            <a:r>
              <a:rPr lang="en-US" sz="2800" dirty="0" smtClean="0"/>
              <a:t> </a:t>
            </a:r>
            <a:r>
              <a:rPr lang="en-US" sz="2800" dirty="0"/>
              <a:t>have an increased risk of subtle signs of </a:t>
            </a:r>
            <a:endParaRPr lang="en-US" sz="2800" dirty="0" smtClean="0"/>
          </a:p>
          <a:p>
            <a:endParaRPr lang="en-US" sz="2800" dirty="0"/>
          </a:p>
          <a:p>
            <a:r>
              <a:rPr lang="en-US" sz="2800" dirty="0" err="1" smtClean="0"/>
              <a:t>cardiometabolic</a:t>
            </a:r>
            <a:r>
              <a:rPr lang="en-US" sz="2800" dirty="0" smtClean="0"/>
              <a:t> </a:t>
            </a:r>
            <a:r>
              <a:rPr lang="fa-IR" sz="2800" dirty="0" smtClean="0"/>
              <a:t> </a:t>
            </a:r>
            <a:r>
              <a:rPr lang="en-US" sz="2800" dirty="0" smtClean="0"/>
              <a:t>alterations</a:t>
            </a:r>
            <a:r>
              <a:rPr lang="en-US" sz="2800" dirty="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928670"/>
            <a:ext cx="7643866" cy="4154984"/>
          </a:xfrm>
          <a:prstGeom prst="rect">
            <a:avLst/>
          </a:prstGeom>
        </p:spPr>
        <p:txBody>
          <a:bodyPr wrap="square">
            <a:spAutoFit/>
          </a:bodyPr>
          <a:lstStyle/>
          <a:p>
            <a:r>
              <a:rPr lang="en-US" sz="2400" b="1" dirty="0"/>
              <a:t>STUDY DESIGN, SIZE, </a:t>
            </a:r>
            <a:r>
              <a:rPr lang="en-US" sz="2400" b="1" dirty="0" smtClean="0"/>
              <a:t>DURATION</a:t>
            </a:r>
            <a:endParaRPr lang="fa-IR" sz="2400" b="1" dirty="0" smtClean="0"/>
          </a:p>
          <a:p>
            <a:endParaRPr lang="fa-IR" sz="2400" b="1" dirty="0"/>
          </a:p>
          <a:p>
            <a:endParaRPr lang="fa-IR" sz="2400" b="1" dirty="0" smtClean="0"/>
          </a:p>
          <a:p>
            <a:endParaRPr lang="en-US" sz="3200" b="1" dirty="0">
              <a:latin typeface="Angsana New" pitchFamily="18" charset="-34"/>
              <a:cs typeface="Angsana New" pitchFamily="18" charset="-34"/>
            </a:endParaRPr>
          </a:p>
          <a:p>
            <a:r>
              <a:rPr lang="en-US" sz="3200" dirty="0">
                <a:latin typeface="Angsana New" pitchFamily="18" charset="-34"/>
                <a:cs typeface="Angsana New" pitchFamily="18" charset="-34"/>
              </a:rPr>
              <a:t>This was a </a:t>
            </a:r>
            <a:r>
              <a:rPr lang="en-US" sz="3200" b="1" dirty="0">
                <a:latin typeface="Angsana New" pitchFamily="18" charset="-34"/>
                <a:cs typeface="Angsana New" pitchFamily="18" charset="-34"/>
              </a:rPr>
              <a:t>nationwide cohort </a:t>
            </a:r>
            <a:r>
              <a:rPr lang="en-US" sz="3200" dirty="0">
                <a:latin typeface="Angsana New" pitchFamily="18" charset="-34"/>
                <a:cs typeface="Angsana New" pitchFamily="18" charset="-34"/>
              </a:rPr>
              <a:t>study of all live births (n = 1 105 997) </a:t>
            </a:r>
            <a:r>
              <a:rPr lang="en-US" sz="3200" b="1" dirty="0">
                <a:latin typeface="Angsana New" pitchFamily="18" charset="-34"/>
                <a:cs typeface="Angsana New" pitchFamily="18" charset="-34"/>
              </a:rPr>
              <a:t>during 1996–2014 in Finland</a:t>
            </a:r>
            <a:r>
              <a:rPr lang="en-US" sz="3200" dirty="0">
                <a:latin typeface="Angsana New" pitchFamily="18" charset="-34"/>
                <a:cs typeface="Angsana New" pitchFamily="18" charset="-34"/>
              </a:rPr>
              <a:t>, excluding those with maternal diagnoses sharing signs and symptoms with PCOS (n = 8244). A total of 1 097 753 births were included and followed </a:t>
            </a:r>
            <a:r>
              <a:rPr lang="en-US" sz="3200" dirty="0" smtClean="0">
                <a:latin typeface="Angsana New" pitchFamily="18" charset="-34"/>
                <a:cs typeface="Angsana New" pitchFamily="18" charset="-34"/>
              </a:rPr>
              <a:t>up </a:t>
            </a:r>
            <a:r>
              <a:rPr lang="en-US" sz="3200" b="1" dirty="0" smtClean="0">
                <a:latin typeface="Angsana New" pitchFamily="18" charset="-34"/>
                <a:cs typeface="Angsana New" pitchFamily="18" charset="-34"/>
              </a:rPr>
              <a:t>until 31 December </a:t>
            </a:r>
            <a:r>
              <a:rPr lang="en-US" sz="3200" b="1" dirty="0">
                <a:latin typeface="Angsana New" pitchFamily="18" charset="-34"/>
                <a:cs typeface="Angsana New" pitchFamily="18" charset="-34"/>
              </a:rPr>
              <a:t>2018</a:t>
            </a:r>
            <a:r>
              <a:rPr lang="en-US" sz="2400" b="1" dirty="0" smtClean="0"/>
              <a:t>.</a:t>
            </a:r>
            <a:endParaRPr lang="en-US" sz="24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00108"/>
            <a:ext cx="8305800" cy="1143000"/>
          </a:xfrm>
        </p:spPr>
        <p:txBody>
          <a:bodyPr>
            <a:normAutofit fontScale="90000"/>
          </a:bodyPr>
          <a:lstStyle/>
          <a:p>
            <a:r>
              <a:rPr lang="fa-IR" b="1" dirty="0" smtClean="0"/>
              <a:t/>
            </a:r>
            <a:br>
              <a:rPr lang="fa-IR" b="1" dirty="0" smtClean="0"/>
            </a:br>
            <a:r>
              <a:rPr lang="fa-IR" b="1" dirty="0" smtClean="0"/>
              <a:t/>
            </a:r>
            <a:br>
              <a:rPr lang="fa-IR" b="1" dirty="0" smtClean="0"/>
            </a:br>
            <a:r>
              <a:rPr lang="en-US" b="1" dirty="0" smtClean="0"/>
              <a:t/>
            </a:r>
            <a:br>
              <a:rPr lang="en-US" b="1" dirty="0" smtClean="0"/>
            </a:br>
            <a:r>
              <a:rPr lang="en-US" sz="3600" b="1" dirty="0" smtClean="0"/>
              <a:t>PARTICIPANTS/MATERIALS, SETTING, METHODS</a:t>
            </a:r>
            <a:endParaRPr lang="en-US" sz="3600" dirty="0"/>
          </a:p>
        </p:txBody>
      </p:sp>
      <p:sp>
        <p:nvSpPr>
          <p:cNvPr id="3" name="Rectangle 2"/>
          <p:cNvSpPr/>
          <p:nvPr/>
        </p:nvSpPr>
        <p:spPr>
          <a:xfrm>
            <a:off x="1000068" y="2357430"/>
            <a:ext cx="8143932" cy="3170099"/>
          </a:xfrm>
          <a:prstGeom prst="rect">
            <a:avLst/>
          </a:prstGeom>
        </p:spPr>
        <p:txBody>
          <a:bodyPr wrap="square">
            <a:spAutoFit/>
          </a:bodyPr>
          <a:lstStyle/>
          <a:p>
            <a:r>
              <a:rPr lang="en-US" sz="2000" dirty="0"/>
              <a:t>National registries were linked to identify births with maternal PCOS or </a:t>
            </a:r>
            <a:r>
              <a:rPr lang="en-US" sz="2000" dirty="0" err="1" smtClean="0"/>
              <a:t>anovulatory</a:t>
            </a:r>
            <a:r>
              <a:rPr lang="fa-IR" sz="2000" dirty="0" smtClean="0"/>
              <a:t> </a:t>
            </a:r>
            <a:r>
              <a:rPr lang="en-US" sz="2000" dirty="0" smtClean="0"/>
              <a:t> </a:t>
            </a:r>
            <a:r>
              <a:rPr lang="en-US" sz="2000" dirty="0"/>
              <a:t>infertility (n = 24 682). The primary outcomes were diagnoses of obesity (ICD-10: E65, E66) and diabetes (ICD-10: E10–E14) in offspring recorded in the Finnish Care Register for Health Care. Cox proportional hazards regression was modeled to analyze the risk of offspring obesity and diabetes in relation to prenatal exposure to maternal </a:t>
            </a:r>
            <a:r>
              <a:rPr lang="en-US" sz="2000" dirty="0" smtClean="0"/>
              <a:t>PCOS/</a:t>
            </a:r>
            <a:r>
              <a:rPr lang="en-US" sz="2000" dirty="0" err="1" smtClean="0"/>
              <a:t>anovulatory</a:t>
            </a:r>
            <a:r>
              <a:rPr lang="fa-IR" sz="2000" dirty="0" smtClean="0"/>
              <a:t> </a:t>
            </a:r>
            <a:r>
              <a:rPr lang="en-US" sz="2000" dirty="0" smtClean="0"/>
              <a:t> </a:t>
            </a:r>
            <a:r>
              <a:rPr lang="en-US" sz="2000" dirty="0"/>
              <a:t>infertility. Differently adjusted models and stratified analyses were used to assess whether the risk was modified by maternal obesity or diabetes diagnoses, pre-pregnancy BMI, fertility treatment or </a:t>
            </a:r>
            <a:r>
              <a:rPr lang="en-US" sz="2000" dirty="0" err="1"/>
              <a:t>perinatal</a:t>
            </a:r>
            <a:r>
              <a:rPr lang="en-US" sz="2000" dirty="0"/>
              <a:t> problems.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1538" y="889844"/>
            <a:ext cx="7215238" cy="5632311"/>
          </a:xfrm>
          <a:prstGeom prst="rect">
            <a:avLst/>
          </a:prstGeom>
        </p:spPr>
        <p:txBody>
          <a:bodyPr wrap="square">
            <a:spAutoFit/>
          </a:bodyPr>
          <a:lstStyle/>
          <a:p>
            <a:r>
              <a:rPr lang="en-US" sz="2400" b="1" dirty="0" err="1" smtClean="0"/>
              <a:t>Introuction</a:t>
            </a:r>
            <a:r>
              <a:rPr lang="en-US" sz="2400" b="1" dirty="0" smtClean="0"/>
              <a:t>  :</a:t>
            </a:r>
          </a:p>
          <a:p>
            <a:endParaRPr lang="en-US" sz="2400" dirty="0"/>
          </a:p>
          <a:p>
            <a:r>
              <a:rPr lang="en-US" sz="2400" dirty="0" smtClean="0"/>
              <a:t>Polycystic </a:t>
            </a:r>
            <a:r>
              <a:rPr lang="en-US" sz="2400" dirty="0"/>
              <a:t>ovary syndrome (PCOS) is a common endocrine-metabolic disorder in reproductive-aged women, characterized by </a:t>
            </a:r>
            <a:r>
              <a:rPr lang="en-US" sz="2400" dirty="0" err="1"/>
              <a:t>oligoovulation</a:t>
            </a:r>
            <a:r>
              <a:rPr lang="en-US" sz="2400" dirty="0"/>
              <a:t>/</a:t>
            </a:r>
            <a:r>
              <a:rPr lang="en-US" sz="2400" dirty="0" err="1"/>
              <a:t>anovulation</a:t>
            </a:r>
            <a:r>
              <a:rPr lang="en-US" sz="2400" dirty="0"/>
              <a:t>, clinical or biochemical </a:t>
            </a:r>
            <a:r>
              <a:rPr lang="en-US" sz="2400" dirty="0" err="1"/>
              <a:t>hyperandrogenism</a:t>
            </a:r>
            <a:r>
              <a:rPr lang="en-US" sz="2400" dirty="0"/>
              <a:t>, and polycystic ovaries. Though women with PCOS have children as often as women without PCOS </a:t>
            </a:r>
            <a:r>
              <a:rPr lang="en-US" sz="2400" dirty="0" smtClean="0"/>
              <a:t>, </a:t>
            </a:r>
            <a:r>
              <a:rPr lang="en-US" sz="2400" dirty="0"/>
              <a:t>the affected women are more likely to face fertility problems and to seek help from ART</a:t>
            </a:r>
            <a:r>
              <a:rPr lang="en-US" sz="2400" dirty="0" smtClean="0"/>
              <a:t>.</a:t>
            </a:r>
            <a:endParaRPr lang="fa-IR" sz="2400" dirty="0" smtClean="0"/>
          </a:p>
          <a:p>
            <a:r>
              <a:rPr lang="en-US" sz="2400" dirty="0" smtClean="0"/>
              <a:t> </a:t>
            </a:r>
            <a:r>
              <a:rPr lang="en-US" sz="2400" dirty="0"/>
              <a:t>In addition, mothers with PCOS more often have pregnancy complications and less favorable pregnancy outcomes </a:t>
            </a:r>
            <a:r>
              <a:rPr lang="en-US" sz="2400" dirty="0" smtClean="0"/>
              <a:t>(Furthermore</a:t>
            </a:r>
            <a:r>
              <a:rPr lang="en-US" sz="2400" dirty="0"/>
              <a:t>, PCOS is featured by a range of metabolic dysfunctions, such as obesity and Type 2 diabetes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857232"/>
            <a:ext cx="8143932" cy="5632311"/>
          </a:xfrm>
          <a:prstGeom prst="rect">
            <a:avLst/>
          </a:prstGeom>
        </p:spPr>
        <p:txBody>
          <a:bodyPr wrap="square">
            <a:spAutoFit/>
          </a:bodyPr>
          <a:lstStyle/>
          <a:p>
            <a:r>
              <a:rPr lang="en-US" sz="2400" dirty="0"/>
              <a:t>this study aimed to examine the risks of </a:t>
            </a:r>
            <a:endParaRPr lang="fa-IR" sz="2400" dirty="0" smtClean="0"/>
          </a:p>
          <a:p>
            <a:endParaRPr lang="fa-IR" sz="2400" dirty="0" smtClean="0"/>
          </a:p>
          <a:p>
            <a:r>
              <a:rPr lang="en-US" sz="2400" dirty="0" smtClean="0"/>
              <a:t>offspring </a:t>
            </a:r>
            <a:r>
              <a:rPr lang="en-US" sz="2400" dirty="0"/>
              <a:t>obesity and diabetes until 22 years of </a:t>
            </a:r>
            <a:r>
              <a:rPr lang="en-US" sz="2400" dirty="0" smtClean="0"/>
              <a:t>age</a:t>
            </a:r>
            <a:endParaRPr lang="fa-IR" sz="2400" dirty="0" smtClean="0"/>
          </a:p>
          <a:p>
            <a:endParaRPr lang="fa-IR" sz="2400" dirty="0"/>
          </a:p>
          <a:p>
            <a:r>
              <a:rPr lang="en-US" sz="2400" dirty="0" smtClean="0"/>
              <a:t> </a:t>
            </a:r>
            <a:r>
              <a:rPr lang="en-US" sz="2400" dirty="0"/>
              <a:t>in relation to maternal PCOS</a:t>
            </a:r>
            <a:r>
              <a:rPr lang="en-US" sz="2400" dirty="0" smtClean="0"/>
              <a:t>.</a:t>
            </a:r>
            <a:endParaRPr lang="fa-IR" sz="2400" dirty="0" smtClean="0"/>
          </a:p>
          <a:p>
            <a:endParaRPr lang="fa-IR" sz="2400" dirty="0" smtClean="0"/>
          </a:p>
          <a:p>
            <a:r>
              <a:rPr lang="en-US" sz="2400" dirty="0" smtClean="0"/>
              <a:t> </a:t>
            </a:r>
            <a:r>
              <a:rPr lang="en-US" sz="2400" dirty="0"/>
              <a:t>The risks were assessed in both male and female children. </a:t>
            </a:r>
            <a:endParaRPr lang="fa-IR" sz="2400" dirty="0" smtClean="0"/>
          </a:p>
          <a:p>
            <a:endParaRPr lang="fa-IR" sz="2400" dirty="0"/>
          </a:p>
          <a:p>
            <a:r>
              <a:rPr lang="en-US" sz="2400" dirty="0" smtClean="0"/>
              <a:t>Differently </a:t>
            </a:r>
            <a:r>
              <a:rPr lang="en-US" sz="2400" dirty="0"/>
              <a:t>adjusted models and stratified analyses were </a:t>
            </a:r>
            <a:endParaRPr lang="fa-IR" sz="2400" dirty="0" smtClean="0"/>
          </a:p>
          <a:p>
            <a:endParaRPr lang="fa-IR" sz="2400" dirty="0"/>
          </a:p>
          <a:p>
            <a:r>
              <a:rPr lang="en-US" sz="2400" dirty="0" smtClean="0"/>
              <a:t>performed </a:t>
            </a:r>
            <a:r>
              <a:rPr lang="en-US" sz="2400" dirty="0"/>
              <a:t>to investigate the effects of maternal diagnosis </a:t>
            </a:r>
            <a:r>
              <a:rPr lang="en-US" sz="2400" dirty="0" smtClean="0"/>
              <a:t>of</a:t>
            </a:r>
            <a:endParaRPr lang="fa-IR" sz="2400" dirty="0" smtClean="0"/>
          </a:p>
          <a:p>
            <a:endParaRPr lang="fa-IR" sz="2400" dirty="0"/>
          </a:p>
          <a:p>
            <a:r>
              <a:rPr lang="en-US" sz="2400" dirty="0" smtClean="0"/>
              <a:t> </a:t>
            </a:r>
            <a:r>
              <a:rPr lang="en-US" sz="2400" dirty="0"/>
              <a:t>obesity and diabetes, pre-pregnancy BMI, </a:t>
            </a:r>
            <a:r>
              <a:rPr lang="en-US" sz="2400" dirty="0" smtClean="0"/>
              <a:t>fertility</a:t>
            </a:r>
            <a:endParaRPr lang="fa-IR" sz="2400" dirty="0" smtClean="0"/>
          </a:p>
          <a:p>
            <a:endParaRPr lang="fa-IR" sz="2400" dirty="0"/>
          </a:p>
          <a:p>
            <a:r>
              <a:rPr lang="en-US" sz="2400" dirty="0" smtClean="0"/>
              <a:t> </a:t>
            </a:r>
            <a:r>
              <a:rPr lang="en-US" sz="2400" dirty="0"/>
              <a:t>treatment, and </a:t>
            </a:r>
            <a:r>
              <a:rPr lang="en-US" sz="2400" dirty="0" err="1"/>
              <a:t>perinatal</a:t>
            </a:r>
            <a:r>
              <a:rPr lang="en-US" sz="2400" dirty="0"/>
              <a:t> problems.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714357"/>
            <a:ext cx="8072494" cy="6124754"/>
          </a:xfrm>
          <a:prstGeom prst="rect">
            <a:avLst/>
          </a:prstGeom>
        </p:spPr>
        <p:txBody>
          <a:bodyPr wrap="square">
            <a:spAutoFit/>
          </a:bodyPr>
          <a:lstStyle/>
          <a:p>
            <a:r>
              <a:rPr lang="en-US" sz="2800" dirty="0"/>
              <a:t> In this study, births to mothers with diagnoses </a:t>
            </a:r>
            <a:endParaRPr lang="en-US" sz="2800" dirty="0" smtClean="0"/>
          </a:p>
          <a:p>
            <a:endParaRPr lang="en-US" sz="2800" dirty="0"/>
          </a:p>
          <a:p>
            <a:r>
              <a:rPr lang="en-US" sz="2800" dirty="0" smtClean="0"/>
              <a:t>sharing </a:t>
            </a:r>
            <a:r>
              <a:rPr lang="en-US" sz="2800" dirty="0"/>
              <a:t>signs and symptoms with PCOS were </a:t>
            </a:r>
            <a:endParaRPr lang="en-US" sz="2800" dirty="0" smtClean="0"/>
          </a:p>
          <a:p>
            <a:endParaRPr lang="en-US" sz="2800" dirty="0"/>
          </a:p>
          <a:p>
            <a:r>
              <a:rPr lang="en-US" sz="2800" dirty="0" smtClean="0"/>
              <a:t>excluded </a:t>
            </a:r>
            <a:r>
              <a:rPr lang="en-US" sz="2800" dirty="0"/>
              <a:t>(n = 8244): pituitary gland disorders </a:t>
            </a:r>
            <a:endParaRPr lang="en-US" sz="2800" dirty="0" smtClean="0"/>
          </a:p>
          <a:p>
            <a:endParaRPr lang="en-US" sz="2800" dirty="0"/>
          </a:p>
          <a:p>
            <a:r>
              <a:rPr lang="en-US" sz="2800" dirty="0" smtClean="0"/>
              <a:t>including </a:t>
            </a:r>
            <a:r>
              <a:rPr lang="en-US" sz="2800" dirty="0"/>
              <a:t>hypo/hyper function </a:t>
            </a:r>
            <a:r>
              <a:rPr lang="en-US" sz="2800" dirty="0" smtClean="0"/>
              <a:t>: pituitary adenoma</a:t>
            </a:r>
          </a:p>
          <a:p>
            <a:endParaRPr lang="en-US" sz="2800" dirty="0"/>
          </a:p>
          <a:p>
            <a:r>
              <a:rPr lang="en-US" sz="2800" dirty="0" smtClean="0"/>
              <a:t> adrenal </a:t>
            </a:r>
            <a:r>
              <a:rPr lang="en-US" sz="2800" dirty="0"/>
              <a:t>gland disorders including congenital </a:t>
            </a:r>
            <a:endParaRPr lang="en-US" sz="2800" dirty="0" smtClean="0"/>
          </a:p>
          <a:p>
            <a:endParaRPr lang="en-US" sz="2800" dirty="0"/>
          </a:p>
          <a:p>
            <a:r>
              <a:rPr lang="en-US" sz="2800" dirty="0" smtClean="0"/>
              <a:t>adrenal </a:t>
            </a:r>
            <a:r>
              <a:rPr lang="en-US" sz="2800" dirty="0"/>
              <a:t>hyperplasia and Cushing’s </a:t>
            </a:r>
            <a:r>
              <a:rPr lang="en-US" sz="2800" dirty="0" smtClean="0"/>
              <a:t>syndrome, </a:t>
            </a:r>
          </a:p>
          <a:p>
            <a:endParaRPr lang="en-US" sz="2800" dirty="0"/>
          </a:p>
          <a:p>
            <a:r>
              <a:rPr lang="en-US" sz="2800" dirty="0" smtClean="0"/>
              <a:t>suprarenal tumor, </a:t>
            </a:r>
            <a:r>
              <a:rPr lang="en-US" sz="2800" dirty="0" err="1"/>
              <a:t>galactorrhea</a:t>
            </a:r>
            <a:r>
              <a:rPr lang="en-US" sz="2800" dirty="0"/>
              <a:t> </a:t>
            </a:r>
            <a:r>
              <a:rPr lang="fa-IR" sz="2800" dirty="0" smtClean="0"/>
              <a:t> </a:t>
            </a:r>
            <a:r>
              <a:rPr lang="en-US" sz="2800" dirty="0" smtClean="0"/>
              <a:t>and </a:t>
            </a:r>
            <a:r>
              <a:rPr lang="en-US" sz="2800" dirty="0"/>
              <a:t>Turner </a:t>
            </a:r>
            <a:r>
              <a:rPr lang="en-US" sz="2800" dirty="0" smtClean="0"/>
              <a:t>syndrome</a:t>
            </a:r>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1538" y="1000108"/>
            <a:ext cx="7143800" cy="4832092"/>
          </a:xfrm>
          <a:prstGeom prst="rect">
            <a:avLst/>
          </a:prstGeom>
        </p:spPr>
        <p:txBody>
          <a:bodyPr wrap="square">
            <a:spAutoFit/>
          </a:bodyPr>
          <a:lstStyle/>
          <a:p>
            <a:r>
              <a:rPr lang="en-US" sz="2800" dirty="0"/>
              <a:t>In the final analysis, </a:t>
            </a:r>
            <a:r>
              <a:rPr lang="en-US" sz="2800" dirty="0">
                <a:latin typeface="Angsana New" pitchFamily="18" charset="-34"/>
                <a:cs typeface="Angsana New" pitchFamily="18" charset="-34"/>
              </a:rPr>
              <a:t>24 682 </a:t>
            </a:r>
            <a:r>
              <a:rPr lang="en-US" sz="2800" dirty="0"/>
              <a:t>children with </a:t>
            </a:r>
            <a:endParaRPr lang="fa-IR" sz="2800" dirty="0" smtClean="0"/>
          </a:p>
          <a:p>
            <a:endParaRPr lang="fa-IR" sz="2800" dirty="0"/>
          </a:p>
          <a:p>
            <a:r>
              <a:rPr lang="en-US" sz="2800" dirty="0" smtClean="0"/>
              <a:t>maternal </a:t>
            </a:r>
            <a:r>
              <a:rPr lang="en-US" sz="2800" dirty="0"/>
              <a:t>PCOS/</a:t>
            </a:r>
            <a:r>
              <a:rPr lang="en-US" sz="2800" dirty="0" err="1"/>
              <a:t>anovulatory</a:t>
            </a:r>
            <a:r>
              <a:rPr lang="en-US" sz="2800" dirty="0"/>
              <a:t> infertility and </a:t>
            </a:r>
            <a:endParaRPr lang="fa-IR" sz="2800" dirty="0" smtClean="0"/>
          </a:p>
          <a:p>
            <a:endParaRPr lang="fa-IR" sz="2800" dirty="0"/>
          </a:p>
          <a:p>
            <a:r>
              <a:rPr lang="en-US" sz="2800" dirty="0" smtClean="0">
                <a:latin typeface="Angsana New" pitchFamily="18" charset="-34"/>
                <a:cs typeface="Angsana New" pitchFamily="18" charset="-34"/>
              </a:rPr>
              <a:t>1 </a:t>
            </a:r>
            <a:r>
              <a:rPr lang="en-US" sz="2800" dirty="0">
                <a:latin typeface="Angsana New" pitchFamily="18" charset="-34"/>
                <a:cs typeface="Angsana New" pitchFamily="18" charset="-34"/>
              </a:rPr>
              <a:t>073 071 </a:t>
            </a:r>
            <a:r>
              <a:rPr lang="en-US" sz="2800" dirty="0"/>
              <a:t>without maternal </a:t>
            </a:r>
            <a:endParaRPr lang="fa-IR" sz="2800" dirty="0" smtClean="0"/>
          </a:p>
          <a:p>
            <a:endParaRPr lang="fa-IR" sz="2800" dirty="0"/>
          </a:p>
          <a:p>
            <a:r>
              <a:rPr lang="en-US" sz="2800" dirty="0" smtClean="0"/>
              <a:t>PCOS/</a:t>
            </a:r>
            <a:r>
              <a:rPr lang="en-US" sz="2800" dirty="0" err="1" smtClean="0"/>
              <a:t>anovulatory</a:t>
            </a:r>
            <a:r>
              <a:rPr lang="en-US" sz="2800" dirty="0" smtClean="0"/>
              <a:t> </a:t>
            </a:r>
            <a:r>
              <a:rPr lang="en-US" sz="2800" dirty="0"/>
              <a:t>infertility were included</a:t>
            </a:r>
            <a:r>
              <a:rPr lang="en-US" sz="2800" dirty="0" smtClean="0"/>
              <a:t>.</a:t>
            </a:r>
            <a:endParaRPr lang="fa-IR" sz="2800" dirty="0" smtClean="0"/>
          </a:p>
          <a:p>
            <a:endParaRPr lang="fa-IR" sz="2800" dirty="0"/>
          </a:p>
          <a:p>
            <a:r>
              <a:rPr lang="en-US" sz="2800" dirty="0" smtClean="0"/>
              <a:t> </a:t>
            </a:r>
            <a:r>
              <a:rPr lang="en-US" sz="2800" dirty="0"/>
              <a:t>All children were followed up until 31 </a:t>
            </a:r>
            <a:endParaRPr lang="fa-IR" sz="2800" dirty="0" smtClean="0"/>
          </a:p>
          <a:p>
            <a:endParaRPr lang="fa-IR" sz="2800" dirty="0"/>
          </a:p>
          <a:p>
            <a:r>
              <a:rPr lang="en-US" sz="2800" dirty="0" smtClean="0"/>
              <a:t>December </a:t>
            </a:r>
            <a:r>
              <a:rPr lang="fa-IR" sz="2800" dirty="0"/>
              <a:t> </a:t>
            </a:r>
            <a:r>
              <a:rPr lang="en-US" sz="2800" dirty="0" smtClean="0"/>
              <a:t>2018.</a:t>
            </a:r>
            <a:endParaRPr lang="en-US"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110</TotalTime>
  <Words>646</Words>
  <Application>Microsoft Office PowerPoint</Application>
  <PresentationFormat>On-screen Show (4:3)</PresentationFormat>
  <Paragraphs>151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Flow</vt:lpstr>
      <vt:lpstr> </vt:lpstr>
      <vt:lpstr>PowerPoint Presentation</vt:lpstr>
      <vt:lpstr>PowerPoint Presentation</vt:lpstr>
      <vt:lpstr>PowerPoint Presentation</vt:lpstr>
      <vt:lpstr>   PARTICIPANTS/MATERIALS, SETTING, METHODS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MRT www.Win2Farsi.com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MRT</dc:creator>
  <cp:lastModifiedBy>test</cp:lastModifiedBy>
  <cp:revision>12</cp:revision>
  <dcterms:created xsi:type="dcterms:W3CDTF">2021-08-02T11:10:34Z</dcterms:created>
  <dcterms:modified xsi:type="dcterms:W3CDTF">2021-08-10T06:53:52Z</dcterms:modified>
</cp:coreProperties>
</file>