
<file path=[Content_Types].xml><?xml version="1.0" encoding="utf-8"?>
<Types xmlns="http://schemas.openxmlformats.org/package/2006/content-types">
  <Default ContentType="application/xml" Extension="xml"/>
  <Default ContentType="image/jpeg" Extension="jpeg"/>
  <Default ContentType="image/png" Extension="png"/>
  <Default ContentType="application/vnd.openxmlformats-package.relationships+xml" Extension="rels"/>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9.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commentAuthors+xml" PartName="/ppt/commentAuthors1.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7.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30.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2.xml"/>
  <Override ContentType="application/vnd.openxmlformats-officedocument.presentationml.slide+xml" PartName="/ppt/slides/slide31.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28.xml"/>
  <Override ContentType="application/vnd.openxmlformats-officedocument.presentationml.slide+xml" PartName="/ppt/slides/slide26.xml"/>
  <Override ContentType="application/vnd.openxmlformats-officedocument.presentationml.slide+xml" PartName="/ppt/slides/slide15.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6.xml"/>
  <Override ContentType="application/vnd.openxmlformats-officedocument.presentationml.slide+xml" PartName="/ppt/slides/slide20.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commentAuthors1.xml><?xml version="1.0" encoding="utf-8"?>
<p:cmAuthorLst xmlns:a="http://schemas.openxmlformats.org/drawingml/2006/main" xmlns:r="http://schemas.openxmlformats.org/officeDocument/2006/relationships" xmlns:p="http://schemas.openxmlformats.org/presentationml/2006/main">
  <p:cmAuthor id="1" name="ACER" initials="A" lastIdx="1" clrIdx="0">
    <p:extLst>
      <p:ext uri="{19B8F6BF-5375-455C-9EA6-DF929625EA0E}">
        <p15:presenceInfo xmlns:p15="http://schemas.microsoft.com/office/powerpoint/2012/main" userId="ACER" providerId="None"/>
      </p:ext>
    </p:extLst>
  </p:cmAuthor>
</p:cmAuthorLst>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2" Type="http://schemas.openxmlformats.org/officeDocument/2006/relationships/slide" Target="slides/slide8.xml"/><Relationship Id="rId28" Type="http://schemas.openxmlformats.org/officeDocument/2006/relationships/slide" Target="slides/slide24.xml"/><Relationship Id="rId16" Type="http://schemas.openxmlformats.org/officeDocument/2006/relationships/slide" Target="slides/slide12.xml"/><Relationship Id="rId20" Type="http://schemas.openxmlformats.org/officeDocument/2006/relationships/slide" Target="slides/slide16.xml"/><Relationship Id="rId15" Type="http://schemas.openxmlformats.org/officeDocument/2006/relationships/slide" Target="slides/slide11.xml"/><Relationship Id="rId11" Type="http://schemas.openxmlformats.org/officeDocument/2006/relationships/slide" Target="slides/slide7.xml"/><Relationship Id="rId25" Type="http://schemas.openxmlformats.org/officeDocument/2006/relationships/slide" Target="slides/slide21.xml"/><Relationship Id="rId7" Type="http://schemas.openxmlformats.org/officeDocument/2006/relationships/slide" Target="slides/slide3.xml"/><Relationship Id="rId14" Type="http://schemas.openxmlformats.org/officeDocument/2006/relationships/slide" Target="slides/slide10.xml"/><Relationship Id="rId29" Type="http://schemas.openxmlformats.org/officeDocument/2006/relationships/slide" Target="slides/slide25.xml"/><Relationship Id="rId27" Type="http://schemas.openxmlformats.org/officeDocument/2006/relationships/slide" Target="slides/slide23.xml"/><Relationship Id="rId35" Type="http://schemas.openxmlformats.org/officeDocument/2006/relationships/slide" Target="slides/slide31.xml"/><Relationship Id="rId8" Type="http://schemas.openxmlformats.org/officeDocument/2006/relationships/slide" Target="slides/slide4.xml"/><Relationship Id="rId13" Type="http://schemas.openxmlformats.org/officeDocument/2006/relationships/slide" Target="slides/slide9.xml"/><Relationship Id="rId34" Type="http://schemas.openxmlformats.org/officeDocument/2006/relationships/slide" Target="slides/slide30.xml"/><Relationship Id="rId4" Type="http://schemas.openxmlformats.org/officeDocument/2006/relationships/slideMaster" Target="slideMasters/slideMaster1.xml"/><Relationship Id="rId9" Type="http://schemas.openxmlformats.org/officeDocument/2006/relationships/slide" Target="slides/slide5.xml"/><Relationship Id="rId31" Type="http://schemas.openxmlformats.org/officeDocument/2006/relationships/slide" Target="slides/slide27.xml"/><Relationship Id="rId33" Type="http://schemas.openxmlformats.org/officeDocument/2006/relationships/slide" Target="slides/slide29.xml"/><Relationship Id="rId1" Type="http://schemas.openxmlformats.org/officeDocument/2006/relationships/theme" Target="theme/theme1.xml"/><Relationship Id="rId22" Type="http://schemas.openxmlformats.org/officeDocument/2006/relationships/slide" Target="slides/slide18.xml"/><Relationship Id="rId30" Type="http://schemas.openxmlformats.org/officeDocument/2006/relationships/slide" Target="slides/slide26.xml"/><Relationship Id="rId18" Type="http://schemas.openxmlformats.org/officeDocument/2006/relationships/slide" Target="slides/slide14.xml"/><Relationship Id="rId5" Type="http://schemas.openxmlformats.org/officeDocument/2006/relationships/slide" Target="slides/slide1.xml"/><Relationship Id="rId26" Type="http://schemas.openxmlformats.org/officeDocument/2006/relationships/slide" Target="slides/slide22.xml"/><Relationship Id="rId24" Type="http://schemas.openxmlformats.org/officeDocument/2006/relationships/slide" Target="slides/slide20.xml"/><Relationship Id="rId2" Type="http://schemas.openxmlformats.org/officeDocument/2006/relationships/presProps" Target="presProps1.xml"/><Relationship Id="rId21" Type="http://schemas.openxmlformats.org/officeDocument/2006/relationships/slide" Target="slides/slide17.xml"/><Relationship Id="rId23" Type="http://schemas.openxmlformats.org/officeDocument/2006/relationships/slide" Target="slides/slide19.xml"/><Relationship Id="rId32" Type="http://schemas.openxmlformats.org/officeDocument/2006/relationships/slide" Target="slides/slide28.xml"/><Relationship Id="rId10" Type="http://schemas.openxmlformats.org/officeDocument/2006/relationships/slide" Target="slides/slide6.xml"/><Relationship Id="rId19" Type="http://schemas.openxmlformats.org/officeDocument/2006/relationships/slide" Target="slides/slide15.xml"/><Relationship Id="rId17" Type="http://schemas.openxmlformats.org/officeDocument/2006/relationships/slide" Target="slides/slide13.xml"/><Relationship Id="rId3" Type="http://schemas.openxmlformats.org/officeDocument/2006/relationships/commentAuthors" Target="commentAuthors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4/5/2021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4/5/2021</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nboundmedicine.com/medline/?st=M&amp;journal=Hum%20Reprod%20Updat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008" y="2572207"/>
            <a:ext cx="7543800" cy="1526182"/>
          </a:xfrm>
        </p:spPr>
        <p:txBody>
          <a:bodyPr>
            <a:noAutofit/>
          </a:bodyPr>
          <a:lstStyle/>
          <a:p>
            <a:pPr algn="ctr"/>
            <a:r>
              <a:rPr lang="en-US" sz="2400" b="1" dirty="0">
                <a:solidFill>
                  <a:srgbClr val="00B0F0"/>
                </a:solidFill>
              </a:rPr>
              <a:t>The impact of endometrioma on in vitro fertilization/intra‑cytoplasmic  injection IVF/ICSI reproductive outcomes: a systematic review and meta‑analysis</a:t>
            </a:r>
          </a:p>
        </p:txBody>
      </p:sp>
      <p:sp>
        <p:nvSpPr>
          <p:cNvPr id="3" name="Subtitle 2"/>
          <p:cNvSpPr>
            <a:spLocks noGrp="1"/>
          </p:cNvSpPr>
          <p:nvPr>
            <p:ph type="subTitle" idx="1"/>
          </p:nvPr>
        </p:nvSpPr>
        <p:spPr>
          <a:xfrm>
            <a:off x="1341120" y="4117050"/>
            <a:ext cx="6461760" cy="457200"/>
          </a:xfrm>
        </p:spPr>
        <p:txBody>
          <a:bodyPr>
            <a:normAutofit/>
          </a:bodyPr>
          <a:lstStyle/>
          <a:p>
            <a:pPr algn="ctr"/>
            <a:r>
              <a:rPr lang="en-US" sz="1400" b="1" dirty="0">
                <a:solidFill>
                  <a:srgbClr val="C00000"/>
                </a:solidFill>
                <a:hlinkClick r:id="rId2" invalidUrl="https://www.unboundmedicine.com/medline/?st=M&amp;journal=Hum Reprod Update">
                  <a:extLst>
                    <a:ext uri="{A12FA001-AC4F-418D-AE19-62706E023703}">
                      <ahyp:hlinkClr xmlns:ahyp="http://schemas.microsoft.com/office/drawing/2018/hyperlinkcolor" val="tx"/>
                    </a:ext>
                  </a:extLst>
                </a:hlinkClick>
              </a:rPr>
              <a:t>Archives of Gynecology and Obstetrics (2021) 303:3–16</a:t>
            </a:r>
          </a:p>
        </p:txBody>
      </p:sp>
      <p:sp>
        <p:nvSpPr>
          <p:cNvPr id="5" name="TextBox 4"/>
          <p:cNvSpPr txBox="1"/>
          <p:nvPr/>
        </p:nvSpPr>
        <p:spPr>
          <a:xfrm>
            <a:off x="2895600" y="1484041"/>
            <a:ext cx="2800350" cy="738664"/>
          </a:xfrm>
          <a:prstGeom prst="rect">
            <a:avLst/>
          </a:prstGeom>
          <a:noFill/>
        </p:spPr>
        <p:txBody>
          <a:bodyPr wrap="square" rtlCol="1">
            <a:spAutoFit/>
          </a:bodyPr>
          <a:lstStyle/>
          <a:p>
            <a:pPr algn="ctr"/>
            <a:r>
              <a:rPr lang="en-US" sz="1400" b="1" dirty="0"/>
              <a:t>Emam Hospital</a:t>
            </a:r>
          </a:p>
          <a:p>
            <a:pPr algn="ctr"/>
            <a:r>
              <a:rPr lang="en-US" sz="1400" b="1" dirty="0"/>
              <a:t>Tehran University of Medical Sciences, Tehran, Iran </a:t>
            </a:r>
            <a:endParaRPr lang="fa-IR" sz="1400" b="1" dirty="0"/>
          </a:p>
        </p:txBody>
      </p:sp>
      <p:pic>
        <p:nvPicPr>
          <p:cNvPr id="9" name="Picture 8">
            <a:extLst>
              <a:ext uri="{FF2B5EF4-FFF2-40B4-BE49-F238E27FC236}">
                <a16:creationId xmlns:a16="http://schemas.microsoft.com/office/drawing/2014/main" id="{435BD8E9-AA6B-4ABA-AA8F-CC926D526589}"/>
              </a:ext>
            </a:extLst>
          </p:cNvPr>
          <p:cNvPicPr>
            <a:picLocks noChangeAspect="1"/>
          </p:cNvPicPr>
          <p:nvPr/>
        </p:nvPicPr>
        <p:blipFill>
          <a:blip r:embed="rId3"/>
          <a:stretch>
            <a:fillRect/>
          </a:stretch>
        </p:blipFill>
        <p:spPr>
          <a:xfrm>
            <a:off x="3810000" y="408212"/>
            <a:ext cx="952500" cy="971550"/>
          </a:xfrm>
          <a:prstGeom prst="rect">
            <a:avLst/>
          </a:prstGeom>
        </p:spPr>
      </p:pic>
      <p:sp>
        <p:nvSpPr>
          <p:cNvPr id="10" name="TextBox 9">
            <a:extLst>
              <a:ext uri="{FF2B5EF4-FFF2-40B4-BE49-F238E27FC236}">
                <a16:creationId xmlns:a16="http://schemas.microsoft.com/office/drawing/2014/main" id="{1E1F7D6B-1643-42BA-99BF-0798F8914454}"/>
              </a:ext>
            </a:extLst>
          </p:cNvPr>
          <p:cNvSpPr txBox="1"/>
          <p:nvPr/>
        </p:nvSpPr>
        <p:spPr>
          <a:xfrm>
            <a:off x="762000" y="5334000"/>
            <a:ext cx="6629400" cy="923330"/>
          </a:xfrm>
          <a:prstGeom prst="rect">
            <a:avLst/>
          </a:prstGeom>
          <a:noFill/>
        </p:spPr>
        <p:txBody>
          <a:bodyPr wrap="square" rtlCol="1">
            <a:spAutoFit/>
          </a:bodyPr>
          <a:lstStyle/>
          <a:p>
            <a:pPr algn="ctr"/>
            <a:r>
              <a:rPr lang="en-US" sz="3600" b="1" dirty="0">
                <a:solidFill>
                  <a:srgbClr val="00B050"/>
                </a:solidFill>
              </a:rPr>
              <a:t>Dr. Maryam </a:t>
            </a:r>
            <a:r>
              <a:rPr lang="en-US" sz="3600" b="1" dirty="0" err="1">
                <a:solidFill>
                  <a:srgbClr val="00B050"/>
                </a:solidFill>
              </a:rPr>
              <a:t>Razavi</a:t>
            </a:r>
            <a:endParaRPr lang="en-US" sz="3600" b="1" dirty="0">
              <a:solidFill>
                <a:srgbClr val="00B050"/>
              </a:solidFill>
            </a:endParaRPr>
          </a:p>
          <a:p>
            <a:pPr algn="ctr"/>
            <a:r>
              <a:rPr lang="en-US" b="1" dirty="0">
                <a:solidFill>
                  <a:srgbClr val="0070C0"/>
                </a:solidFill>
              </a:rPr>
              <a:t>Fellow in Infertility</a:t>
            </a:r>
          </a:p>
        </p:txBody>
      </p:sp>
    </p:spTree>
    <p:extLst>
      <p:ext uri="{BB962C8B-B14F-4D97-AF65-F5344CB8AC3E}">
        <p14:creationId xmlns:p14="http://schemas.microsoft.com/office/powerpoint/2010/main" val="257575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sp>
        <p:nvSpPr>
          <p:cNvPr id="3" name="Content Placeholder 2"/>
          <p:cNvSpPr>
            <a:spLocks noGrp="1"/>
          </p:cNvSpPr>
          <p:nvPr>
            <p:ph idx="1"/>
          </p:nvPr>
        </p:nvSpPr>
        <p:spPr>
          <a:xfrm>
            <a:off x="457200" y="2247900"/>
            <a:ext cx="7489371" cy="3733800"/>
          </a:xfrm>
        </p:spPr>
        <p:txBody>
          <a:bodyPr>
            <a:normAutofit/>
          </a:bodyPr>
          <a:lstStyle/>
          <a:p>
            <a:r>
              <a:rPr lang="en-US" dirty="0">
                <a:solidFill>
                  <a:srgbClr val="7030A0"/>
                </a:solidFill>
              </a:rPr>
              <a:t>Full manuscripts of all potentially eligible studies were collected.</a:t>
            </a:r>
          </a:p>
          <a:p>
            <a:r>
              <a:rPr lang="en-US" dirty="0">
                <a:solidFill>
                  <a:srgbClr val="7030A0"/>
                </a:solidFill>
              </a:rPr>
              <a:t>The study selection method is illustrated in the PRISMA flowchart (Next page).</a:t>
            </a:r>
          </a:p>
          <a:p>
            <a:endParaRPr lang="en-US" dirty="0">
              <a:solidFill>
                <a:srgbClr val="7030A0"/>
              </a:solidFill>
            </a:endParaRP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5562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Data extraction and assessment of publication bias</a:t>
            </a:r>
          </a:p>
        </p:txBody>
      </p:sp>
    </p:spTree>
    <p:extLst>
      <p:ext uri="{BB962C8B-B14F-4D97-AF65-F5344CB8AC3E}">
        <p14:creationId xmlns:p14="http://schemas.microsoft.com/office/powerpoint/2010/main" val="260898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pic>
        <p:nvPicPr>
          <p:cNvPr id="6" name="Content Placeholder 5">
            <a:extLst>
              <a:ext uri="{FF2B5EF4-FFF2-40B4-BE49-F238E27FC236}">
                <a16:creationId xmlns:a16="http://schemas.microsoft.com/office/drawing/2014/main" id="{F852EE46-B388-477D-8A77-0364095AFCCC}"/>
              </a:ext>
            </a:extLst>
          </p:cNvPr>
          <p:cNvPicPr>
            <a:picLocks noGrp="1" noChangeAspect="1"/>
          </p:cNvPicPr>
          <p:nvPr>
            <p:ph idx="1"/>
          </p:nvPr>
        </p:nvPicPr>
        <p:blipFill>
          <a:blip r:embed="rId2"/>
          <a:stretch>
            <a:fillRect/>
          </a:stretch>
        </p:blipFill>
        <p:spPr>
          <a:xfrm>
            <a:off x="1600200" y="1752600"/>
            <a:ext cx="4460316" cy="4533900"/>
          </a:xfrm>
        </p:spPr>
      </p:pic>
      <p:sp>
        <p:nvSpPr>
          <p:cNvPr id="4" name="Title 1">
            <a:extLst>
              <a:ext uri="{FF2B5EF4-FFF2-40B4-BE49-F238E27FC236}">
                <a16:creationId xmlns:a16="http://schemas.microsoft.com/office/drawing/2014/main" id="{2C6774CE-65B4-4DEB-B4B2-A973E8863DBF}"/>
              </a:ext>
            </a:extLst>
          </p:cNvPr>
          <p:cNvSpPr txBox="1">
            <a:spLocks/>
          </p:cNvSpPr>
          <p:nvPr/>
        </p:nvSpPr>
        <p:spPr>
          <a:xfrm>
            <a:off x="1219200" y="6286500"/>
            <a:ext cx="5562600" cy="342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1400" b="1" dirty="0">
                <a:solidFill>
                  <a:srgbClr val="00B0F0"/>
                </a:solidFill>
              </a:rPr>
              <a:t>PRISMA chart of the literature search</a:t>
            </a:r>
          </a:p>
        </p:txBody>
      </p:sp>
      <p:sp>
        <p:nvSpPr>
          <p:cNvPr id="7" name="Title 1">
            <a:extLst>
              <a:ext uri="{FF2B5EF4-FFF2-40B4-BE49-F238E27FC236}">
                <a16:creationId xmlns:a16="http://schemas.microsoft.com/office/drawing/2014/main" id="{4AE1E8CA-8EA1-4774-B37E-D5452677AC69}"/>
              </a:ext>
            </a:extLst>
          </p:cNvPr>
          <p:cNvSpPr txBox="1">
            <a:spLocks/>
          </p:cNvSpPr>
          <p:nvPr/>
        </p:nvSpPr>
        <p:spPr>
          <a:xfrm>
            <a:off x="625555" y="1143000"/>
            <a:ext cx="5562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Data extraction and assessment of publication bias</a:t>
            </a:r>
          </a:p>
        </p:txBody>
      </p:sp>
    </p:spTree>
    <p:extLst>
      <p:ext uri="{BB962C8B-B14F-4D97-AF65-F5344CB8AC3E}">
        <p14:creationId xmlns:p14="http://schemas.microsoft.com/office/powerpoint/2010/main" val="208242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sp>
        <p:nvSpPr>
          <p:cNvPr id="3" name="Content Placeholder 2"/>
          <p:cNvSpPr>
            <a:spLocks noGrp="1"/>
          </p:cNvSpPr>
          <p:nvPr>
            <p:ph idx="1"/>
          </p:nvPr>
        </p:nvSpPr>
        <p:spPr>
          <a:xfrm>
            <a:off x="457200" y="2247900"/>
            <a:ext cx="7489371" cy="3733800"/>
          </a:xfrm>
        </p:spPr>
        <p:txBody>
          <a:bodyPr>
            <a:normAutofit fontScale="92500"/>
          </a:bodyPr>
          <a:lstStyle/>
          <a:p>
            <a:r>
              <a:rPr lang="en-US" dirty="0">
                <a:solidFill>
                  <a:srgbClr val="7030A0"/>
                </a:solidFill>
              </a:rPr>
              <a:t>Data analyses were conducted using Review Manager (</a:t>
            </a:r>
            <a:r>
              <a:rPr lang="en-US" dirty="0" err="1">
                <a:solidFill>
                  <a:srgbClr val="7030A0"/>
                </a:solidFill>
              </a:rPr>
              <a:t>RevMan</a:t>
            </a:r>
            <a:r>
              <a:rPr lang="en-US" dirty="0">
                <a:solidFill>
                  <a:srgbClr val="7030A0"/>
                </a:solidFill>
              </a:rPr>
              <a:t>) Version 5.3. (Copenhagen: The Nordic Cochrane Centre).</a:t>
            </a:r>
          </a:p>
          <a:p>
            <a:r>
              <a:rPr lang="en-US" dirty="0">
                <a:solidFill>
                  <a:srgbClr val="7030A0"/>
                </a:solidFill>
              </a:rPr>
              <a:t>Dichotomous outcome data were reported as odds ratios with 95% confidence intervals (CI) by applying the Mantel–Haenszel method to evaluate the pooled risk ratio with 95% confidence intervals.</a:t>
            </a:r>
          </a:p>
          <a:p>
            <a:r>
              <a:rPr lang="en-US" dirty="0">
                <a:solidFill>
                  <a:srgbClr val="7030A0"/>
                </a:solidFill>
              </a:rPr>
              <a:t>Continuous data was synthesized using weighted means difference (WMD) with 95% CI.</a:t>
            </a:r>
          </a:p>
          <a:p>
            <a:r>
              <a:rPr lang="en-US" dirty="0">
                <a:solidFill>
                  <a:srgbClr val="7030A0"/>
                </a:solidFill>
              </a:rPr>
              <a:t> Heterogeneity was assessed graphically using forest plots and was statistically determined using the       statistic, which calculates percentage difference between studies due to heterogeneity instead of sampling error.</a:t>
            </a:r>
          </a:p>
          <a:p>
            <a:endParaRPr lang="en-US" dirty="0">
              <a:solidFill>
                <a:srgbClr val="7030A0"/>
              </a:solidFill>
            </a:endParaRP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22860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Statistical analysis</a:t>
            </a:r>
          </a:p>
        </p:txBody>
      </p:sp>
      <p:pic>
        <p:nvPicPr>
          <p:cNvPr id="6" name="Picture 5">
            <a:extLst>
              <a:ext uri="{FF2B5EF4-FFF2-40B4-BE49-F238E27FC236}">
                <a16:creationId xmlns:a16="http://schemas.microsoft.com/office/drawing/2014/main" id="{2BC13472-5F3C-4F66-A524-E443509856FB}"/>
              </a:ext>
            </a:extLst>
          </p:cNvPr>
          <p:cNvPicPr>
            <a:picLocks noChangeAspect="1"/>
          </p:cNvPicPr>
          <p:nvPr/>
        </p:nvPicPr>
        <p:blipFill>
          <a:blip r:embed="rId2"/>
          <a:stretch>
            <a:fillRect/>
          </a:stretch>
        </p:blipFill>
        <p:spPr>
          <a:xfrm>
            <a:off x="4354285" y="4900384"/>
            <a:ext cx="217715" cy="319315"/>
          </a:xfrm>
          <a:prstGeom prst="rect">
            <a:avLst/>
          </a:prstGeom>
        </p:spPr>
      </p:pic>
    </p:spTree>
    <p:extLst>
      <p:ext uri="{BB962C8B-B14F-4D97-AF65-F5344CB8AC3E}">
        <p14:creationId xmlns:p14="http://schemas.microsoft.com/office/powerpoint/2010/main" val="75021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sp>
        <p:nvSpPr>
          <p:cNvPr id="3" name="Content Placeholder 2"/>
          <p:cNvSpPr>
            <a:spLocks noGrp="1"/>
          </p:cNvSpPr>
          <p:nvPr>
            <p:ph idx="1"/>
          </p:nvPr>
        </p:nvSpPr>
        <p:spPr>
          <a:xfrm>
            <a:off x="457200" y="2247900"/>
            <a:ext cx="7489371" cy="3733800"/>
          </a:xfrm>
        </p:spPr>
        <p:txBody>
          <a:bodyPr>
            <a:normAutofit/>
          </a:bodyPr>
          <a:lstStyle/>
          <a:p>
            <a:r>
              <a:rPr lang="en-US" dirty="0">
                <a:solidFill>
                  <a:srgbClr val="7030A0"/>
                </a:solidFill>
              </a:rPr>
              <a:t>An             was considered to indicate substantial heterogeneity between studies.</a:t>
            </a:r>
          </a:p>
          <a:p>
            <a:r>
              <a:rPr lang="en-US" dirty="0">
                <a:solidFill>
                  <a:srgbClr val="7030A0"/>
                </a:solidFill>
              </a:rPr>
              <a:t> Scores below 50% were considered to represent low or moderate heterogeneity. </a:t>
            </a:r>
          </a:p>
          <a:p>
            <a:r>
              <a:rPr lang="en-US" dirty="0">
                <a:solidFill>
                  <a:srgbClr val="7030A0"/>
                </a:solidFill>
              </a:rPr>
              <a:t>A random-effects model was applied in cases of high heterogeneity, and a fixed effects model in cases of low heterogeneity. </a:t>
            </a:r>
          </a:p>
          <a:p>
            <a:r>
              <a:rPr lang="en-US" dirty="0">
                <a:solidFill>
                  <a:srgbClr val="7030A0"/>
                </a:solidFill>
              </a:rPr>
              <a:t>A funnel plot was used to evaluate publication bias.</a:t>
            </a: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38862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Statistical analysis ( Continue)</a:t>
            </a:r>
          </a:p>
        </p:txBody>
      </p:sp>
      <p:pic>
        <p:nvPicPr>
          <p:cNvPr id="7" name="Picture 6">
            <a:extLst>
              <a:ext uri="{FF2B5EF4-FFF2-40B4-BE49-F238E27FC236}">
                <a16:creationId xmlns:a16="http://schemas.microsoft.com/office/drawing/2014/main" id="{F42030A4-3596-4DD6-AA65-FB68A10FA3AB}"/>
              </a:ext>
            </a:extLst>
          </p:cNvPr>
          <p:cNvPicPr>
            <a:picLocks noChangeAspect="1"/>
          </p:cNvPicPr>
          <p:nvPr/>
        </p:nvPicPr>
        <p:blipFill>
          <a:blip r:embed="rId2"/>
          <a:stretch>
            <a:fillRect/>
          </a:stretch>
        </p:blipFill>
        <p:spPr>
          <a:xfrm>
            <a:off x="1276350" y="2362200"/>
            <a:ext cx="647700" cy="276225"/>
          </a:xfrm>
          <a:prstGeom prst="rect">
            <a:avLst/>
          </a:prstGeom>
        </p:spPr>
      </p:pic>
    </p:spTree>
    <p:extLst>
      <p:ext uri="{BB962C8B-B14F-4D97-AF65-F5344CB8AC3E}">
        <p14:creationId xmlns:p14="http://schemas.microsoft.com/office/powerpoint/2010/main" val="96460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pic>
        <p:nvPicPr>
          <p:cNvPr id="9" name="Content Placeholder 8">
            <a:extLst>
              <a:ext uri="{FF2B5EF4-FFF2-40B4-BE49-F238E27FC236}">
                <a16:creationId xmlns:a16="http://schemas.microsoft.com/office/drawing/2014/main" id="{FAB9FD87-E3D5-4AFD-8ECA-6B6A35F0B71F}"/>
              </a:ext>
            </a:extLst>
          </p:cNvPr>
          <p:cNvPicPr>
            <a:picLocks noGrp="1" noChangeAspect="1"/>
          </p:cNvPicPr>
          <p:nvPr>
            <p:ph idx="1"/>
          </p:nvPr>
        </p:nvPicPr>
        <p:blipFill>
          <a:blip r:embed="rId2"/>
          <a:stretch>
            <a:fillRect/>
          </a:stretch>
        </p:blipFill>
        <p:spPr>
          <a:xfrm>
            <a:off x="457200" y="2609532"/>
            <a:ext cx="7489825" cy="3010536"/>
          </a:xfrm>
        </p:spPr>
      </p:pic>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38862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Statistical analysis ( Continue)</a:t>
            </a:r>
          </a:p>
        </p:txBody>
      </p:sp>
    </p:spTree>
    <p:extLst>
      <p:ext uri="{BB962C8B-B14F-4D97-AF65-F5344CB8AC3E}">
        <p14:creationId xmlns:p14="http://schemas.microsoft.com/office/powerpoint/2010/main" val="269240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990600" y="1905000"/>
            <a:ext cx="6955971" cy="4076700"/>
          </a:xfrm>
        </p:spPr>
        <p:txBody>
          <a:bodyPr>
            <a:normAutofit/>
          </a:bodyPr>
          <a:lstStyle/>
          <a:p>
            <a:r>
              <a:rPr lang="en-US" dirty="0">
                <a:solidFill>
                  <a:srgbClr val="7030A0"/>
                </a:solidFill>
              </a:rPr>
              <a:t>Total of 2602 studies were investigated</a:t>
            </a:r>
          </a:p>
          <a:p>
            <a:r>
              <a:rPr lang="en-US" dirty="0">
                <a:solidFill>
                  <a:srgbClr val="7030A0"/>
                </a:solidFill>
              </a:rPr>
              <a:t>Articles not related to endometriosis endometrioma and reproductive outcomes were removed.</a:t>
            </a:r>
          </a:p>
          <a:p>
            <a:r>
              <a:rPr lang="en-US" dirty="0">
                <a:solidFill>
                  <a:srgbClr val="7030A0"/>
                </a:solidFill>
              </a:rPr>
              <a:t>Review articles were removed. </a:t>
            </a:r>
          </a:p>
          <a:p>
            <a:r>
              <a:rPr lang="en-US" dirty="0">
                <a:solidFill>
                  <a:srgbClr val="7030A0"/>
                </a:solidFill>
              </a:rPr>
              <a:t>75 studies were relevant for further investigation were identified.</a:t>
            </a:r>
          </a:p>
          <a:p>
            <a:r>
              <a:rPr lang="en-US" dirty="0">
                <a:solidFill>
                  <a:srgbClr val="7030A0"/>
                </a:solidFill>
              </a:rPr>
              <a:t>Finally, eight eligible studies were observational, reporting on a population of over 999 women.</a:t>
            </a:r>
          </a:p>
          <a:p>
            <a:endParaRPr lang="en-US" dirty="0">
              <a:solidFill>
                <a:srgbClr val="7030A0"/>
              </a:solidFill>
            </a:endParaRPr>
          </a:p>
        </p:txBody>
      </p:sp>
      <p:sp>
        <p:nvSpPr>
          <p:cNvPr id="5" name="Title 1">
            <a:extLst>
              <a:ext uri="{FF2B5EF4-FFF2-40B4-BE49-F238E27FC236}">
                <a16:creationId xmlns:a16="http://schemas.microsoft.com/office/drawing/2014/main" id="{6D9BAF48-290F-479F-8BFD-5FD9A1EEB608}"/>
              </a:ext>
            </a:extLst>
          </p:cNvPr>
          <p:cNvSpPr txBox="1">
            <a:spLocks/>
          </p:cNvSpPr>
          <p:nvPr/>
        </p:nvSpPr>
        <p:spPr>
          <a:xfrm>
            <a:off x="1371600" y="1173162"/>
            <a:ext cx="54864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Characteristics and quality of the included studies</a:t>
            </a:r>
          </a:p>
        </p:txBody>
      </p:sp>
    </p:spTree>
    <p:extLst>
      <p:ext uri="{BB962C8B-B14F-4D97-AF65-F5344CB8AC3E}">
        <p14:creationId xmlns:p14="http://schemas.microsoft.com/office/powerpoint/2010/main" val="289882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457200" y="1752600"/>
            <a:ext cx="7489371" cy="4724400"/>
          </a:xfrm>
        </p:spPr>
        <p:txBody>
          <a:bodyPr>
            <a:normAutofit/>
          </a:bodyPr>
          <a:lstStyle/>
          <a:p>
            <a:r>
              <a:rPr lang="en-US" b="1" dirty="0">
                <a:solidFill>
                  <a:srgbClr val="0070C0"/>
                </a:solidFill>
              </a:rPr>
              <a:t>(1) Live birth rate</a:t>
            </a:r>
          </a:p>
          <a:p>
            <a:r>
              <a:rPr lang="en-US" sz="1800" dirty="0"/>
              <a:t>Only two studies reported on live birth rate. Pooled analysis showed no significant difference in live birth rate between endometrioma and control groups [odds ratio (OR) 1.23; 95% CI 0.37, 4.06] (p = 0.74). Significant heterogeneity existed among the studies as evidenced by an      value of 67%. </a:t>
            </a:r>
            <a:endParaRPr lang="en-US" sz="1800" b="1" dirty="0">
              <a:solidFill>
                <a:srgbClr val="0070C0"/>
              </a:solidFill>
            </a:endParaRP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6" name="Picture 5">
            <a:extLst>
              <a:ext uri="{FF2B5EF4-FFF2-40B4-BE49-F238E27FC236}">
                <a16:creationId xmlns:a16="http://schemas.microsoft.com/office/drawing/2014/main" id="{43860F74-6738-42D8-833A-2F3FA6CE98D7}"/>
              </a:ext>
            </a:extLst>
          </p:cNvPr>
          <p:cNvPicPr>
            <a:picLocks noChangeAspect="1"/>
          </p:cNvPicPr>
          <p:nvPr/>
        </p:nvPicPr>
        <p:blipFill>
          <a:blip r:embed="rId2"/>
          <a:stretch>
            <a:fillRect/>
          </a:stretch>
        </p:blipFill>
        <p:spPr>
          <a:xfrm>
            <a:off x="6572250" y="2971800"/>
            <a:ext cx="209550" cy="306842"/>
          </a:xfrm>
          <a:prstGeom prst="rect">
            <a:avLst/>
          </a:prstGeom>
        </p:spPr>
      </p:pic>
      <p:pic>
        <p:nvPicPr>
          <p:cNvPr id="8" name="Picture 7">
            <a:extLst>
              <a:ext uri="{FF2B5EF4-FFF2-40B4-BE49-F238E27FC236}">
                <a16:creationId xmlns:a16="http://schemas.microsoft.com/office/drawing/2014/main" id="{EE6C3AA8-8D26-47F7-8CFE-150EB7A78190}"/>
              </a:ext>
            </a:extLst>
          </p:cNvPr>
          <p:cNvPicPr>
            <a:picLocks noChangeAspect="1"/>
          </p:cNvPicPr>
          <p:nvPr/>
        </p:nvPicPr>
        <p:blipFill>
          <a:blip r:embed="rId3"/>
          <a:stretch>
            <a:fillRect/>
          </a:stretch>
        </p:blipFill>
        <p:spPr>
          <a:xfrm>
            <a:off x="685800" y="4096578"/>
            <a:ext cx="7260771" cy="1477068"/>
          </a:xfrm>
          <a:prstGeom prst="rect">
            <a:avLst/>
          </a:prstGeom>
        </p:spPr>
      </p:pic>
    </p:spTree>
    <p:extLst>
      <p:ext uri="{BB962C8B-B14F-4D97-AF65-F5344CB8AC3E}">
        <p14:creationId xmlns:p14="http://schemas.microsoft.com/office/powerpoint/2010/main" val="203226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381000" y="1662911"/>
            <a:ext cx="7489371" cy="4381500"/>
          </a:xfrm>
        </p:spPr>
        <p:txBody>
          <a:bodyPr>
            <a:normAutofit/>
          </a:bodyPr>
          <a:lstStyle/>
          <a:p>
            <a:r>
              <a:rPr lang="en-US" b="1" dirty="0">
                <a:solidFill>
                  <a:srgbClr val="0070C0"/>
                </a:solidFill>
              </a:rPr>
              <a:t>(2) Clinical pregnancy rate</a:t>
            </a:r>
            <a:endParaRPr lang="en-US" dirty="0">
              <a:solidFill>
                <a:srgbClr val="7030A0"/>
              </a:solidFill>
            </a:endParaRPr>
          </a:p>
          <a:p>
            <a:r>
              <a:rPr lang="en-US" dirty="0"/>
              <a:t>Four studies reported on clinical pregnancy rate. No difference in clinical pregnancy rate was identified between endometrioma and control groups (OR 1.29, 95% CI 0.83–2.0) (p = 0.26). No significant heterogeneity was found between the studies.</a:t>
            </a: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6" name="Picture 5">
            <a:extLst>
              <a:ext uri="{FF2B5EF4-FFF2-40B4-BE49-F238E27FC236}">
                <a16:creationId xmlns:a16="http://schemas.microsoft.com/office/drawing/2014/main" id="{93245AE5-7C8D-40C7-B842-8B9A206CA5D2}"/>
              </a:ext>
            </a:extLst>
          </p:cNvPr>
          <p:cNvPicPr>
            <a:picLocks noChangeAspect="1"/>
          </p:cNvPicPr>
          <p:nvPr/>
        </p:nvPicPr>
        <p:blipFill>
          <a:blip r:embed="rId2"/>
          <a:stretch>
            <a:fillRect/>
          </a:stretch>
        </p:blipFill>
        <p:spPr>
          <a:xfrm>
            <a:off x="533400" y="3962400"/>
            <a:ext cx="7848600" cy="1831177"/>
          </a:xfrm>
          <a:prstGeom prst="rect">
            <a:avLst/>
          </a:prstGeom>
        </p:spPr>
      </p:pic>
    </p:spTree>
    <p:extLst>
      <p:ext uri="{BB962C8B-B14F-4D97-AF65-F5344CB8AC3E}">
        <p14:creationId xmlns:p14="http://schemas.microsoft.com/office/powerpoint/2010/main" val="209048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457200" y="1752600"/>
            <a:ext cx="7489371" cy="4229100"/>
          </a:xfrm>
        </p:spPr>
        <p:txBody>
          <a:bodyPr>
            <a:normAutofit/>
          </a:bodyPr>
          <a:lstStyle/>
          <a:p>
            <a:r>
              <a:rPr lang="en-US" b="1" dirty="0">
                <a:solidFill>
                  <a:srgbClr val="0070C0"/>
                </a:solidFill>
              </a:rPr>
              <a:t>(3) Implantation rate</a:t>
            </a:r>
          </a:p>
          <a:p>
            <a:r>
              <a:rPr lang="en-US" dirty="0"/>
              <a:t>Three studies were analyzed. The implantation rate did not differ significantly between endometrioma and the control groups when data were combined (OR 1.04, 95% CI 0.69–1.56) (p=0.86). Low heterogeneity was found to exist among the studies as shown by an      value of 0%.  </a:t>
            </a: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6" name="Picture 5">
            <a:extLst>
              <a:ext uri="{FF2B5EF4-FFF2-40B4-BE49-F238E27FC236}">
                <a16:creationId xmlns:a16="http://schemas.microsoft.com/office/drawing/2014/main" id="{0CF5B996-56C1-4E86-8217-3A7C262B2825}"/>
              </a:ext>
            </a:extLst>
          </p:cNvPr>
          <p:cNvPicPr>
            <a:picLocks noChangeAspect="1"/>
          </p:cNvPicPr>
          <p:nvPr/>
        </p:nvPicPr>
        <p:blipFill>
          <a:blip r:embed="rId2"/>
          <a:stretch>
            <a:fillRect/>
          </a:stretch>
        </p:blipFill>
        <p:spPr>
          <a:xfrm>
            <a:off x="440924" y="4343400"/>
            <a:ext cx="7505586" cy="1638300"/>
          </a:xfrm>
          <a:prstGeom prst="rect">
            <a:avLst/>
          </a:prstGeom>
        </p:spPr>
      </p:pic>
      <p:pic>
        <p:nvPicPr>
          <p:cNvPr id="7" name="Picture 6">
            <a:extLst>
              <a:ext uri="{FF2B5EF4-FFF2-40B4-BE49-F238E27FC236}">
                <a16:creationId xmlns:a16="http://schemas.microsoft.com/office/drawing/2014/main" id="{603ACD2A-5A5A-4734-9845-4BAF9D6DEC5B}"/>
              </a:ext>
            </a:extLst>
          </p:cNvPr>
          <p:cNvPicPr>
            <a:picLocks noChangeAspect="1"/>
          </p:cNvPicPr>
          <p:nvPr/>
        </p:nvPicPr>
        <p:blipFill>
          <a:blip r:embed="rId3"/>
          <a:stretch>
            <a:fillRect/>
          </a:stretch>
        </p:blipFill>
        <p:spPr>
          <a:xfrm>
            <a:off x="4088942" y="3554390"/>
            <a:ext cx="209550" cy="306842"/>
          </a:xfrm>
          <a:prstGeom prst="rect">
            <a:avLst/>
          </a:prstGeom>
        </p:spPr>
      </p:pic>
    </p:spTree>
    <p:extLst>
      <p:ext uri="{BB962C8B-B14F-4D97-AF65-F5344CB8AC3E}">
        <p14:creationId xmlns:p14="http://schemas.microsoft.com/office/powerpoint/2010/main" val="87853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457200" y="1828800"/>
            <a:ext cx="7489371" cy="4152900"/>
          </a:xfrm>
        </p:spPr>
        <p:txBody>
          <a:bodyPr>
            <a:normAutofit/>
          </a:bodyPr>
          <a:lstStyle/>
          <a:p>
            <a:r>
              <a:rPr lang="en-US" b="1" dirty="0">
                <a:solidFill>
                  <a:srgbClr val="0070C0"/>
                </a:solidFill>
              </a:rPr>
              <a:t>(4) Total amount of gonadotrophin consumption</a:t>
            </a:r>
          </a:p>
          <a:p>
            <a:pPr algn="just"/>
            <a:r>
              <a:rPr lang="en-US" sz="1800" dirty="0"/>
              <a:t>Two studies reported on total amount of gonadotrophin administered. No significant difference was found between the endometrioma and the control groups [weighted mean difference (WMD) 16.48 international unit (IU); 95% CI 412.66–445.62] (p=0.94). Results also showed significant heterogeneity between studies as shown by     value of 79% (p=0.03).</a:t>
            </a:r>
            <a:endParaRPr lang="en-US" sz="1800" b="1" dirty="0">
              <a:solidFill>
                <a:srgbClr val="0070C0"/>
              </a:solidFill>
            </a:endParaRPr>
          </a:p>
          <a:p>
            <a:endParaRPr lang="en-US" dirty="0">
              <a:solidFill>
                <a:srgbClr val="7030A0"/>
              </a:solidFill>
            </a:endParaRP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5" name="Picture 4">
            <a:extLst>
              <a:ext uri="{FF2B5EF4-FFF2-40B4-BE49-F238E27FC236}">
                <a16:creationId xmlns:a16="http://schemas.microsoft.com/office/drawing/2014/main" id="{C7D78163-FBB5-4BB7-8B7F-B8D1D88543A7}"/>
              </a:ext>
            </a:extLst>
          </p:cNvPr>
          <p:cNvPicPr>
            <a:picLocks noChangeAspect="1"/>
          </p:cNvPicPr>
          <p:nvPr/>
        </p:nvPicPr>
        <p:blipFill>
          <a:blip r:embed="rId2"/>
          <a:stretch>
            <a:fillRect/>
          </a:stretch>
        </p:blipFill>
        <p:spPr>
          <a:xfrm>
            <a:off x="5029200" y="3275579"/>
            <a:ext cx="209550" cy="306842"/>
          </a:xfrm>
          <a:prstGeom prst="rect">
            <a:avLst/>
          </a:prstGeom>
        </p:spPr>
      </p:pic>
      <p:pic>
        <p:nvPicPr>
          <p:cNvPr id="7" name="Picture 6">
            <a:extLst>
              <a:ext uri="{FF2B5EF4-FFF2-40B4-BE49-F238E27FC236}">
                <a16:creationId xmlns:a16="http://schemas.microsoft.com/office/drawing/2014/main" id="{20934709-C6A8-46D6-B62A-5402620A20DC}"/>
              </a:ext>
            </a:extLst>
          </p:cNvPr>
          <p:cNvPicPr>
            <a:picLocks noChangeAspect="1"/>
          </p:cNvPicPr>
          <p:nvPr/>
        </p:nvPicPr>
        <p:blipFill>
          <a:blip r:embed="rId3"/>
          <a:stretch>
            <a:fillRect/>
          </a:stretch>
        </p:blipFill>
        <p:spPr>
          <a:xfrm>
            <a:off x="457200" y="4114800"/>
            <a:ext cx="7848600" cy="1703834"/>
          </a:xfrm>
          <a:prstGeom prst="rect">
            <a:avLst/>
          </a:prstGeom>
        </p:spPr>
      </p:pic>
    </p:spTree>
    <p:extLst>
      <p:ext uri="{BB962C8B-B14F-4D97-AF65-F5344CB8AC3E}">
        <p14:creationId xmlns:p14="http://schemas.microsoft.com/office/powerpoint/2010/main" val="399846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CBD7C-5E86-4A21-91BF-A1A58371BD7F}"/>
              </a:ext>
            </a:extLst>
          </p:cNvPr>
          <p:cNvPicPr>
            <a:picLocks noChangeAspect="1"/>
          </p:cNvPicPr>
          <p:nvPr/>
        </p:nvPicPr>
        <p:blipFill>
          <a:blip r:embed="rId2"/>
          <a:stretch>
            <a:fillRect/>
          </a:stretch>
        </p:blipFill>
        <p:spPr>
          <a:xfrm>
            <a:off x="390525" y="1795462"/>
            <a:ext cx="7458075" cy="3267075"/>
          </a:xfrm>
          <a:prstGeom prst="rect">
            <a:avLst/>
          </a:prstGeom>
        </p:spPr>
      </p:pic>
    </p:spTree>
    <p:extLst>
      <p:ext uri="{BB962C8B-B14F-4D97-AF65-F5344CB8AC3E}">
        <p14:creationId xmlns:p14="http://schemas.microsoft.com/office/powerpoint/2010/main" val="269285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457200" y="1676400"/>
            <a:ext cx="7489371" cy="4305300"/>
          </a:xfrm>
        </p:spPr>
        <p:txBody>
          <a:bodyPr>
            <a:normAutofit/>
          </a:bodyPr>
          <a:lstStyle/>
          <a:p>
            <a:r>
              <a:rPr lang="en-US" b="1" dirty="0">
                <a:solidFill>
                  <a:srgbClr val="0070C0"/>
                </a:solidFill>
              </a:rPr>
              <a:t>(5) Duration of gonadotrophin stimulation</a:t>
            </a:r>
          </a:p>
          <a:p>
            <a:pPr algn="just"/>
            <a:r>
              <a:rPr lang="en-US" sz="1800" dirty="0"/>
              <a:t>Four studies reported on duration of gonadotrophin stimulation. No significant difference in total duration of gonadotrophin stimulation was found between endometrioma and the control groups. (WMD 0.99 days; 95% CI 0.02 to 1.99) (p=0.05). Significant heterogeneity was found across studies as indicated by an       value of 79% (p=0.003).</a:t>
            </a:r>
          </a:p>
          <a:p>
            <a:pPr algn="just"/>
            <a:endParaRPr lang="en-US" sz="1800" dirty="0">
              <a:solidFill>
                <a:srgbClr val="7030A0"/>
              </a:solidFill>
            </a:endParaRP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5" name="Picture 4">
            <a:extLst>
              <a:ext uri="{FF2B5EF4-FFF2-40B4-BE49-F238E27FC236}">
                <a16:creationId xmlns:a16="http://schemas.microsoft.com/office/drawing/2014/main" id="{F02D8FF2-ED37-4146-8A5F-1E69B7095AE3}"/>
              </a:ext>
            </a:extLst>
          </p:cNvPr>
          <p:cNvPicPr>
            <a:picLocks noChangeAspect="1"/>
          </p:cNvPicPr>
          <p:nvPr/>
        </p:nvPicPr>
        <p:blipFill>
          <a:blip r:embed="rId2"/>
          <a:stretch>
            <a:fillRect/>
          </a:stretch>
        </p:blipFill>
        <p:spPr>
          <a:xfrm>
            <a:off x="3352800" y="3151399"/>
            <a:ext cx="228600" cy="315331"/>
          </a:xfrm>
          <a:prstGeom prst="rect">
            <a:avLst/>
          </a:prstGeom>
        </p:spPr>
      </p:pic>
      <p:pic>
        <p:nvPicPr>
          <p:cNvPr id="7" name="Picture 6">
            <a:extLst>
              <a:ext uri="{FF2B5EF4-FFF2-40B4-BE49-F238E27FC236}">
                <a16:creationId xmlns:a16="http://schemas.microsoft.com/office/drawing/2014/main" id="{5D7B53C5-D702-4351-9951-8DD0C1DD5D20}"/>
              </a:ext>
            </a:extLst>
          </p:cNvPr>
          <p:cNvPicPr>
            <a:picLocks noChangeAspect="1"/>
          </p:cNvPicPr>
          <p:nvPr/>
        </p:nvPicPr>
        <p:blipFill>
          <a:blip r:embed="rId3"/>
          <a:stretch>
            <a:fillRect/>
          </a:stretch>
        </p:blipFill>
        <p:spPr>
          <a:xfrm>
            <a:off x="498629" y="3977632"/>
            <a:ext cx="7489371" cy="1707205"/>
          </a:xfrm>
          <a:prstGeom prst="rect">
            <a:avLst/>
          </a:prstGeom>
        </p:spPr>
      </p:pic>
    </p:spTree>
    <p:extLst>
      <p:ext uri="{BB962C8B-B14F-4D97-AF65-F5344CB8AC3E}">
        <p14:creationId xmlns:p14="http://schemas.microsoft.com/office/powerpoint/2010/main" val="121909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533400" y="1600200"/>
            <a:ext cx="7489371" cy="4953000"/>
          </a:xfrm>
        </p:spPr>
        <p:txBody>
          <a:bodyPr>
            <a:normAutofit/>
          </a:bodyPr>
          <a:lstStyle/>
          <a:p>
            <a:r>
              <a:rPr lang="en-US" b="1" dirty="0">
                <a:solidFill>
                  <a:srgbClr val="0070C0"/>
                </a:solidFill>
              </a:rPr>
              <a:t>(6) Number of oocytes retrieved</a:t>
            </a:r>
            <a:endParaRPr lang="en-US" dirty="0">
              <a:solidFill>
                <a:srgbClr val="7030A0"/>
              </a:solidFill>
            </a:endParaRPr>
          </a:p>
          <a:p>
            <a:r>
              <a:rPr lang="en-US" sz="1800" dirty="0"/>
              <a:t>Eight studies reported on this case. A significantly lower number of oocytes was retrieved from the endometrioma group relative to control group (WMD-2.25; 95% CI 3.43 to − 1.06, p=0.0002). Significant heterogeneity was found across studies as indicated by an      value of 73% (p=0.0006)</a:t>
            </a:r>
          </a:p>
          <a:p>
            <a:endParaRPr lang="en-US" sz="1800" dirty="0"/>
          </a:p>
          <a:p>
            <a:endParaRPr lang="en-US" sz="1800"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5" name="Picture 4">
            <a:extLst>
              <a:ext uri="{FF2B5EF4-FFF2-40B4-BE49-F238E27FC236}">
                <a16:creationId xmlns:a16="http://schemas.microsoft.com/office/drawing/2014/main" id="{59D3E0E8-F01B-4EC5-9F25-43FD9B0FC0C7}"/>
              </a:ext>
            </a:extLst>
          </p:cNvPr>
          <p:cNvPicPr>
            <a:picLocks noChangeAspect="1"/>
          </p:cNvPicPr>
          <p:nvPr/>
        </p:nvPicPr>
        <p:blipFill>
          <a:blip r:embed="rId2"/>
          <a:stretch>
            <a:fillRect/>
          </a:stretch>
        </p:blipFill>
        <p:spPr>
          <a:xfrm>
            <a:off x="6400800" y="2743200"/>
            <a:ext cx="228600" cy="315331"/>
          </a:xfrm>
          <a:prstGeom prst="rect">
            <a:avLst/>
          </a:prstGeom>
        </p:spPr>
      </p:pic>
      <p:pic>
        <p:nvPicPr>
          <p:cNvPr id="7" name="Picture 6">
            <a:extLst>
              <a:ext uri="{FF2B5EF4-FFF2-40B4-BE49-F238E27FC236}">
                <a16:creationId xmlns:a16="http://schemas.microsoft.com/office/drawing/2014/main" id="{5E967405-D835-42EE-B176-13AC596CF697}"/>
              </a:ext>
            </a:extLst>
          </p:cNvPr>
          <p:cNvPicPr>
            <a:picLocks noChangeAspect="1"/>
          </p:cNvPicPr>
          <p:nvPr/>
        </p:nvPicPr>
        <p:blipFill>
          <a:blip r:embed="rId3"/>
          <a:stretch>
            <a:fillRect/>
          </a:stretch>
        </p:blipFill>
        <p:spPr>
          <a:xfrm>
            <a:off x="914400" y="3581400"/>
            <a:ext cx="6843252" cy="2438400"/>
          </a:xfrm>
          <a:prstGeom prst="rect">
            <a:avLst/>
          </a:prstGeom>
        </p:spPr>
      </p:pic>
    </p:spTree>
    <p:extLst>
      <p:ext uri="{BB962C8B-B14F-4D97-AF65-F5344CB8AC3E}">
        <p14:creationId xmlns:p14="http://schemas.microsoft.com/office/powerpoint/2010/main" val="88622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533400" y="1562100"/>
            <a:ext cx="7603671" cy="4838700"/>
          </a:xfrm>
        </p:spPr>
        <p:txBody>
          <a:bodyPr>
            <a:normAutofit/>
          </a:bodyPr>
          <a:lstStyle/>
          <a:p>
            <a:r>
              <a:rPr lang="en-US" b="1" dirty="0">
                <a:solidFill>
                  <a:srgbClr val="0070C0"/>
                </a:solidFill>
              </a:rPr>
              <a:t>(7) Number of MII oocytes</a:t>
            </a:r>
          </a:p>
          <a:p>
            <a:pPr algn="just"/>
            <a:r>
              <a:rPr lang="en-US" sz="1800" dirty="0"/>
              <a:t>Four studies reported on the this case. A significantly lower number of MII oocytes were collected from the endometrioma group compared to those in the control group (WMD -4.64; 95% CI 5.65 to − 3.63, p &lt; 0.00001).      value was 0%, showing low heterogeneity across the included studies.</a:t>
            </a:r>
          </a:p>
          <a:p>
            <a:pPr algn="just"/>
            <a:endParaRPr lang="en-US" sz="1800" dirty="0">
              <a:solidFill>
                <a:srgbClr val="7030A0"/>
              </a:solidFill>
            </a:endParaRP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5" name="Picture 4">
            <a:extLst>
              <a:ext uri="{FF2B5EF4-FFF2-40B4-BE49-F238E27FC236}">
                <a16:creationId xmlns:a16="http://schemas.microsoft.com/office/drawing/2014/main" id="{775A3DAA-5389-4B68-956C-FD3A445B7068}"/>
              </a:ext>
            </a:extLst>
          </p:cNvPr>
          <p:cNvPicPr>
            <a:picLocks noChangeAspect="1"/>
          </p:cNvPicPr>
          <p:nvPr/>
        </p:nvPicPr>
        <p:blipFill>
          <a:blip r:embed="rId2"/>
          <a:stretch>
            <a:fillRect/>
          </a:stretch>
        </p:blipFill>
        <p:spPr>
          <a:xfrm>
            <a:off x="7315200" y="2514600"/>
            <a:ext cx="228600" cy="315331"/>
          </a:xfrm>
          <a:prstGeom prst="rect">
            <a:avLst/>
          </a:prstGeom>
        </p:spPr>
      </p:pic>
      <p:pic>
        <p:nvPicPr>
          <p:cNvPr id="7" name="Picture 6">
            <a:extLst>
              <a:ext uri="{FF2B5EF4-FFF2-40B4-BE49-F238E27FC236}">
                <a16:creationId xmlns:a16="http://schemas.microsoft.com/office/drawing/2014/main" id="{516378BD-9B6C-4B07-9F8E-672754BC8CBF}"/>
              </a:ext>
            </a:extLst>
          </p:cNvPr>
          <p:cNvPicPr>
            <a:picLocks noChangeAspect="1"/>
          </p:cNvPicPr>
          <p:nvPr/>
        </p:nvPicPr>
        <p:blipFill>
          <a:blip r:embed="rId3"/>
          <a:stretch>
            <a:fillRect/>
          </a:stretch>
        </p:blipFill>
        <p:spPr>
          <a:xfrm>
            <a:off x="814182" y="3682430"/>
            <a:ext cx="7603671" cy="2144517"/>
          </a:xfrm>
          <a:prstGeom prst="rect">
            <a:avLst/>
          </a:prstGeom>
        </p:spPr>
      </p:pic>
    </p:spTree>
    <p:extLst>
      <p:ext uri="{BB962C8B-B14F-4D97-AF65-F5344CB8AC3E}">
        <p14:creationId xmlns:p14="http://schemas.microsoft.com/office/powerpoint/2010/main" val="4287481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533400" y="1752600"/>
            <a:ext cx="7489371" cy="4495800"/>
          </a:xfrm>
        </p:spPr>
        <p:txBody>
          <a:bodyPr>
            <a:normAutofit/>
          </a:bodyPr>
          <a:lstStyle/>
          <a:p>
            <a:r>
              <a:rPr lang="en-US" b="1" dirty="0">
                <a:solidFill>
                  <a:srgbClr val="0070C0"/>
                </a:solidFill>
              </a:rPr>
              <a:t>(8) Number of embryos</a:t>
            </a:r>
          </a:p>
          <a:p>
            <a:pPr algn="just"/>
            <a:r>
              <a:rPr lang="en-US" sz="1800" dirty="0"/>
              <a:t>Four studies were reported on this subject. When these studies were considered together, no difference in total number of embryos was detected between endometrioma and the control groups (WMD 0.16; 95% CI 0.57–0.88) (p=0.67). Significant heterogeneity was seen across the four studies as indicated by an       value of 83% (p=0.0006).</a:t>
            </a:r>
          </a:p>
          <a:p>
            <a:pPr algn="just"/>
            <a:endParaRPr lang="en-US" sz="1800" dirty="0">
              <a:solidFill>
                <a:srgbClr val="7030A0"/>
              </a:solidFill>
            </a:endParaRP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5" name="Picture 4">
            <a:extLst>
              <a:ext uri="{FF2B5EF4-FFF2-40B4-BE49-F238E27FC236}">
                <a16:creationId xmlns:a16="http://schemas.microsoft.com/office/drawing/2014/main" id="{5BAA355F-8965-40EF-81BA-F5F2A6138B2B}"/>
              </a:ext>
            </a:extLst>
          </p:cNvPr>
          <p:cNvPicPr>
            <a:picLocks noChangeAspect="1"/>
          </p:cNvPicPr>
          <p:nvPr/>
        </p:nvPicPr>
        <p:blipFill>
          <a:blip r:embed="rId2"/>
          <a:stretch>
            <a:fillRect/>
          </a:stretch>
        </p:blipFill>
        <p:spPr>
          <a:xfrm>
            <a:off x="3429000" y="3200400"/>
            <a:ext cx="228600" cy="315331"/>
          </a:xfrm>
          <a:prstGeom prst="rect">
            <a:avLst/>
          </a:prstGeom>
        </p:spPr>
      </p:pic>
      <p:pic>
        <p:nvPicPr>
          <p:cNvPr id="7" name="Picture 6">
            <a:extLst>
              <a:ext uri="{FF2B5EF4-FFF2-40B4-BE49-F238E27FC236}">
                <a16:creationId xmlns:a16="http://schemas.microsoft.com/office/drawing/2014/main" id="{06975F05-88F7-4AF6-A15C-F4DB3C60A49C}"/>
              </a:ext>
            </a:extLst>
          </p:cNvPr>
          <p:cNvPicPr>
            <a:picLocks noChangeAspect="1"/>
          </p:cNvPicPr>
          <p:nvPr/>
        </p:nvPicPr>
        <p:blipFill>
          <a:blip r:embed="rId3"/>
          <a:stretch>
            <a:fillRect/>
          </a:stretch>
        </p:blipFill>
        <p:spPr>
          <a:xfrm>
            <a:off x="659226" y="3962400"/>
            <a:ext cx="7494174" cy="1828800"/>
          </a:xfrm>
          <a:prstGeom prst="rect">
            <a:avLst/>
          </a:prstGeom>
        </p:spPr>
      </p:pic>
    </p:spTree>
    <p:extLst>
      <p:ext uri="{BB962C8B-B14F-4D97-AF65-F5344CB8AC3E}">
        <p14:creationId xmlns:p14="http://schemas.microsoft.com/office/powerpoint/2010/main" val="105554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     Results</a:t>
            </a:r>
          </a:p>
        </p:txBody>
      </p:sp>
      <p:sp>
        <p:nvSpPr>
          <p:cNvPr id="3" name="Content Placeholder 2"/>
          <p:cNvSpPr>
            <a:spLocks noGrp="1"/>
          </p:cNvSpPr>
          <p:nvPr>
            <p:ph idx="1"/>
          </p:nvPr>
        </p:nvSpPr>
        <p:spPr>
          <a:xfrm>
            <a:off x="457200" y="1600200"/>
            <a:ext cx="7696200" cy="4800600"/>
          </a:xfrm>
        </p:spPr>
        <p:txBody>
          <a:bodyPr>
            <a:normAutofit/>
          </a:bodyPr>
          <a:lstStyle/>
          <a:p>
            <a:r>
              <a:rPr lang="en-US" b="1" dirty="0">
                <a:solidFill>
                  <a:srgbClr val="0070C0"/>
                </a:solidFill>
              </a:rPr>
              <a:t>(9) Number of high‑quality embryos</a:t>
            </a:r>
          </a:p>
          <a:p>
            <a:pPr algn="just"/>
            <a:r>
              <a:rPr lang="en-US" sz="1800" dirty="0"/>
              <a:t>Three studies were implemented for this case. Pooled results indicated that there was no significant difference in the number of high-quality embryos among the endometrioma versus control groups (WMD − 0.12; 95% CI 0.45 to 0.22) (p=0.50). There was no evidence of significant heterogeneity among the studies as shown by an      value of 0%</a:t>
            </a:r>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dirty="0">
              <a:solidFill>
                <a:srgbClr val="7030A0"/>
              </a:solidFill>
            </a:endParaRPr>
          </a:p>
          <a:p>
            <a:endParaRPr lang="en-US" dirty="0">
              <a:solidFill>
                <a:srgbClr val="7030A0"/>
              </a:solidFill>
            </a:endParaRPr>
          </a:p>
        </p:txBody>
      </p:sp>
      <p:sp>
        <p:nvSpPr>
          <p:cNvPr id="4" name="Title 1">
            <a:extLst>
              <a:ext uri="{FF2B5EF4-FFF2-40B4-BE49-F238E27FC236}">
                <a16:creationId xmlns:a16="http://schemas.microsoft.com/office/drawing/2014/main" id="{4E8332CE-54AB-4A25-A0D0-1C3F93A0FABE}"/>
              </a:ext>
            </a:extLst>
          </p:cNvPr>
          <p:cNvSpPr txBox="1">
            <a:spLocks/>
          </p:cNvSpPr>
          <p:nvPr/>
        </p:nvSpPr>
        <p:spPr>
          <a:xfrm>
            <a:off x="990600" y="1173162"/>
            <a:ext cx="5791200" cy="3508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Effects of endometrioma on reproductive outcomes</a:t>
            </a:r>
          </a:p>
        </p:txBody>
      </p:sp>
      <p:pic>
        <p:nvPicPr>
          <p:cNvPr id="6" name="Picture 5">
            <a:extLst>
              <a:ext uri="{FF2B5EF4-FFF2-40B4-BE49-F238E27FC236}">
                <a16:creationId xmlns:a16="http://schemas.microsoft.com/office/drawing/2014/main" id="{CD545176-F63D-4F34-AF99-FF80C267B4EF}"/>
              </a:ext>
            </a:extLst>
          </p:cNvPr>
          <p:cNvPicPr>
            <a:picLocks noChangeAspect="1"/>
          </p:cNvPicPr>
          <p:nvPr/>
        </p:nvPicPr>
        <p:blipFill>
          <a:blip r:embed="rId2"/>
          <a:stretch>
            <a:fillRect/>
          </a:stretch>
        </p:blipFill>
        <p:spPr>
          <a:xfrm>
            <a:off x="762000" y="3795772"/>
            <a:ext cx="7010400" cy="1903121"/>
          </a:xfrm>
          <a:prstGeom prst="rect">
            <a:avLst/>
          </a:prstGeom>
        </p:spPr>
      </p:pic>
      <p:pic>
        <p:nvPicPr>
          <p:cNvPr id="7" name="Picture 6">
            <a:extLst>
              <a:ext uri="{FF2B5EF4-FFF2-40B4-BE49-F238E27FC236}">
                <a16:creationId xmlns:a16="http://schemas.microsoft.com/office/drawing/2014/main" id="{F6AD4C7B-D939-4C36-ACB4-811C0FC237C4}"/>
              </a:ext>
            </a:extLst>
          </p:cNvPr>
          <p:cNvPicPr>
            <a:picLocks noChangeAspect="1"/>
          </p:cNvPicPr>
          <p:nvPr/>
        </p:nvPicPr>
        <p:blipFill>
          <a:blip r:embed="rId3"/>
          <a:stretch>
            <a:fillRect/>
          </a:stretch>
        </p:blipFill>
        <p:spPr>
          <a:xfrm>
            <a:off x="3429000" y="3048000"/>
            <a:ext cx="228600" cy="315331"/>
          </a:xfrm>
          <a:prstGeom prst="rect">
            <a:avLst/>
          </a:prstGeom>
        </p:spPr>
      </p:pic>
    </p:spTree>
    <p:extLst>
      <p:ext uri="{BB962C8B-B14F-4D97-AF65-F5344CB8AC3E}">
        <p14:creationId xmlns:p14="http://schemas.microsoft.com/office/powerpoint/2010/main" val="2408950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200400" cy="944562"/>
          </a:xfrm>
        </p:spPr>
        <p:txBody>
          <a:bodyPr/>
          <a:lstStyle/>
          <a:p>
            <a:r>
              <a:rPr lang="en-US" b="1" dirty="0">
                <a:solidFill>
                  <a:srgbClr val="00B050"/>
                </a:solidFill>
              </a:rPr>
              <a:t>  Discussion</a:t>
            </a:r>
          </a:p>
        </p:txBody>
      </p:sp>
      <p:sp>
        <p:nvSpPr>
          <p:cNvPr id="3" name="Content Placeholder 2"/>
          <p:cNvSpPr>
            <a:spLocks noGrp="1"/>
          </p:cNvSpPr>
          <p:nvPr>
            <p:ph idx="1"/>
          </p:nvPr>
        </p:nvSpPr>
        <p:spPr>
          <a:xfrm>
            <a:off x="609600" y="1295400"/>
            <a:ext cx="7489371" cy="5105400"/>
          </a:xfrm>
        </p:spPr>
        <p:txBody>
          <a:bodyPr>
            <a:normAutofit/>
          </a:bodyPr>
          <a:lstStyle/>
          <a:p>
            <a:pPr algn="just"/>
            <a:r>
              <a:rPr lang="en-US" dirty="0">
                <a:solidFill>
                  <a:srgbClr val="C00000"/>
                </a:solidFill>
              </a:rPr>
              <a:t>This study and meta-analysis explored effect of ovarian endometrioma on reproductive outcomes in women undergoing IVF/ICSI treatment who had not been previously operated on</a:t>
            </a:r>
          </a:p>
          <a:p>
            <a:pPr algn="just"/>
            <a:r>
              <a:rPr lang="en-US" dirty="0">
                <a:solidFill>
                  <a:srgbClr val="C00000"/>
                </a:solidFill>
              </a:rPr>
              <a:t>Not any studies reported on ART reproductive outcomes after surgical management of ovarian endometrium in this work.</a:t>
            </a:r>
          </a:p>
          <a:p>
            <a:pPr algn="just"/>
            <a:r>
              <a:rPr lang="en-US" dirty="0">
                <a:solidFill>
                  <a:srgbClr val="C00000"/>
                </a:solidFill>
              </a:rPr>
              <a:t>Single-arm study in which each patient was an index case and control to rule out any indirect systemic effects of endometriosis were not included in this study</a:t>
            </a:r>
          </a:p>
          <a:p>
            <a:pPr algn="just"/>
            <a:endParaRPr lang="en-US" dirty="0">
              <a:solidFill>
                <a:srgbClr val="C00000"/>
              </a:solidFill>
            </a:endParaRPr>
          </a:p>
          <a:p>
            <a:endParaRPr lang="en-US" dirty="0">
              <a:solidFill>
                <a:srgbClr val="7030A0"/>
              </a:solidFill>
            </a:endParaRPr>
          </a:p>
        </p:txBody>
      </p:sp>
    </p:spTree>
    <p:extLst>
      <p:ext uri="{BB962C8B-B14F-4D97-AF65-F5344CB8AC3E}">
        <p14:creationId xmlns:p14="http://schemas.microsoft.com/office/powerpoint/2010/main" val="63438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200400" cy="944562"/>
          </a:xfrm>
        </p:spPr>
        <p:txBody>
          <a:bodyPr/>
          <a:lstStyle/>
          <a:p>
            <a:r>
              <a:rPr lang="en-US" b="1" dirty="0">
                <a:solidFill>
                  <a:srgbClr val="00B050"/>
                </a:solidFill>
              </a:rPr>
              <a:t>  Discussion</a:t>
            </a:r>
          </a:p>
        </p:txBody>
      </p:sp>
      <p:sp>
        <p:nvSpPr>
          <p:cNvPr id="3" name="Content Placeholder 2"/>
          <p:cNvSpPr>
            <a:spLocks noGrp="1"/>
          </p:cNvSpPr>
          <p:nvPr>
            <p:ph idx="1"/>
          </p:nvPr>
        </p:nvSpPr>
        <p:spPr>
          <a:xfrm>
            <a:off x="609600" y="1295400"/>
            <a:ext cx="7489371" cy="5105400"/>
          </a:xfrm>
        </p:spPr>
        <p:txBody>
          <a:bodyPr>
            <a:normAutofit/>
          </a:bodyPr>
          <a:lstStyle/>
          <a:p>
            <a:pPr algn="just"/>
            <a:r>
              <a:rPr lang="en-US" b="1" dirty="0">
                <a:solidFill>
                  <a:srgbClr val="C00000"/>
                </a:solidFill>
                <a:highlight>
                  <a:srgbClr val="FFFF00"/>
                </a:highlight>
              </a:rPr>
              <a:t>This research illustrated that while the presence of ovarian endometrioma can significantly reduce the number of oocytes and MII oocytes retrieved in women undergoing IVF/ICSI, it does not seem to adversely impact on the  total amount of gonadotrophin administered, the duration of  stimulation, the number of total and top-quality embryos, the implantation rate, clinical pregnancy rate, and live birthrate. </a:t>
            </a:r>
          </a:p>
          <a:p>
            <a:pPr algn="just"/>
            <a:r>
              <a:rPr lang="en-US" dirty="0">
                <a:solidFill>
                  <a:srgbClr val="C00000"/>
                </a:solidFill>
              </a:rPr>
              <a:t>It shows that presence of endometrioma negatively correlated with the numbers of oocytes retrieved from women undergoing IVF/ICSI when compared to controls. </a:t>
            </a:r>
          </a:p>
          <a:p>
            <a:pPr algn="just"/>
            <a:endParaRPr lang="en-US" dirty="0">
              <a:solidFill>
                <a:srgbClr val="C00000"/>
              </a:solidFill>
            </a:endParaRPr>
          </a:p>
          <a:p>
            <a:endParaRPr lang="en-US" dirty="0">
              <a:solidFill>
                <a:srgbClr val="7030A0"/>
              </a:solidFill>
            </a:endParaRPr>
          </a:p>
        </p:txBody>
      </p:sp>
    </p:spTree>
    <p:extLst>
      <p:ext uri="{BB962C8B-B14F-4D97-AF65-F5344CB8AC3E}">
        <p14:creationId xmlns:p14="http://schemas.microsoft.com/office/powerpoint/2010/main" val="216164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200400" cy="944562"/>
          </a:xfrm>
        </p:spPr>
        <p:txBody>
          <a:bodyPr/>
          <a:lstStyle/>
          <a:p>
            <a:r>
              <a:rPr lang="en-US" b="1" dirty="0">
                <a:solidFill>
                  <a:srgbClr val="00B050"/>
                </a:solidFill>
              </a:rPr>
              <a:t>  Discussion</a:t>
            </a:r>
          </a:p>
        </p:txBody>
      </p:sp>
      <p:sp>
        <p:nvSpPr>
          <p:cNvPr id="3" name="Content Placeholder 2"/>
          <p:cNvSpPr>
            <a:spLocks noGrp="1"/>
          </p:cNvSpPr>
          <p:nvPr>
            <p:ph idx="1"/>
          </p:nvPr>
        </p:nvSpPr>
        <p:spPr>
          <a:xfrm>
            <a:off x="609600" y="1295400"/>
            <a:ext cx="7489371" cy="5105400"/>
          </a:xfrm>
        </p:spPr>
        <p:txBody>
          <a:bodyPr>
            <a:normAutofit lnSpcReduction="10000"/>
          </a:bodyPr>
          <a:lstStyle/>
          <a:p>
            <a:pPr algn="just"/>
            <a:r>
              <a:rPr lang="en-US" dirty="0">
                <a:solidFill>
                  <a:srgbClr val="C00000"/>
                </a:solidFill>
              </a:rPr>
              <a:t>Single-arm study in which each patient was an index case and control to rule out any indirect systemic effects of endometriosis were not included in this study.</a:t>
            </a:r>
          </a:p>
          <a:p>
            <a:pPr algn="just"/>
            <a:r>
              <a:rPr lang="en-US" dirty="0">
                <a:solidFill>
                  <a:srgbClr val="C00000"/>
                </a:solidFill>
              </a:rPr>
              <a:t>It is suggested that the detrimental influence of endometriomas on ovarian function does not seem to influence fertility outcomes in the context of assisted conception, when an embryo is fertilized.</a:t>
            </a:r>
          </a:p>
          <a:p>
            <a:pPr algn="just"/>
            <a:r>
              <a:rPr lang="en-US" dirty="0">
                <a:solidFill>
                  <a:srgbClr val="C00000"/>
                </a:solidFill>
              </a:rPr>
              <a:t>Discrepancy between studies may be related to effect that size may have on decision to surgically interfere, with a lower threshold to operate on larger endometriomas and a consequent loss of ovarian reserve.</a:t>
            </a:r>
          </a:p>
          <a:p>
            <a:pPr algn="just"/>
            <a:r>
              <a:rPr lang="en-US" dirty="0">
                <a:solidFill>
                  <a:srgbClr val="C00000"/>
                </a:solidFill>
              </a:rPr>
              <a:t>Ovarian damage may be a result of oxidative stress, as the production of reactive oxygen species affecting ovarian cortex in proximity of an endometrioma has been shown to be higher in comparison with other kinds of cysts </a:t>
            </a:r>
          </a:p>
          <a:p>
            <a:pPr algn="just"/>
            <a:endParaRPr lang="en-US" dirty="0">
              <a:solidFill>
                <a:srgbClr val="C00000"/>
              </a:solidFill>
            </a:endParaRPr>
          </a:p>
          <a:p>
            <a:endParaRPr lang="en-US" dirty="0">
              <a:solidFill>
                <a:srgbClr val="7030A0"/>
              </a:solidFill>
            </a:endParaRPr>
          </a:p>
        </p:txBody>
      </p:sp>
    </p:spTree>
    <p:extLst>
      <p:ext uri="{BB962C8B-B14F-4D97-AF65-F5344CB8AC3E}">
        <p14:creationId xmlns:p14="http://schemas.microsoft.com/office/powerpoint/2010/main" val="242914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200400" cy="944562"/>
          </a:xfrm>
        </p:spPr>
        <p:txBody>
          <a:bodyPr/>
          <a:lstStyle/>
          <a:p>
            <a:r>
              <a:rPr lang="en-US" b="1" dirty="0">
                <a:solidFill>
                  <a:srgbClr val="00B050"/>
                </a:solidFill>
              </a:rPr>
              <a:t>  Discussion</a:t>
            </a:r>
          </a:p>
        </p:txBody>
      </p:sp>
      <p:sp>
        <p:nvSpPr>
          <p:cNvPr id="3" name="Content Placeholder 2"/>
          <p:cNvSpPr>
            <a:spLocks noGrp="1"/>
          </p:cNvSpPr>
          <p:nvPr>
            <p:ph idx="1"/>
          </p:nvPr>
        </p:nvSpPr>
        <p:spPr>
          <a:xfrm>
            <a:off x="609600" y="1295400"/>
            <a:ext cx="7489371" cy="5105400"/>
          </a:xfrm>
        </p:spPr>
        <p:txBody>
          <a:bodyPr>
            <a:normAutofit/>
          </a:bodyPr>
          <a:lstStyle/>
          <a:p>
            <a:pPr algn="just"/>
            <a:r>
              <a:rPr lang="en-US" b="1" dirty="0">
                <a:solidFill>
                  <a:srgbClr val="C00000"/>
                </a:solidFill>
                <a:highlight>
                  <a:srgbClr val="FFFF00"/>
                </a:highlight>
              </a:rPr>
              <a:t>This study shows that once fertilization has occurred, presence of an endometrioma does not seem to affect number of total (and high-quality) embryos, which is consistent with previous studies.</a:t>
            </a:r>
          </a:p>
          <a:p>
            <a:pPr algn="just"/>
            <a:r>
              <a:rPr lang="en-US" dirty="0">
                <a:solidFill>
                  <a:srgbClr val="C00000"/>
                </a:solidFill>
              </a:rPr>
              <a:t>It is proposed that cumulative pregnancy rates from fresh and frozen cycles are not affected by presence of endometriomas</a:t>
            </a:r>
          </a:p>
          <a:p>
            <a:pPr algn="just"/>
            <a:r>
              <a:rPr lang="en-US" dirty="0">
                <a:solidFill>
                  <a:srgbClr val="C00000"/>
                </a:solidFill>
              </a:rPr>
              <a:t>It is suggested to use objective assessment method such as time-lapse technology which may be useful to optimize morphological assessment of embryo quality and mitigate  variations across different embryo grading systems.</a:t>
            </a:r>
          </a:p>
          <a:p>
            <a:pPr algn="just"/>
            <a:r>
              <a:rPr lang="en-US" b="1" dirty="0">
                <a:solidFill>
                  <a:srgbClr val="C00000"/>
                </a:solidFill>
                <a:highlight>
                  <a:srgbClr val="FFFF00"/>
                </a:highlight>
              </a:rPr>
              <a:t>This work did not show significant differences in the requirement of gonadotrophin between women with and without endometriomas.</a:t>
            </a: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endParaRPr lang="en-US" dirty="0">
              <a:solidFill>
                <a:srgbClr val="7030A0"/>
              </a:solidFill>
            </a:endParaRPr>
          </a:p>
        </p:txBody>
      </p:sp>
    </p:spTree>
    <p:extLst>
      <p:ext uri="{BB962C8B-B14F-4D97-AF65-F5344CB8AC3E}">
        <p14:creationId xmlns:p14="http://schemas.microsoft.com/office/powerpoint/2010/main" val="1654894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200400" cy="944562"/>
          </a:xfrm>
        </p:spPr>
        <p:txBody>
          <a:bodyPr/>
          <a:lstStyle/>
          <a:p>
            <a:r>
              <a:rPr lang="en-US" b="1" dirty="0">
                <a:solidFill>
                  <a:srgbClr val="00B050"/>
                </a:solidFill>
              </a:rPr>
              <a:t>  Discussion</a:t>
            </a:r>
          </a:p>
        </p:txBody>
      </p:sp>
      <p:sp>
        <p:nvSpPr>
          <p:cNvPr id="3" name="Content Placeholder 2"/>
          <p:cNvSpPr>
            <a:spLocks noGrp="1"/>
          </p:cNvSpPr>
          <p:nvPr>
            <p:ph idx="1"/>
          </p:nvPr>
        </p:nvSpPr>
        <p:spPr>
          <a:xfrm>
            <a:off x="609600" y="1295400"/>
            <a:ext cx="7489371" cy="5105400"/>
          </a:xfrm>
        </p:spPr>
        <p:txBody>
          <a:bodyPr>
            <a:normAutofit/>
          </a:bodyPr>
          <a:lstStyle/>
          <a:p>
            <a:pPr algn="just"/>
            <a:r>
              <a:rPr lang="en-US" b="1" dirty="0">
                <a:solidFill>
                  <a:srgbClr val="C00000"/>
                </a:solidFill>
                <a:highlight>
                  <a:srgbClr val="FFFF00"/>
                </a:highlight>
              </a:rPr>
              <a:t>Results of this research show that endometriomas did not have a significant effect on the implantation rate. This suggests that endometrial receptivity is not affected in the presence of endometrioma.</a:t>
            </a:r>
          </a:p>
          <a:p>
            <a:pPr algn="just"/>
            <a:r>
              <a:rPr lang="en-US" dirty="0">
                <a:solidFill>
                  <a:srgbClr val="C00000"/>
                </a:solidFill>
              </a:rPr>
              <a:t>The findings of study show that mere presence of endometriomas does not hinder fertility chances.</a:t>
            </a:r>
          </a:p>
          <a:p>
            <a:endParaRPr lang="en-US" dirty="0">
              <a:solidFill>
                <a:srgbClr val="7030A0"/>
              </a:solidFill>
            </a:endParaRPr>
          </a:p>
        </p:txBody>
      </p:sp>
    </p:spTree>
    <p:extLst>
      <p:ext uri="{BB962C8B-B14F-4D97-AF65-F5344CB8AC3E}">
        <p14:creationId xmlns:p14="http://schemas.microsoft.com/office/powerpoint/2010/main" val="55456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Introduction</a:t>
            </a:r>
          </a:p>
        </p:txBody>
      </p:sp>
      <p:sp>
        <p:nvSpPr>
          <p:cNvPr id="3" name="Content Placeholder 2"/>
          <p:cNvSpPr>
            <a:spLocks noGrp="1"/>
          </p:cNvSpPr>
          <p:nvPr>
            <p:ph idx="1"/>
          </p:nvPr>
        </p:nvSpPr>
        <p:spPr>
          <a:xfrm>
            <a:off x="762000" y="2247900"/>
            <a:ext cx="7184571" cy="3733800"/>
          </a:xfrm>
        </p:spPr>
        <p:txBody>
          <a:bodyPr/>
          <a:lstStyle/>
          <a:p>
            <a:r>
              <a:rPr lang="en-US" sz="2000" dirty="0">
                <a:solidFill>
                  <a:srgbClr val="7030A0"/>
                </a:solidFill>
                <a:cs typeface="+mj-cs"/>
              </a:rPr>
              <a:t>Endometriosis is a chronic oestrogen-dependent inflammatory disease, characterized by a histological presence of benign functional endometrial glands or stroma outside the uterine cavity</a:t>
            </a:r>
          </a:p>
          <a:p>
            <a:r>
              <a:rPr lang="en-US" sz="2000" dirty="0">
                <a:solidFill>
                  <a:srgbClr val="7030A0"/>
                </a:solidFill>
                <a:cs typeface="+mj-cs"/>
              </a:rPr>
              <a:t>Affects about 7–10% of females of reproductive age in </a:t>
            </a:r>
          </a:p>
          <a:p>
            <a:r>
              <a:rPr lang="en-US" sz="2000" dirty="0">
                <a:solidFill>
                  <a:srgbClr val="7030A0"/>
                </a:solidFill>
                <a:cs typeface="+mj-cs"/>
              </a:rPr>
              <a:t>the general population</a:t>
            </a:r>
          </a:p>
          <a:p>
            <a:r>
              <a:rPr lang="en-US" sz="2000" dirty="0">
                <a:solidFill>
                  <a:srgbClr val="7030A0"/>
                </a:solidFill>
                <a:cs typeface="+mj-cs"/>
              </a:rPr>
              <a:t> Main cause of chronic pelvic pain (CPP) </a:t>
            </a:r>
          </a:p>
          <a:p>
            <a:r>
              <a:rPr lang="en-US" sz="2000" dirty="0">
                <a:solidFill>
                  <a:srgbClr val="7030A0"/>
                </a:solidFill>
                <a:cs typeface="+mj-cs"/>
              </a:rPr>
              <a:t>Approximately, 25–40% of infertile women have endometriosis</a:t>
            </a:r>
          </a:p>
          <a:p>
            <a:r>
              <a:rPr lang="en-US" sz="2000" dirty="0">
                <a:solidFill>
                  <a:srgbClr val="7030A0"/>
                </a:solidFill>
                <a:cs typeface="+mj-cs"/>
              </a:rPr>
              <a:t>Almost 25% of patients undergoing IVF treatment</a:t>
            </a:r>
            <a:endParaRPr lang="en-US" dirty="0"/>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914400" y="1675290"/>
            <a:ext cx="1752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Endometriosis</a:t>
            </a:r>
          </a:p>
        </p:txBody>
      </p:sp>
    </p:spTree>
    <p:extLst>
      <p:ext uri="{BB962C8B-B14F-4D97-AF65-F5344CB8AC3E}">
        <p14:creationId xmlns:p14="http://schemas.microsoft.com/office/powerpoint/2010/main" val="938323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Conclusion</a:t>
            </a:r>
          </a:p>
        </p:txBody>
      </p:sp>
      <p:sp>
        <p:nvSpPr>
          <p:cNvPr id="3" name="Content Placeholder 2"/>
          <p:cNvSpPr>
            <a:spLocks noGrp="1"/>
          </p:cNvSpPr>
          <p:nvPr>
            <p:ph idx="1"/>
          </p:nvPr>
        </p:nvSpPr>
        <p:spPr>
          <a:xfrm>
            <a:off x="457200" y="1447800"/>
            <a:ext cx="7489371" cy="5257800"/>
          </a:xfrm>
        </p:spPr>
        <p:txBody>
          <a:bodyPr>
            <a:normAutofit fontScale="92500" lnSpcReduction="10000"/>
          </a:bodyPr>
          <a:lstStyle/>
          <a:p>
            <a:pPr algn="just"/>
            <a:r>
              <a:rPr lang="en-US" b="1" dirty="0">
                <a:solidFill>
                  <a:srgbClr val="0070C0"/>
                </a:solidFill>
              </a:rPr>
              <a:t>Women with endometriomas undergoing assisted conception procedures seem to have a lower mean number of oocytes and MII oocytes retrieved when compared to those without.</a:t>
            </a:r>
          </a:p>
          <a:p>
            <a:pPr algn="just"/>
            <a:endParaRPr lang="en-US" b="1" dirty="0">
              <a:solidFill>
                <a:srgbClr val="0070C0"/>
              </a:solidFill>
            </a:endParaRPr>
          </a:p>
          <a:p>
            <a:pPr algn="just"/>
            <a:r>
              <a:rPr lang="en-US" b="1" dirty="0">
                <a:solidFill>
                  <a:srgbClr val="0070C0"/>
                </a:solidFill>
              </a:rPr>
              <a:t>It is suggested that presence of endometrioma (and its underlying disease) can have a detrimental effect on ovarian function. </a:t>
            </a:r>
          </a:p>
          <a:p>
            <a:pPr algn="just"/>
            <a:endParaRPr lang="en-US" b="1" dirty="0">
              <a:solidFill>
                <a:srgbClr val="0070C0"/>
              </a:solidFill>
            </a:endParaRPr>
          </a:p>
          <a:p>
            <a:pPr algn="just"/>
            <a:r>
              <a:rPr lang="en-US" b="1" dirty="0">
                <a:solidFill>
                  <a:srgbClr val="0070C0"/>
                </a:solidFill>
              </a:rPr>
              <a:t>Present work did not find any significant difference in gonadotrophin requirements, total number and quality of embryos, implantation rate and pregnancy live birth between the two groups. </a:t>
            </a:r>
          </a:p>
          <a:p>
            <a:pPr algn="just"/>
            <a:endParaRPr lang="en-US" b="1" dirty="0">
              <a:solidFill>
                <a:srgbClr val="0070C0"/>
              </a:solidFill>
            </a:endParaRPr>
          </a:p>
          <a:p>
            <a:pPr algn="just"/>
            <a:r>
              <a:rPr lang="en-US" b="1" dirty="0">
                <a:solidFill>
                  <a:srgbClr val="0070C0"/>
                </a:solidFill>
              </a:rPr>
              <a:t>Lack of clinical studies examining effect of endometrioma on embryo quality, authors believe additional randomized controlled trials with adequately-powered sample sizes will be crucial to further validate findings.</a:t>
            </a:r>
            <a:endParaRPr lang="en-US" dirty="0">
              <a:solidFill>
                <a:srgbClr val="7030A0"/>
              </a:solidFill>
            </a:endParaRPr>
          </a:p>
          <a:p>
            <a:endParaRPr lang="en-US" dirty="0">
              <a:solidFill>
                <a:srgbClr val="7030A0"/>
              </a:solidFill>
            </a:endParaRPr>
          </a:p>
        </p:txBody>
      </p:sp>
    </p:spTree>
    <p:extLst>
      <p:ext uri="{BB962C8B-B14F-4D97-AF65-F5344CB8AC3E}">
        <p14:creationId xmlns:p14="http://schemas.microsoft.com/office/powerpoint/2010/main" val="3045556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4468585" cy="5029200"/>
          </a:xfrm>
        </p:spPr>
        <p:txBody>
          <a:bodyPr/>
          <a:lstStyle/>
          <a:p>
            <a:pPr algn="ctr"/>
            <a:r>
              <a:rPr lang="en-US" b="1" dirty="0">
                <a:solidFill>
                  <a:srgbClr val="FFC000"/>
                </a:solidFill>
              </a:rPr>
              <a:t>Thanks for participating</a:t>
            </a:r>
            <a:br>
              <a:rPr lang="en-US" b="1" dirty="0">
                <a:solidFill>
                  <a:srgbClr val="00B050"/>
                </a:solidFill>
              </a:rPr>
            </a:br>
            <a:endParaRPr lang="en-US" b="1" dirty="0">
              <a:solidFill>
                <a:srgbClr val="00B050"/>
              </a:solidFill>
            </a:endParaRPr>
          </a:p>
        </p:txBody>
      </p:sp>
    </p:spTree>
    <p:extLst>
      <p:ext uri="{BB962C8B-B14F-4D97-AF65-F5344CB8AC3E}">
        <p14:creationId xmlns:p14="http://schemas.microsoft.com/office/powerpoint/2010/main" val="145191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Introduction</a:t>
            </a:r>
          </a:p>
        </p:txBody>
      </p:sp>
      <p:sp>
        <p:nvSpPr>
          <p:cNvPr id="3" name="Content Placeholder 2"/>
          <p:cNvSpPr>
            <a:spLocks noGrp="1"/>
          </p:cNvSpPr>
          <p:nvPr>
            <p:ph idx="1"/>
          </p:nvPr>
        </p:nvSpPr>
        <p:spPr>
          <a:xfrm>
            <a:off x="457200" y="2247900"/>
            <a:ext cx="7489371" cy="3733800"/>
          </a:xfrm>
        </p:spPr>
        <p:txBody>
          <a:bodyPr>
            <a:normAutofit/>
          </a:bodyPr>
          <a:lstStyle/>
          <a:p>
            <a:r>
              <a:rPr lang="en-US" dirty="0">
                <a:solidFill>
                  <a:srgbClr val="7030A0"/>
                </a:solidFill>
              </a:rPr>
              <a:t>It is a growth of ectopic endometrial tissue within the ovary</a:t>
            </a:r>
          </a:p>
          <a:p>
            <a:r>
              <a:rPr lang="en-US" dirty="0">
                <a:solidFill>
                  <a:srgbClr val="7030A0"/>
                </a:solidFill>
              </a:rPr>
              <a:t>May appear as a result of metaplasia of the coelomic epithelium or invagination of the ovarian cortex</a:t>
            </a:r>
          </a:p>
          <a:p>
            <a:r>
              <a:rPr lang="en-US" dirty="0">
                <a:solidFill>
                  <a:srgbClr val="7030A0"/>
                </a:solidFill>
              </a:rPr>
              <a:t>Almost, 17–44% of women with endometriosis also have an endometrioma</a:t>
            </a:r>
          </a:p>
          <a:p>
            <a:r>
              <a:rPr lang="en-US" dirty="0">
                <a:solidFill>
                  <a:srgbClr val="7030A0"/>
                </a:solidFill>
              </a:rPr>
              <a:t>Some studies showed that endometrioma could have a detrimental effect on ovarian function due to the anatomical proximity of the ovarian cyst to the nearby follicular pool—leading to a reduction in the quality and quantity of developing follicles</a:t>
            </a: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2895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Ovarian endometrioma</a:t>
            </a:r>
          </a:p>
        </p:txBody>
      </p:sp>
    </p:spTree>
    <p:extLst>
      <p:ext uri="{BB962C8B-B14F-4D97-AF65-F5344CB8AC3E}">
        <p14:creationId xmlns:p14="http://schemas.microsoft.com/office/powerpoint/2010/main" val="422057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Introduction</a:t>
            </a:r>
          </a:p>
        </p:txBody>
      </p:sp>
      <p:sp>
        <p:nvSpPr>
          <p:cNvPr id="3" name="Content Placeholder 2"/>
          <p:cNvSpPr>
            <a:spLocks noGrp="1"/>
          </p:cNvSpPr>
          <p:nvPr>
            <p:ph idx="1"/>
          </p:nvPr>
        </p:nvSpPr>
        <p:spPr>
          <a:xfrm>
            <a:off x="457200" y="2247900"/>
            <a:ext cx="7489371" cy="3733800"/>
          </a:xfrm>
        </p:spPr>
        <p:txBody>
          <a:bodyPr>
            <a:normAutofit/>
          </a:bodyPr>
          <a:lstStyle/>
          <a:p>
            <a:r>
              <a:rPr lang="en-US" dirty="0">
                <a:solidFill>
                  <a:srgbClr val="7030A0"/>
                </a:solidFill>
              </a:rPr>
              <a:t>Other studies indicated that local inflammation and toxic content that diffuse from endometrioma cyst wall to nearby ovarian tissue may lead to a reduction in number of oocytes and quality of embryos</a:t>
            </a:r>
          </a:p>
          <a:p>
            <a:endParaRPr lang="en-US" dirty="0">
              <a:solidFill>
                <a:srgbClr val="7030A0"/>
              </a:solidFill>
            </a:endParaRP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42672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Ovarian endometrioma (Continue)</a:t>
            </a:r>
          </a:p>
        </p:txBody>
      </p:sp>
    </p:spTree>
    <p:extLst>
      <p:ext uri="{BB962C8B-B14F-4D97-AF65-F5344CB8AC3E}">
        <p14:creationId xmlns:p14="http://schemas.microsoft.com/office/powerpoint/2010/main" val="127220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Introduction</a:t>
            </a:r>
          </a:p>
        </p:txBody>
      </p:sp>
      <p:sp>
        <p:nvSpPr>
          <p:cNvPr id="3" name="Content Placeholder 2"/>
          <p:cNvSpPr>
            <a:spLocks noGrp="1"/>
          </p:cNvSpPr>
          <p:nvPr>
            <p:ph idx="1"/>
          </p:nvPr>
        </p:nvSpPr>
        <p:spPr>
          <a:xfrm>
            <a:off x="381000" y="1447800"/>
            <a:ext cx="7489371" cy="4343400"/>
          </a:xfrm>
        </p:spPr>
        <p:txBody>
          <a:bodyPr>
            <a:normAutofit/>
          </a:bodyPr>
          <a:lstStyle/>
          <a:p>
            <a:r>
              <a:rPr lang="en-US" dirty="0">
                <a:solidFill>
                  <a:srgbClr val="7030A0"/>
                </a:solidFill>
              </a:rPr>
              <a:t>Influence of endometrioma on reproductive outcomes is still an unresolved issue.</a:t>
            </a:r>
          </a:p>
          <a:p>
            <a:r>
              <a:rPr lang="en-US" dirty="0">
                <a:solidFill>
                  <a:srgbClr val="7030A0"/>
                </a:solidFill>
              </a:rPr>
              <a:t>Some researchers reported that endometrioma negatively affects number of oocytes retrieved, quality of embryos, and implantation rate</a:t>
            </a:r>
          </a:p>
          <a:p>
            <a:r>
              <a:rPr lang="en-US" dirty="0">
                <a:solidFill>
                  <a:srgbClr val="7030A0"/>
                </a:solidFill>
              </a:rPr>
              <a:t>So far, there is no robust data to identify exact influence of endometrioma without intervention of surgery on women undergoing IVF or ICSI.</a:t>
            </a:r>
          </a:p>
          <a:p>
            <a:r>
              <a:rPr lang="en-US" dirty="0">
                <a:solidFill>
                  <a:srgbClr val="7030A0"/>
                </a:solidFill>
              </a:rPr>
              <a:t> For above reasons, a systematic review and meta-analysis was performed to determine the influence of endometrioma on reproductive outcomes in women who opt for </a:t>
            </a:r>
            <a:r>
              <a:rPr lang="en-US" dirty="0" err="1">
                <a:solidFill>
                  <a:srgbClr val="7030A0"/>
                </a:solidFill>
              </a:rPr>
              <a:t>onservative</a:t>
            </a:r>
            <a:r>
              <a:rPr lang="en-US" dirty="0">
                <a:solidFill>
                  <a:srgbClr val="7030A0"/>
                </a:solidFill>
              </a:rPr>
              <a:t> management.</a:t>
            </a:r>
          </a:p>
          <a:p>
            <a:endParaRPr lang="en-US" dirty="0">
              <a:solidFill>
                <a:srgbClr val="7030A0"/>
              </a:solidFill>
            </a:endParaRPr>
          </a:p>
        </p:txBody>
      </p:sp>
    </p:spTree>
    <p:extLst>
      <p:ext uri="{BB962C8B-B14F-4D97-AF65-F5344CB8AC3E}">
        <p14:creationId xmlns:p14="http://schemas.microsoft.com/office/powerpoint/2010/main" val="21873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sp>
        <p:nvSpPr>
          <p:cNvPr id="3" name="Content Placeholder 2"/>
          <p:cNvSpPr>
            <a:spLocks noGrp="1"/>
          </p:cNvSpPr>
          <p:nvPr>
            <p:ph idx="1"/>
          </p:nvPr>
        </p:nvSpPr>
        <p:spPr>
          <a:xfrm>
            <a:off x="457200" y="2247900"/>
            <a:ext cx="7489371" cy="3733800"/>
          </a:xfrm>
        </p:spPr>
        <p:txBody>
          <a:bodyPr>
            <a:normAutofit/>
          </a:bodyPr>
          <a:lstStyle/>
          <a:p>
            <a:r>
              <a:rPr lang="en-US" b="1" dirty="0">
                <a:solidFill>
                  <a:srgbClr val="FFC000"/>
                </a:solidFill>
              </a:rPr>
              <a:t>Primary outcome: </a:t>
            </a:r>
            <a:r>
              <a:rPr lang="en-US" dirty="0">
                <a:solidFill>
                  <a:srgbClr val="7030A0"/>
                </a:solidFill>
              </a:rPr>
              <a:t>live birth rate.</a:t>
            </a:r>
          </a:p>
          <a:p>
            <a:r>
              <a:rPr lang="en-US" dirty="0">
                <a:solidFill>
                  <a:srgbClr val="7030A0"/>
                </a:solidFill>
              </a:rPr>
              <a:t> </a:t>
            </a:r>
            <a:r>
              <a:rPr lang="en-US" b="1" dirty="0">
                <a:solidFill>
                  <a:srgbClr val="FFC000"/>
                </a:solidFill>
              </a:rPr>
              <a:t>Secondary outcomes</a:t>
            </a:r>
            <a:r>
              <a:rPr lang="en-US" dirty="0">
                <a:solidFill>
                  <a:srgbClr val="7030A0"/>
                </a:solidFill>
              </a:rPr>
              <a:t>: clinical pregnancy rate,</a:t>
            </a:r>
          </a:p>
          <a:p>
            <a:r>
              <a:rPr lang="en-US" dirty="0">
                <a:solidFill>
                  <a:srgbClr val="7030A0"/>
                </a:solidFill>
              </a:rPr>
              <a:t> mean number of oocytes retrieved,</a:t>
            </a:r>
          </a:p>
          <a:p>
            <a:r>
              <a:rPr lang="en-US" dirty="0">
                <a:solidFill>
                  <a:srgbClr val="7030A0"/>
                </a:solidFill>
              </a:rPr>
              <a:t> number of metaphase II oocytes retrieved,</a:t>
            </a:r>
          </a:p>
          <a:p>
            <a:r>
              <a:rPr lang="en-US" dirty="0">
                <a:solidFill>
                  <a:srgbClr val="7030A0"/>
                </a:solidFill>
              </a:rPr>
              <a:t> number of embryos and high-quality embryos,</a:t>
            </a:r>
          </a:p>
          <a:p>
            <a:r>
              <a:rPr lang="en-US" dirty="0">
                <a:solidFill>
                  <a:srgbClr val="7030A0"/>
                </a:solidFill>
              </a:rPr>
              <a:t> implantation rate,</a:t>
            </a:r>
          </a:p>
          <a:p>
            <a:r>
              <a:rPr lang="en-US" dirty="0">
                <a:solidFill>
                  <a:srgbClr val="7030A0"/>
                </a:solidFill>
              </a:rPr>
              <a:t> duration of gonadotrophin stimulation and gonadotrophin dose.</a:t>
            </a:r>
          </a:p>
          <a:p>
            <a:endParaRPr lang="en-US" dirty="0">
              <a:solidFill>
                <a:srgbClr val="7030A0"/>
              </a:solidFill>
            </a:endParaRP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24384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Outcome measures</a:t>
            </a:r>
          </a:p>
        </p:txBody>
      </p:sp>
    </p:spTree>
    <p:extLst>
      <p:ext uri="{BB962C8B-B14F-4D97-AF65-F5344CB8AC3E}">
        <p14:creationId xmlns:p14="http://schemas.microsoft.com/office/powerpoint/2010/main" val="328776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sp>
        <p:nvSpPr>
          <p:cNvPr id="3" name="Content Placeholder 2"/>
          <p:cNvSpPr>
            <a:spLocks noGrp="1"/>
          </p:cNvSpPr>
          <p:nvPr>
            <p:ph idx="1"/>
          </p:nvPr>
        </p:nvSpPr>
        <p:spPr>
          <a:xfrm>
            <a:off x="457200" y="2247900"/>
            <a:ext cx="7489371" cy="3733800"/>
          </a:xfrm>
        </p:spPr>
        <p:txBody>
          <a:bodyPr>
            <a:normAutofit/>
          </a:bodyPr>
          <a:lstStyle/>
          <a:p>
            <a:r>
              <a:rPr lang="en-US" dirty="0">
                <a:solidFill>
                  <a:srgbClr val="7030A0"/>
                </a:solidFill>
              </a:rPr>
              <a:t>Meta-analysis conducted in accordance with Preferred Reporting Items for Systematic Reviews and Meta Analyses (PRISMA) guidelines.</a:t>
            </a:r>
          </a:p>
          <a:p>
            <a:r>
              <a:rPr lang="en-US" dirty="0">
                <a:solidFill>
                  <a:srgbClr val="7030A0"/>
                </a:solidFill>
              </a:rPr>
              <a:t> A systematic search of electronic databases was conducted in PubMed and Web of Science (BIOSIS, MEDLINE) from inception to September 2019 to obtain studies focusing on the association between endometrioma and reproductive outcomes. </a:t>
            </a:r>
          </a:p>
          <a:p>
            <a:endParaRPr lang="en-US" dirty="0">
              <a:solidFill>
                <a:srgbClr val="7030A0"/>
              </a:solidFill>
            </a:endParaRP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42672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Search strategy and eligibility criteria</a:t>
            </a:r>
          </a:p>
        </p:txBody>
      </p:sp>
    </p:spTree>
    <p:extLst>
      <p:ext uri="{BB962C8B-B14F-4D97-AF65-F5344CB8AC3E}">
        <p14:creationId xmlns:p14="http://schemas.microsoft.com/office/powerpoint/2010/main" val="360244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5" y="228600"/>
            <a:ext cx="3581400" cy="944562"/>
          </a:xfrm>
        </p:spPr>
        <p:txBody>
          <a:bodyPr/>
          <a:lstStyle/>
          <a:p>
            <a:r>
              <a:rPr lang="en-US" b="1" dirty="0">
                <a:solidFill>
                  <a:srgbClr val="00B050"/>
                </a:solidFill>
              </a:rPr>
              <a:t>Methodology</a:t>
            </a:r>
          </a:p>
        </p:txBody>
      </p:sp>
      <p:sp>
        <p:nvSpPr>
          <p:cNvPr id="3" name="Content Placeholder 2"/>
          <p:cNvSpPr>
            <a:spLocks noGrp="1"/>
          </p:cNvSpPr>
          <p:nvPr>
            <p:ph idx="1"/>
          </p:nvPr>
        </p:nvSpPr>
        <p:spPr>
          <a:xfrm>
            <a:off x="457200" y="2247900"/>
            <a:ext cx="7489371" cy="3733800"/>
          </a:xfrm>
        </p:spPr>
        <p:txBody>
          <a:bodyPr>
            <a:normAutofit/>
          </a:bodyPr>
          <a:lstStyle/>
          <a:p>
            <a:r>
              <a:rPr lang="en-US" dirty="0">
                <a:solidFill>
                  <a:srgbClr val="7030A0"/>
                </a:solidFill>
              </a:rPr>
              <a:t>Women who had received medical or surgical treatment for their ovarian endometrioma before IVF–ICSI cycle.</a:t>
            </a:r>
          </a:p>
          <a:p>
            <a:r>
              <a:rPr lang="en-US" dirty="0">
                <a:solidFill>
                  <a:srgbClr val="7030A0"/>
                </a:solidFill>
              </a:rPr>
              <a:t>Studies like comparisons between ovaries affected with endometrioma and contra-lateral normal ovary.</a:t>
            </a:r>
          </a:p>
          <a:p>
            <a:r>
              <a:rPr lang="en-US" dirty="0">
                <a:solidFill>
                  <a:srgbClr val="7030A0"/>
                </a:solidFill>
              </a:rPr>
              <a:t>Literature reviews, non-original papers, duplication of a previous publication and non-English texts were also excluded.</a:t>
            </a:r>
          </a:p>
          <a:p>
            <a:endParaRPr lang="en-US" dirty="0">
              <a:solidFill>
                <a:srgbClr val="7030A0"/>
              </a:solidFill>
            </a:endParaRPr>
          </a:p>
        </p:txBody>
      </p:sp>
      <p:sp>
        <p:nvSpPr>
          <p:cNvPr id="4" name="Title 1">
            <a:extLst>
              <a:ext uri="{FF2B5EF4-FFF2-40B4-BE49-F238E27FC236}">
                <a16:creationId xmlns:a16="http://schemas.microsoft.com/office/drawing/2014/main" id="{2C6774CE-65B4-4DEB-B4B2-A973E8863DBF}"/>
              </a:ext>
            </a:extLst>
          </p:cNvPr>
          <p:cNvSpPr txBox="1">
            <a:spLocks/>
          </p:cNvSpPr>
          <p:nvPr/>
        </p:nvSpPr>
        <p:spPr>
          <a:xfrm>
            <a:off x="457200" y="1645698"/>
            <a:ext cx="22098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000" b="1" dirty="0">
                <a:solidFill>
                  <a:srgbClr val="FF0000"/>
                </a:solidFill>
              </a:rPr>
              <a:t>Exclusion criteria</a:t>
            </a:r>
          </a:p>
        </p:txBody>
      </p:sp>
    </p:spTree>
    <p:extLst>
      <p:ext uri="{BB962C8B-B14F-4D97-AF65-F5344CB8AC3E}">
        <p14:creationId xmlns:p14="http://schemas.microsoft.com/office/powerpoint/2010/main" val="2245053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