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6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9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A4E240-0A25-45E6-96BF-E9C110C1F8B5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F6C42-3E87-432D-80F0-1371644B3F6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Folate intake and ovarian reserve</a:t>
            </a:r>
            <a:br>
              <a:rPr smtClean="0"/>
            </a:br>
            <a:r>
              <a:rPr smtClean="0"/>
              <a:t>among women attending a</a:t>
            </a:r>
            <a:br>
              <a:rPr smtClean="0"/>
            </a:br>
            <a:r>
              <a:rPr smtClean="0"/>
              <a:t>fertility center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ORIGINAL ARTICLE: EPIDEMIOLOGY</a:t>
            </a:r>
          </a:p>
          <a:p>
            <a:r>
              <a:rPr lang="en-US" dirty="0" smtClean="0"/>
              <a:t>Clinical Trial Registration Number: This trial was registered at clinicaltrials.gov as NCT00011713. (</a:t>
            </a:r>
            <a:r>
              <a:rPr lang="en-US" dirty="0" err="1" smtClean="0"/>
              <a:t>Fertil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2021;-:-–-.</a:t>
            </a:r>
          </a:p>
          <a:p>
            <a:r>
              <a:rPr lang="en-US" dirty="0" smtClean="0"/>
              <a:t>2021 by American Society for Reproductive Medicine</a:t>
            </a:r>
          </a:p>
          <a:p>
            <a:r>
              <a:rPr lang="en-US" dirty="0" smtClean="0"/>
              <a:t>Dr . </a:t>
            </a:r>
            <a:r>
              <a:rPr lang="en-US" dirty="0" err="1" smtClean="0"/>
              <a:t>Saeede</a:t>
            </a:r>
            <a:r>
              <a:rPr lang="en-US" dirty="0" smtClean="0"/>
              <a:t> </a:t>
            </a:r>
            <a:r>
              <a:rPr lang="en-US" dirty="0" err="1" smtClean="0"/>
              <a:t>shahsavari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0562" y="1071547"/>
            <a:ext cx="6065664" cy="525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 conclusion, higher intake of </a:t>
            </a:r>
            <a:r>
              <a:rPr lang="en-US" dirty="0" err="1" smtClean="0"/>
              <a:t>folate</a:t>
            </a:r>
            <a:r>
              <a:rPr lang="en-US" dirty="0" smtClean="0"/>
              <a:t>, particularly from</a:t>
            </a:r>
          </a:p>
          <a:p>
            <a:r>
              <a:rPr lang="en-US" dirty="0" smtClean="0"/>
              <a:t>supplements, was associated with modestly improved ovarian</a:t>
            </a:r>
          </a:p>
          <a:p>
            <a:r>
              <a:rPr lang="en-US" dirty="0" smtClean="0"/>
              <a:t>reserve, as measured by AFC. The positive linear association</a:t>
            </a:r>
          </a:p>
          <a:p>
            <a:r>
              <a:rPr lang="en-US" dirty="0" smtClean="0"/>
              <a:t>between </a:t>
            </a:r>
            <a:r>
              <a:rPr lang="en-US" dirty="0" err="1" smtClean="0"/>
              <a:t>folate</a:t>
            </a:r>
            <a:r>
              <a:rPr lang="en-US" dirty="0" smtClean="0"/>
              <a:t> and AFC was only present for intakes between</a:t>
            </a:r>
          </a:p>
          <a:p>
            <a:r>
              <a:rPr lang="en-US" dirty="0" smtClean="0"/>
              <a:t>0 and 1,200 mg/d, with little to no benefit observed with</a:t>
            </a:r>
          </a:p>
          <a:p>
            <a:r>
              <a:rPr lang="en-US" dirty="0" smtClean="0"/>
              <a:t>higher intakes. Our results support current recommendations</a:t>
            </a:r>
          </a:p>
          <a:p>
            <a:r>
              <a:rPr lang="en-US" dirty="0" smtClean="0"/>
              <a:t>from the Centers for Disease Control and Prevention that all</a:t>
            </a:r>
          </a:p>
          <a:p>
            <a:r>
              <a:rPr lang="en-US" dirty="0" smtClean="0"/>
              <a:t>women planning pregnancy should be consuming at least</a:t>
            </a:r>
          </a:p>
          <a:p>
            <a:r>
              <a:rPr lang="en-US" dirty="0" smtClean="0"/>
              <a:t>400 mg/d of folic acid and suggest that additional benefit</a:t>
            </a:r>
          </a:p>
          <a:p>
            <a:r>
              <a:rPr lang="en-US" dirty="0" smtClean="0"/>
              <a:t>may be seen with consumption of up to 800 mg/d.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Several studies In reproductive-aged women have shown that one pathway by</a:t>
            </a:r>
          </a:p>
          <a:p>
            <a:r>
              <a:rPr lang="en-US" dirty="0" smtClean="0"/>
              <a:t>which folic acid intake may enhance fertility is through beneficial</a:t>
            </a:r>
          </a:p>
          <a:p>
            <a:r>
              <a:rPr lang="en-US" dirty="0" smtClean="0"/>
              <a:t>effects on menstrual cycle function, including</a:t>
            </a:r>
          </a:p>
          <a:p>
            <a:r>
              <a:rPr lang="en-US" dirty="0" smtClean="0"/>
              <a:t>improved hormonal balance and follicular development</a:t>
            </a:r>
          </a:p>
          <a:p>
            <a:r>
              <a:rPr lang="en-US" dirty="0" smtClean="0"/>
              <a:t>. Biologically speaking, low </a:t>
            </a:r>
            <a:r>
              <a:rPr lang="en-US" dirty="0" err="1" smtClean="0"/>
              <a:t>folate</a:t>
            </a:r>
            <a:r>
              <a:rPr lang="en-US" dirty="0" smtClean="0"/>
              <a:t> intake has been</a:t>
            </a:r>
          </a:p>
          <a:p>
            <a:r>
              <a:rPr lang="en-US" dirty="0" smtClean="0"/>
              <a:t>linked to reduced cell division, disrupted </a:t>
            </a:r>
            <a:r>
              <a:rPr lang="en-US" dirty="0" err="1" smtClean="0"/>
              <a:t>methylation</a:t>
            </a:r>
            <a:endParaRPr lang="en-US" dirty="0" smtClean="0"/>
          </a:p>
          <a:p>
            <a:r>
              <a:rPr lang="en-US" dirty="0" smtClean="0"/>
              <a:t>reactions, increased inflammatory cytokine production,</a:t>
            </a:r>
          </a:p>
          <a:p>
            <a:r>
              <a:rPr lang="en-US" dirty="0" smtClean="0"/>
              <a:t>increased oxidative stress levels, and increased apoptosis,</a:t>
            </a:r>
          </a:p>
          <a:p>
            <a:r>
              <a:rPr lang="en-US" dirty="0" smtClean="0"/>
              <a:t>all of which can lead to enhanced follicular </a:t>
            </a:r>
            <a:r>
              <a:rPr lang="en-US" dirty="0" err="1" smtClean="0"/>
              <a:t>atresia</a:t>
            </a:r>
            <a:r>
              <a:rPr lang="en-US" dirty="0" smtClean="0"/>
              <a:t> and</a:t>
            </a:r>
          </a:p>
          <a:p>
            <a:r>
              <a:rPr lang="en-US" dirty="0" smtClean="0"/>
              <a:t>lower ovarian reserve . Studies of women undergoing</a:t>
            </a:r>
          </a:p>
          <a:p>
            <a:r>
              <a:rPr lang="en-US" dirty="0" smtClean="0"/>
              <a:t>infertility treatment also suggest that </a:t>
            </a:r>
            <a:r>
              <a:rPr lang="en-US" dirty="0" err="1" smtClean="0"/>
              <a:t>folate</a:t>
            </a:r>
            <a:r>
              <a:rPr lang="en-US" dirty="0" smtClean="0"/>
              <a:t> could have</a:t>
            </a:r>
          </a:p>
          <a:p>
            <a:r>
              <a:rPr lang="en-US" dirty="0" smtClean="0"/>
              <a:t>beneficial effects on fertility through </a:t>
            </a:r>
            <a:r>
              <a:rPr lang="en-US" dirty="0" err="1" smtClean="0"/>
              <a:t>oocyte</a:t>
            </a:r>
            <a:r>
              <a:rPr lang="en-US" dirty="0" smtClean="0"/>
              <a:t> and embryo</a:t>
            </a:r>
          </a:p>
          <a:p>
            <a:r>
              <a:rPr lang="en-US" dirty="0" smtClean="0"/>
              <a:t>quality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Exposure Assessment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measured dietary intakes with a validated FFQ (26, 27). On</a:t>
            </a:r>
          </a:p>
          <a:p>
            <a:r>
              <a:rPr lang="en-US" dirty="0" smtClean="0"/>
              <a:t>this questionnaire, the women were asked to report how often,</a:t>
            </a:r>
          </a:p>
          <a:p>
            <a:r>
              <a:rPr lang="en-US" dirty="0" smtClean="0"/>
              <a:t>on average, they consumed specified amounts of each food</a:t>
            </a:r>
          </a:p>
          <a:p>
            <a:r>
              <a:rPr lang="en-US" dirty="0" smtClean="0"/>
              <a:t>and beverage during the previous year. Multivitamin and supplement</a:t>
            </a:r>
          </a:p>
          <a:p>
            <a:r>
              <a:rPr lang="en-US" dirty="0" smtClean="0"/>
              <a:t>users were asked to specify the brand, dose, and frequency</a:t>
            </a:r>
          </a:p>
          <a:p>
            <a:r>
              <a:rPr lang="en-US" dirty="0" smtClean="0"/>
              <a:t>of use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MATERIALS AND METHODS</a:t>
            </a:r>
            <a:br>
              <a:rPr lang="en-US" sz="3600" dirty="0" smtClean="0"/>
            </a:br>
            <a:r>
              <a:rPr lang="en-US" sz="3600" dirty="0" smtClean="0"/>
              <a:t>Study Population and Design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 women in our analysis were participants in the Environment</a:t>
            </a:r>
          </a:p>
          <a:p>
            <a:r>
              <a:rPr lang="en-US" dirty="0" smtClean="0"/>
              <a:t>and Reproductive Health (EARTH) Study, a prospective</a:t>
            </a:r>
          </a:p>
          <a:p>
            <a:r>
              <a:rPr lang="en-US" dirty="0" smtClean="0"/>
              <a:t>cohort of couples seeking infertility treatment and evaluation</a:t>
            </a:r>
          </a:p>
          <a:p>
            <a:r>
              <a:rPr lang="en-US" dirty="0" smtClean="0"/>
              <a:t>at the Massachusetts General Hospital (MGH) Fertility Center</a:t>
            </a:r>
          </a:p>
          <a:p>
            <a:r>
              <a:rPr lang="en-US" dirty="0" smtClean="0"/>
              <a:t>from 2004 to 2019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Women joining the</a:t>
            </a:r>
          </a:p>
          <a:p>
            <a:r>
              <a:rPr lang="en-US" dirty="0" smtClean="0"/>
              <a:t>EARTH Study in 2007 or later were given a food frequency</a:t>
            </a:r>
          </a:p>
          <a:p>
            <a:r>
              <a:rPr lang="en-US" dirty="0" smtClean="0"/>
              <a:t>questionnaire (FFQ) to assess their usual dietary habits in</a:t>
            </a:r>
          </a:p>
          <a:p>
            <a:r>
              <a:rPr lang="en-US" dirty="0" smtClean="0"/>
              <a:t>the year before study entry, which they could return to study</a:t>
            </a:r>
          </a:p>
          <a:p>
            <a:r>
              <a:rPr lang="en-US" dirty="0" smtClean="0"/>
              <a:t>personnel at any point thereafter. Of the initial 1,019 </a:t>
            </a:r>
            <a:r>
              <a:rPr lang="en-US" dirty="0" err="1" smtClean="0"/>
              <a:t>antral</a:t>
            </a:r>
            <a:endParaRPr lang="en-US" dirty="0" smtClean="0"/>
          </a:p>
          <a:p>
            <a:r>
              <a:rPr lang="en-US" dirty="0" smtClean="0"/>
              <a:t>follicle scans available for analysis, we excluded those done</a:t>
            </a:r>
          </a:p>
          <a:p>
            <a:r>
              <a:rPr lang="en-US" dirty="0" smtClean="0"/>
              <a:t>while the woman was taking </a:t>
            </a:r>
            <a:r>
              <a:rPr lang="en-US" dirty="0" err="1" smtClean="0"/>
              <a:t>leuprolide</a:t>
            </a:r>
            <a:r>
              <a:rPr lang="en-US" dirty="0" smtClean="0"/>
              <a:t> acetate (</a:t>
            </a:r>
            <a:r>
              <a:rPr lang="en-US" dirty="0" err="1" smtClean="0"/>
              <a:t>Lupron</a:t>
            </a:r>
            <a:r>
              <a:rPr lang="en-US" dirty="0" smtClean="0"/>
              <a:t>, </a:t>
            </a:r>
            <a:r>
              <a:rPr lang="en-US" dirty="0" err="1" smtClean="0"/>
              <a:t>Abb</a:t>
            </a:r>
            <a:r>
              <a:rPr lang="en-US" dirty="0" smtClean="0"/>
              <a:t>-</a:t>
            </a:r>
          </a:p>
          <a:p>
            <a:r>
              <a:rPr lang="en-US" dirty="0" smtClean="0"/>
              <a:t>Vie Inc., Chicago, IL) (n =43), incomplete scans (n =21),</a:t>
            </a:r>
          </a:p>
          <a:p>
            <a:r>
              <a:rPr lang="en-US" dirty="0" smtClean="0"/>
              <a:t>those done on women with polycystic ovaries (n =77), 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repeated scans (n =107). Of these 772 eligible women with</a:t>
            </a:r>
          </a:p>
          <a:p>
            <a:r>
              <a:rPr lang="en-US" dirty="0" smtClean="0"/>
              <a:t>a complete AFC, we excluded women who had incomplete</a:t>
            </a:r>
          </a:p>
          <a:p>
            <a:r>
              <a:rPr lang="en-US" dirty="0" smtClean="0"/>
              <a:t>or missing diet data (n =200) and women who completed</a:t>
            </a:r>
          </a:p>
          <a:p>
            <a:r>
              <a:rPr lang="en-US" dirty="0" smtClean="0"/>
              <a:t>the FFQ more than 1 year after their </a:t>
            </a:r>
            <a:r>
              <a:rPr lang="en-US" dirty="0" err="1" smtClean="0"/>
              <a:t>transvaginal</a:t>
            </a:r>
            <a:r>
              <a:rPr lang="en-US" dirty="0" smtClean="0"/>
              <a:t> ultrasound</a:t>
            </a:r>
          </a:p>
          <a:p>
            <a:r>
              <a:rPr lang="en-US" dirty="0" smtClean="0"/>
              <a:t>(n =20). Compared with the 552 women included in our final</a:t>
            </a:r>
          </a:p>
          <a:p>
            <a:r>
              <a:rPr lang="en-US" dirty="0" smtClean="0"/>
              <a:t>analytical sample, the 200 women with an incomplete or</a:t>
            </a:r>
          </a:p>
          <a:p>
            <a:r>
              <a:rPr lang="en-US" dirty="0" smtClean="0"/>
              <a:t>missing FFQ were slightly older (35.8 vs. 35.0 years), heavier</a:t>
            </a:r>
          </a:p>
          <a:p>
            <a:r>
              <a:rPr lang="en-US" dirty="0" smtClean="0"/>
              <a:t>(body mass index [BMI] 25.5 vs. 24.2 kg/m2), and less physically</a:t>
            </a:r>
          </a:p>
          <a:p>
            <a:r>
              <a:rPr lang="pt-BR" dirty="0" smtClean="0"/>
              <a:t>active (4.8 vs. 7.6 h/wk)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Outcome Assessment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Antral</a:t>
            </a:r>
            <a:r>
              <a:rPr lang="en-US" dirty="0" smtClean="0"/>
              <a:t> follicle count was measured by one of the reproductive</a:t>
            </a:r>
          </a:p>
          <a:p>
            <a:r>
              <a:rPr lang="en-US" dirty="0" smtClean="0"/>
              <a:t>endocrinology and infertility physicians from the MGH</a:t>
            </a:r>
          </a:p>
          <a:p>
            <a:r>
              <a:rPr lang="en-US" dirty="0" smtClean="0"/>
              <a:t>Fertility Center using </a:t>
            </a:r>
            <a:r>
              <a:rPr lang="en-US" dirty="0" err="1" smtClean="0"/>
              <a:t>transvaginal</a:t>
            </a:r>
            <a:r>
              <a:rPr lang="en-US" dirty="0" smtClean="0"/>
              <a:t> </a:t>
            </a:r>
            <a:r>
              <a:rPr lang="en-US" dirty="0" err="1" smtClean="0"/>
              <a:t>ultrasonography</a:t>
            </a:r>
            <a:r>
              <a:rPr lang="en-US" dirty="0" smtClean="0"/>
              <a:t> performed</a:t>
            </a:r>
          </a:p>
          <a:p>
            <a:r>
              <a:rPr lang="en-US" dirty="0" smtClean="0"/>
              <a:t>on the third day of an </a:t>
            </a:r>
            <a:r>
              <a:rPr lang="en-US" dirty="0" err="1" smtClean="0"/>
              <a:t>unstimulated</a:t>
            </a:r>
            <a:r>
              <a:rPr lang="en-US" dirty="0" smtClean="0"/>
              <a:t> menstrual cycle</a:t>
            </a:r>
          </a:p>
          <a:p>
            <a:r>
              <a:rPr lang="en-US" dirty="0" smtClean="0"/>
              <a:t>or on the third day of a progesterone withdrawal bleed.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The 552 women had a mean (standard deviation) age of 35.0</a:t>
            </a:r>
          </a:p>
          <a:p>
            <a:r>
              <a:rPr lang="en-US" dirty="0" smtClean="0"/>
              <a:t>(4.2) years and a mean BMI of 24.2 (4.4) kg/m2. The majority</a:t>
            </a:r>
          </a:p>
          <a:p>
            <a:r>
              <a:rPr lang="en-US" dirty="0" smtClean="0"/>
              <a:t>of women were never smokers (73.4%) and were primarily</a:t>
            </a:r>
          </a:p>
          <a:p>
            <a:r>
              <a:rPr lang="en-US" dirty="0" smtClean="0"/>
              <a:t>White (83.3%), with a college degree or higher (92.9%). The</a:t>
            </a:r>
          </a:p>
          <a:p>
            <a:r>
              <a:rPr lang="en-US" dirty="0" smtClean="0"/>
              <a:t>median (25th, 75th percentile) </a:t>
            </a:r>
            <a:r>
              <a:rPr lang="en-US" dirty="0" err="1" smtClean="0"/>
              <a:t>folate</a:t>
            </a:r>
            <a:r>
              <a:rPr lang="en-US" dirty="0" smtClean="0"/>
              <a:t> intake was 1,005</a:t>
            </a:r>
          </a:p>
          <a:p>
            <a:r>
              <a:rPr lang="en-US" dirty="0" smtClean="0"/>
              <a:t>(744.7, 1,325.7), 457 (400.0, 800.0), and 404 (312.0, 542.9)</a:t>
            </a:r>
          </a:p>
          <a:p>
            <a:r>
              <a:rPr lang="en-US" dirty="0" smtClean="0"/>
              <a:t>mg/d for total, supplemental, and food </a:t>
            </a:r>
            <a:r>
              <a:rPr lang="en-US" dirty="0" err="1" smtClean="0"/>
              <a:t>folate</a:t>
            </a:r>
            <a:r>
              <a:rPr lang="en-US" dirty="0" smtClean="0"/>
              <a:t>, respectively.</a:t>
            </a:r>
          </a:p>
          <a:p>
            <a:r>
              <a:rPr lang="en-US" dirty="0" smtClean="0"/>
              <a:t>The median AFC was 13, with a range of 1 to 30. The most</a:t>
            </a:r>
          </a:p>
          <a:p>
            <a:r>
              <a:rPr lang="en-US" dirty="0" smtClean="0"/>
              <a:t>common reason for infertility at enrollment was unexplained</a:t>
            </a:r>
          </a:p>
          <a:p>
            <a:r>
              <a:rPr lang="en-US" dirty="0" smtClean="0"/>
              <a:t>(46.3%). There were significant differences in physical activity,</a:t>
            </a:r>
          </a:p>
          <a:p>
            <a:r>
              <a:rPr lang="en-US" dirty="0" smtClean="0"/>
              <a:t>total calorie intake, percentage of calories from carbohydrates</a:t>
            </a:r>
          </a:p>
          <a:p>
            <a:r>
              <a:rPr lang="en-US" dirty="0" smtClean="0"/>
              <a:t>and fat, intake of vitamins D, B1, B2, B3, B5, B6, and B12,</a:t>
            </a:r>
          </a:p>
          <a:p>
            <a:r>
              <a:rPr lang="en-US" dirty="0" smtClean="0"/>
              <a:t>and use of a multivitamin across quartiles of total </a:t>
            </a:r>
            <a:r>
              <a:rPr lang="en-US" dirty="0" err="1" smtClean="0"/>
              <a:t>folate</a:t>
            </a:r>
            <a:endParaRPr lang="en-US" dirty="0" smtClean="0"/>
          </a:p>
          <a:p>
            <a:r>
              <a:rPr lang="en-US" dirty="0" smtClean="0"/>
              <a:t>intake. There were no significant differences in age, BMI,</a:t>
            </a:r>
          </a:p>
          <a:p>
            <a:r>
              <a:rPr lang="en-US" dirty="0" smtClean="0"/>
              <a:t>smoking status, educational level, reproductive characteristics,</a:t>
            </a:r>
          </a:p>
          <a:p>
            <a:r>
              <a:rPr lang="en-US" dirty="0" smtClean="0"/>
              <a:t>intake of caffeine, intake of alcohol, or percentage of calories</a:t>
            </a:r>
          </a:p>
          <a:p>
            <a:r>
              <a:rPr lang="en-US" dirty="0" smtClean="0"/>
              <a:t>from protein across quartiles of total </a:t>
            </a:r>
            <a:r>
              <a:rPr lang="en-US" dirty="0" err="1" smtClean="0"/>
              <a:t>folate</a:t>
            </a:r>
            <a:r>
              <a:rPr lang="en-US" dirty="0" smtClean="0"/>
              <a:t> intake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Among our cohort of reproductive-aged women attending an</a:t>
            </a:r>
          </a:p>
          <a:p>
            <a:r>
              <a:rPr lang="en-US" dirty="0" smtClean="0"/>
              <a:t>infertility clinic, we found that higher intake of </a:t>
            </a:r>
            <a:r>
              <a:rPr lang="en-US" dirty="0" err="1" smtClean="0"/>
              <a:t>folate</a:t>
            </a:r>
            <a:r>
              <a:rPr lang="en-US" dirty="0" smtClean="0"/>
              <a:t> was</a:t>
            </a:r>
          </a:p>
          <a:p>
            <a:r>
              <a:rPr lang="en-US" dirty="0" smtClean="0"/>
              <a:t>positively associated with AFC at levels up to 1,200 mg/d.</a:t>
            </a:r>
          </a:p>
          <a:p>
            <a:r>
              <a:rPr lang="en-US" dirty="0" smtClean="0"/>
              <a:t>There was no additional benefit of higher </a:t>
            </a:r>
            <a:r>
              <a:rPr lang="en-US" dirty="0" err="1" smtClean="0"/>
              <a:t>folate</a:t>
            </a:r>
            <a:r>
              <a:rPr lang="en-US" dirty="0" smtClean="0"/>
              <a:t> intakes.</a:t>
            </a:r>
          </a:p>
          <a:p>
            <a:r>
              <a:rPr lang="en-US" dirty="0" smtClean="0"/>
              <a:t>This association was driven by intake of supplemental </a:t>
            </a:r>
            <a:r>
              <a:rPr lang="en-US" dirty="0" err="1" smtClean="0"/>
              <a:t>folate</a:t>
            </a:r>
            <a:endParaRPr lang="en-US" dirty="0" smtClean="0"/>
          </a:p>
          <a:p>
            <a:r>
              <a:rPr lang="en-US" dirty="0" smtClean="0"/>
              <a:t>rather than food </a:t>
            </a:r>
            <a:r>
              <a:rPr lang="en-US" dirty="0" err="1" smtClean="0"/>
              <a:t>folate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</TotalTime>
  <Words>868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Folate intake and ovarian reserve among women attending a fertility center</vt:lpstr>
      <vt:lpstr>Slide 2</vt:lpstr>
      <vt:lpstr>Exposure Assessment</vt:lpstr>
      <vt:lpstr>MATERIALS AND METHODS Study Population and Design</vt:lpstr>
      <vt:lpstr>Slide 5</vt:lpstr>
      <vt:lpstr>Slide 6</vt:lpstr>
      <vt:lpstr>Outcome Assessment </vt:lpstr>
      <vt:lpstr>Results</vt:lpstr>
      <vt:lpstr>DISCUSSION</vt:lpstr>
      <vt:lpstr>Slide 10</vt:lpstr>
      <vt:lpstr>Slide 11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Folate intake and ovarian reserve among women attending a fertility center</dc:title>
  <dc:creator>MRT</dc:creator>
  <cp:lastModifiedBy>MRT</cp:lastModifiedBy>
  <cp:revision>12</cp:revision>
  <dcterms:created xsi:type="dcterms:W3CDTF">2021-12-29T13:03:36Z</dcterms:created>
  <dcterms:modified xsi:type="dcterms:W3CDTF">2021-12-29T14:54:18Z</dcterms:modified>
</cp:coreProperties>
</file>