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8" r:id="rId2"/>
    <p:sldId id="257" r:id="rId3"/>
    <p:sldId id="259" r:id="rId4"/>
    <p:sldId id="260" r:id="rId5"/>
    <p:sldId id="261" r:id="rId6"/>
    <p:sldId id="262" r:id="rId7"/>
    <p:sldId id="263" r:id="rId8"/>
    <p:sldId id="265" r:id="rId9"/>
    <p:sldId id="266" r:id="rId10"/>
    <p:sldId id="267" r:id="rId11"/>
    <p:sldId id="268" r:id="rId12"/>
    <p:sldId id="277" r:id="rId13"/>
    <p:sldId id="275"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24"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10"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711"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0C32D5-384B-4E0D-9E7E-93A636F361B8}" type="datetimeFigureOut">
              <a:rPr lang="en-US" smtClean="0"/>
              <a:pPr/>
              <a:t>11/3/2020</a:t>
            </a:fld>
            <a:endParaRPr lang="en-US"/>
          </a:p>
        </p:txBody>
      </p:sp>
      <p:sp>
        <p:nvSpPr>
          <p:cNvPr id="1048712"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13"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4"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15"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73FCF7-97AA-432D-A912-49E553A0D82D}" type="slidenum">
              <a:rPr lang="en-US" smtClean="0"/>
              <a:pPr/>
              <a:t>‹#›</a:t>
            </a:fld>
            <a:endParaRPr lang="en-US"/>
          </a:p>
        </p:txBody>
      </p:sp>
    </p:spTree>
    <p:extLst>
      <p:ext uri="{BB962C8B-B14F-4D97-AF65-F5344CB8AC3E}">
        <p14:creationId xmlns:p14="http://schemas.microsoft.com/office/powerpoint/2010/main" xmlns="" val="2318412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Slide Image Placeholder 1"/>
          <p:cNvSpPr>
            <a:spLocks noGrp="1" noRot="1" noChangeAspect="1"/>
          </p:cNvSpPr>
          <p:nvPr>
            <p:ph type="sldImg"/>
          </p:nvPr>
        </p:nvSpPr>
        <p:spPr/>
      </p:sp>
      <p:sp>
        <p:nvSpPr>
          <p:cNvPr id="1048663" name="Notes Placeholder 2"/>
          <p:cNvSpPr>
            <a:spLocks noGrp="1"/>
          </p:cNvSpPr>
          <p:nvPr>
            <p:ph type="body" idx="1"/>
          </p:nvPr>
        </p:nvSpPr>
        <p:spPr/>
        <p:txBody>
          <a:bodyPr>
            <a:normAutofit/>
          </a:bodyPr>
          <a:lstStyle/>
          <a:p>
            <a:endParaRPr lang="en-US"/>
          </a:p>
        </p:txBody>
      </p:sp>
      <p:sp>
        <p:nvSpPr>
          <p:cNvPr id="1048664" name="Slide Number Placeholder 3"/>
          <p:cNvSpPr>
            <a:spLocks noGrp="1"/>
          </p:cNvSpPr>
          <p:nvPr>
            <p:ph type="sldNum" sz="quarter" idx="10"/>
          </p:nvPr>
        </p:nvSpPr>
        <p:spPr/>
        <p:txBody>
          <a:bodyPr/>
          <a:lstStyle/>
          <a:p>
            <a:fld id="{6073FCF7-97AA-432D-A912-49E553A0D82D}"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48650"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651"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048652"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048653"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7" name="Group 3"/>
          <p:cNvGrpSpPr/>
          <p:nvPr/>
        </p:nvGrpSpPr>
        <p:grpSpPr>
          <a:xfrm>
            <a:off x="5250180" y="1267730"/>
            <a:ext cx="1691640" cy="645295"/>
            <a:chOff x="5318306" y="1386268"/>
            <a:chExt cx="1567331" cy="645295"/>
          </a:xfrm>
        </p:grpSpPr>
        <p:cxnSp>
          <p:nvCxnSpPr>
            <p:cNvPr id="3145731" name="Straight Connector 16"/>
            <p:cNvCxnSpPr>
              <a:cxnSpLocks/>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145732" name="Straight Connector 17"/>
            <p:cNvCxnSpPr>
              <a:cxnSpLocks/>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145733" name="Straight Connector 18"/>
            <p:cNvCxnSpPr>
              <a:cxnSpLocks/>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48654"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1048655"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048656"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40EB754-0C39-4E0E-8E42-8663FA040DF0}" type="datetime1">
              <a:rPr lang="en-US" smtClean="0"/>
              <a:pPr/>
              <a:t>11/3/2020</a:t>
            </a:fld>
            <a:endParaRPr lang="en-US" dirty="0"/>
          </a:p>
        </p:txBody>
      </p:sp>
      <p:sp>
        <p:nvSpPr>
          <p:cNvPr id="1048657"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r>
              <a:rPr lang="en-US" smtClean="0"/>
              <a:t>
              </a:t>
            </a:r>
            <a:endParaRPr lang="en-US" dirty="0"/>
          </a:p>
        </p:txBody>
      </p:sp>
      <p:sp>
        <p:nvSpPr>
          <p:cNvPr id="1048658"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05" name="Title 1"/>
          <p:cNvSpPr>
            <a:spLocks noGrp="1"/>
          </p:cNvSpPr>
          <p:nvPr>
            <p:ph type="title"/>
          </p:nvPr>
        </p:nvSpPr>
        <p:spPr/>
        <p:txBody>
          <a:bodyPr/>
          <a:lstStyle/>
          <a:p>
            <a:r>
              <a:rPr lang="en-US" smtClean="0"/>
              <a:t>Click to edit Master title style</a:t>
            </a:r>
            <a:endParaRPr lang="en-US" dirty="0"/>
          </a:p>
        </p:txBody>
      </p:sp>
      <p:sp>
        <p:nvSpPr>
          <p:cNvPr id="1048706"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707" name="Date Placeholder 3"/>
          <p:cNvSpPr>
            <a:spLocks noGrp="1"/>
          </p:cNvSpPr>
          <p:nvPr>
            <p:ph type="dt" sz="half" idx="10"/>
          </p:nvPr>
        </p:nvSpPr>
        <p:spPr/>
        <p:txBody>
          <a:bodyPr/>
          <a:lstStyle/>
          <a:p>
            <a:fld id="{290012BD-0734-40F8-9F97-B6D60E673537}" type="datetime1">
              <a:rPr lang="en-US" smtClean="0"/>
              <a:pPr/>
              <a:t>11/3/2020</a:t>
            </a:fld>
            <a:endParaRPr lang="en-US" dirty="0"/>
          </a:p>
        </p:txBody>
      </p:sp>
      <p:sp>
        <p:nvSpPr>
          <p:cNvPr id="1048708" name="Footer Placeholder 4"/>
          <p:cNvSpPr>
            <a:spLocks noGrp="1"/>
          </p:cNvSpPr>
          <p:nvPr>
            <p:ph type="ftr" sz="quarter" idx="11"/>
          </p:nvPr>
        </p:nvSpPr>
        <p:spPr/>
        <p:txBody>
          <a:bodyPr/>
          <a:lstStyle/>
          <a:p>
            <a:r>
              <a:rPr lang="en-US" smtClean="0"/>
              <a:t>
              </a:t>
            </a:r>
            <a:endParaRPr lang="en-US" dirty="0"/>
          </a:p>
        </p:txBody>
      </p:sp>
      <p:sp>
        <p:nvSpPr>
          <p:cNvPr id="1048709"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9"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1048690"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91" name="Date Placeholder 3"/>
          <p:cNvSpPr>
            <a:spLocks noGrp="1"/>
          </p:cNvSpPr>
          <p:nvPr>
            <p:ph type="dt" sz="half" idx="10"/>
          </p:nvPr>
        </p:nvSpPr>
        <p:spPr/>
        <p:txBody>
          <a:bodyPr/>
          <a:lstStyle/>
          <a:p>
            <a:fld id="{5FA3B3CA-9E7C-462E-BFF6-25DE73335858}" type="datetime1">
              <a:rPr lang="en-US" smtClean="0"/>
              <a:pPr/>
              <a:t>11/3/2020</a:t>
            </a:fld>
            <a:endParaRPr lang="en-US" dirty="0"/>
          </a:p>
        </p:txBody>
      </p:sp>
      <p:sp>
        <p:nvSpPr>
          <p:cNvPr id="1048692" name="Footer Placeholder 4"/>
          <p:cNvSpPr>
            <a:spLocks noGrp="1"/>
          </p:cNvSpPr>
          <p:nvPr>
            <p:ph type="ftr" sz="quarter" idx="11"/>
          </p:nvPr>
        </p:nvSpPr>
        <p:spPr/>
        <p:txBody>
          <a:bodyPr/>
          <a:lstStyle/>
          <a:p>
            <a:r>
              <a:rPr lang="en-US" smtClean="0"/>
              <a:t>
              </a:t>
            </a:r>
            <a:endParaRPr lang="en-US" dirty="0"/>
          </a:p>
        </p:txBody>
      </p:sp>
      <p:sp>
        <p:nvSpPr>
          <p:cNvPr id="1048693"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21" name="Title 1"/>
          <p:cNvSpPr>
            <a:spLocks noGrp="1"/>
          </p:cNvSpPr>
          <p:nvPr>
            <p:ph type="title"/>
          </p:nvPr>
        </p:nvSpPr>
        <p:spPr/>
        <p:txBody>
          <a:bodyPr/>
          <a:lstStyle/>
          <a:p>
            <a:r>
              <a:rPr lang="en-US" smtClean="0"/>
              <a:t>Click to edit Master title style</a:t>
            </a:r>
            <a:endParaRPr lang="en-US" dirty="0"/>
          </a:p>
        </p:txBody>
      </p:sp>
      <p:sp>
        <p:nvSpPr>
          <p:cNvPr id="1048622"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23" name="Date Placeholder 6"/>
          <p:cNvSpPr>
            <a:spLocks noGrp="1"/>
          </p:cNvSpPr>
          <p:nvPr>
            <p:ph type="dt" sz="half" idx="10"/>
          </p:nvPr>
        </p:nvSpPr>
        <p:spPr/>
        <p:txBody>
          <a:bodyPr/>
          <a:lstStyle/>
          <a:p>
            <a:fld id="{3D9A1B93-75EE-4063-AEE0-4DB2BD1DC46B}" type="datetime1">
              <a:rPr lang="en-US" smtClean="0"/>
              <a:pPr/>
              <a:t>11/3/2020</a:t>
            </a:fld>
            <a:endParaRPr lang="en-US" dirty="0"/>
          </a:p>
        </p:txBody>
      </p:sp>
      <p:sp>
        <p:nvSpPr>
          <p:cNvPr id="1048624" name="Footer Placeholder 7"/>
          <p:cNvSpPr>
            <a:spLocks noGrp="1"/>
          </p:cNvSpPr>
          <p:nvPr>
            <p:ph type="ftr" sz="quarter" idx="11"/>
          </p:nvPr>
        </p:nvSpPr>
        <p:spPr/>
        <p:txBody>
          <a:bodyPr/>
          <a:lstStyle/>
          <a:p>
            <a:r>
              <a:rPr lang="en-US" smtClean="0"/>
              <a:t>
              </a:t>
            </a:r>
            <a:endParaRPr lang="en-US" dirty="0"/>
          </a:p>
        </p:txBody>
      </p:sp>
      <p:sp>
        <p:nvSpPr>
          <p:cNvPr id="1048625"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104858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858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04858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048585"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5" name="Group 30"/>
          <p:cNvGrpSpPr/>
          <p:nvPr/>
        </p:nvGrpSpPr>
        <p:grpSpPr>
          <a:xfrm>
            <a:off x="5250180" y="1267730"/>
            <a:ext cx="1691640" cy="645295"/>
            <a:chOff x="5318306" y="1386268"/>
            <a:chExt cx="1567331" cy="645295"/>
          </a:xfrm>
        </p:grpSpPr>
        <p:cxnSp>
          <p:nvCxnSpPr>
            <p:cNvPr id="3145728" name="Straight Connector 31"/>
            <p:cNvCxnSpPr>
              <a:cxnSpLocks/>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145729" name="Straight Connector 32"/>
            <p:cNvCxnSpPr>
              <a:cxnSpLocks/>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145730" name="Straight Connector 33"/>
            <p:cNvCxnSpPr>
              <a:cxnSpLocks/>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48586"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1048587"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588"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EB3DB145-C654-451F-9EE4-1B95759543AF}" type="datetime1">
              <a:rPr lang="en-US" smtClean="0"/>
              <a:pPr/>
              <a:t>11/3/2020</a:t>
            </a:fld>
            <a:endParaRPr lang="en-US" dirty="0"/>
          </a:p>
        </p:txBody>
      </p:sp>
      <p:sp>
        <p:nvSpPr>
          <p:cNvPr id="1048589" name="Footer Placeholder 4"/>
          <p:cNvSpPr>
            <a:spLocks noGrp="1"/>
          </p:cNvSpPr>
          <p:nvPr>
            <p:ph type="ftr" sz="quarter" idx="11"/>
          </p:nvPr>
        </p:nvSpPr>
        <p:spPr>
          <a:xfrm>
            <a:off x="1453553" y="5211060"/>
            <a:ext cx="5907024" cy="228600"/>
          </a:xfrm>
        </p:spPr>
        <p:txBody>
          <a:bodyPr/>
          <a:lstStyle>
            <a:lvl1pPr algn="l"/>
          </a:lstStyle>
          <a:p>
            <a:r>
              <a:rPr lang="en-US" smtClean="0"/>
              <a:t>
              </a:t>
            </a:r>
            <a:endParaRPr lang="en-US" dirty="0"/>
          </a:p>
        </p:txBody>
      </p:sp>
      <p:sp>
        <p:nvSpPr>
          <p:cNvPr id="1048590" name="Slide Number Placeholder 5"/>
          <p:cNvSpPr>
            <a:spLocks noGrp="1"/>
          </p:cNvSpPr>
          <p:nvPr>
            <p:ph type="sldNum" sz="quarter" idx="12"/>
          </p:nvPr>
        </p:nvSpPr>
        <p:spPr>
          <a:xfrm>
            <a:off x="8604504" y="5211060"/>
            <a:ext cx="2112264" cy="228600"/>
          </a:xfrm>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75" name="Title 7"/>
          <p:cNvSpPr>
            <a:spLocks noGrp="1"/>
          </p:cNvSpPr>
          <p:nvPr>
            <p:ph type="title"/>
          </p:nvPr>
        </p:nvSpPr>
        <p:spPr/>
        <p:txBody>
          <a:bodyPr/>
          <a:lstStyle/>
          <a:p>
            <a:r>
              <a:rPr lang="en-US" smtClean="0"/>
              <a:t>Click to edit Master title style</a:t>
            </a:r>
            <a:endParaRPr lang="en-US" dirty="0"/>
          </a:p>
        </p:txBody>
      </p:sp>
      <p:sp>
        <p:nvSpPr>
          <p:cNvPr id="1048676"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77"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78" name="Date Placeholder 4"/>
          <p:cNvSpPr>
            <a:spLocks noGrp="1"/>
          </p:cNvSpPr>
          <p:nvPr>
            <p:ph type="dt" sz="half" idx="10"/>
          </p:nvPr>
        </p:nvSpPr>
        <p:spPr/>
        <p:txBody>
          <a:bodyPr/>
          <a:lstStyle/>
          <a:p>
            <a:fld id="{E1F265F9-3761-4CF6-A6A4-69C4AAF6664F}" type="datetime1">
              <a:rPr lang="en-US" smtClean="0"/>
              <a:pPr/>
              <a:t>11/3/2020</a:t>
            </a:fld>
            <a:endParaRPr lang="en-US" dirty="0"/>
          </a:p>
        </p:txBody>
      </p:sp>
      <p:sp>
        <p:nvSpPr>
          <p:cNvPr id="1048679" name="Footer Placeholder 5"/>
          <p:cNvSpPr>
            <a:spLocks noGrp="1"/>
          </p:cNvSpPr>
          <p:nvPr>
            <p:ph type="ftr" sz="quarter" idx="11"/>
          </p:nvPr>
        </p:nvSpPr>
        <p:spPr/>
        <p:txBody>
          <a:bodyPr/>
          <a:lstStyle/>
          <a:p>
            <a:r>
              <a:rPr lang="en-US" smtClean="0"/>
              <a:t>
              </a:t>
            </a:r>
            <a:endParaRPr lang="en-US" dirty="0"/>
          </a:p>
        </p:txBody>
      </p:sp>
      <p:sp>
        <p:nvSpPr>
          <p:cNvPr id="1048680"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81" name="Title 1"/>
          <p:cNvSpPr>
            <a:spLocks noGrp="1"/>
          </p:cNvSpPr>
          <p:nvPr>
            <p:ph type="title"/>
          </p:nvPr>
        </p:nvSpPr>
        <p:spPr/>
        <p:txBody>
          <a:bodyPr/>
          <a:lstStyle/>
          <a:p>
            <a:r>
              <a:rPr lang="en-US" smtClean="0"/>
              <a:t>Click to edit Master title style</a:t>
            </a:r>
            <a:endParaRPr lang="en-US" dirty="0"/>
          </a:p>
        </p:txBody>
      </p:sp>
      <p:sp>
        <p:nvSpPr>
          <p:cNvPr id="1048682"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83"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84"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85"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86" name="Date Placeholder 6"/>
          <p:cNvSpPr>
            <a:spLocks noGrp="1"/>
          </p:cNvSpPr>
          <p:nvPr>
            <p:ph type="dt" sz="half" idx="10"/>
          </p:nvPr>
        </p:nvSpPr>
        <p:spPr/>
        <p:txBody>
          <a:bodyPr/>
          <a:lstStyle/>
          <a:p>
            <a:fld id="{E47D8FEB-4E33-498E-B99F-3ACD10EE1837}" type="datetime1">
              <a:rPr lang="en-US" smtClean="0"/>
              <a:pPr/>
              <a:t>11/3/2020</a:t>
            </a:fld>
            <a:endParaRPr lang="en-US" dirty="0"/>
          </a:p>
        </p:txBody>
      </p:sp>
      <p:sp>
        <p:nvSpPr>
          <p:cNvPr id="1048687" name="Footer Placeholder 7"/>
          <p:cNvSpPr>
            <a:spLocks noGrp="1"/>
          </p:cNvSpPr>
          <p:nvPr>
            <p:ph type="ftr" sz="quarter" idx="11"/>
          </p:nvPr>
        </p:nvSpPr>
        <p:spPr/>
        <p:txBody>
          <a:bodyPr/>
          <a:lstStyle/>
          <a:p>
            <a:r>
              <a:rPr lang="en-US" smtClean="0"/>
              <a:t>
              </a:t>
            </a:r>
            <a:endParaRPr lang="en-US" dirty="0"/>
          </a:p>
        </p:txBody>
      </p:sp>
      <p:sp>
        <p:nvSpPr>
          <p:cNvPr id="1048688"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lang="en-US" smtClean="0"/>
              <a:t>Click to edit Master title style</a:t>
            </a:r>
            <a:endParaRPr lang="en-US" dirty="0"/>
          </a:p>
        </p:txBody>
      </p:sp>
      <p:sp>
        <p:nvSpPr>
          <p:cNvPr id="1048611" name="Date Placeholder 2"/>
          <p:cNvSpPr>
            <a:spLocks noGrp="1"/>
          </p:cNvSpPr>
          <p:nvPr>
            <p:ph type="dt" sz="half" idx="10"/>
          </p:nvPr>
        </p:nvSpPr>
        <p:spPr/>
        <p:txBody>
          <a:bodyPr/>
          <a:lstStyle/>
          <a:p>
            <a:fld id="{73E874C3-AAC5-4B4D-8BB1-A5A6B8877BAB}" type="datetime1">
              <a:rPr lang="en-US" smtClean="0"/>
              <a:pPr/>
              <a:t>11/3/2020</a:t>
            </a:fld>
            <a:endParaRPr lang="en-US" dirty="0"/>
          </a:p>
        </p:txBody>
      </p:sp>
      <p:sp>
        <p:nvSpPr>
          <p:cNvPr id="1048612" name="Footer Placeholder 3"/>
          <p:cNvSpPr>
            <a:spLocks noGrp="1"/>
          </p:cNvSpPr>
          <p:nvPr>
            <p:ph type="ftr" sz="quarter" idx="11"/>
          </p:nvPr>
        </p:nvSpPr>
        <p:spPr/>
        <p:txBody>
          <a:bodyPr/>
          <a:lstStyle/>
          <a:p>
            <a:r>
              <a:rPr lang="en-US" smtClean="0"/>
              <a:t>
              </a:t>
            </a:r>
            <a:endParaRPr lang="en-US" dirty="0"/>
          </a:p>
        </p:txBody>
      </p:sp>
      <p:sp>
        <p:nvSpPr>
          <p:cNvPr id="1048613"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94" name="Date Placeholder 1"/>
          <p:cNvSpPr>
            <a:spLocks noGrp="1"/>
          </p:cNvSpPr>
          <p:nvPr>
            <p:ph type="dt" sz="half" idx="10"/>
          </p:nvPr>
        </p:nvSpPr>
        <p:spPr/>
        <p:txBody>
          <a:bodyPr/>
          <a:lstStyle/>
          <a:p>
            <a:fld id="{55B1784D-8023-4250-9C76-8F6ED0C5524D}" type="datetime1">
              <a:rPr lang="en-US" smtClean="0"/>
              <a:pPr/>
              <a:t>11/3/2020</a:t>
            </a:fld>
            <a:endParaRPr lang="en-US" dirty="0"/>
          </a:p>
        </p:txBody>
      </p:sp>
      <p:sp>
        <p:nvSpPr>
          <p:cNvPr id="1048695" name="Footer Placeholder 2"/>
          <p:cNvSpPr>
            <a:spLocks noGrp="1"/>
          </p:cNvSpPr>
          <p:nvPr>
            <p:ph type="ftr" sz="quarter" idx="11"/>
          </p:nvPr>
        </p:nvSpPr>
        <p:spPr/>
        <p:txBody>
          <a:bodyPr/>
          <a:lstStyle/>
          <a:p>
            <a:r>
              <a:rPr lang="en-US" smtClean="0"/>
              <a:t>
              </a:t>
            </a:r>
            <a:endParaRPr lang="en-US" dirty="0"/>
          </a:p>
        </p:txBody>
      </p:sp>
      <p:sp>
        <p:nvSpPr>
          <p:cNvPr id="104869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48597"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8598"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8599"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1048600"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01"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02" name="Date Placeholder 7"/>
          <p:cNvSpPr>
            <a:spLocks noGrp="1"/>
          </p:cNvSpPr>
          <p:nvPr>
            <p:ph type="dt" sz="half" idx="10"/>
          </p:nvPr>
        </p:nvSpPr>
        <p:spPr/>
        <p:txBody>
          <a:bodyPr/>
          <a:lstStyle/>
          <a:p>
            <a:fld id="{0FF745CB-024D-4AFB-BB3A-62A44BC0A0C4}" type="datetime1">
              <a:rPr lang="en-US" smtClean="0"/>
              <a:pPr/>
              <a:t>11/3/2020</a:t>
            </a:fld>
            <a:endParaRPr lang="en-US" dirty="0"/>
          </a:p>
        </p:txBody>
      </p:sp>
      <p:sp>
        <p:nvSpPr>
          <p:cNvPr id="1048603" name="Footer Placeholder 8"/>
          <p:cNvSpPr>
            <a:spLocks noGrp="1"/>
          </p:cNvSpPr>
          <p:nvPr>
            <p:ph type="ftr" sz="quarter" idx="11"/>
          </p:nvPr>
        </p:nvSpPr>
        <p:spPr/>
        <p:txBody>
          <a:bodyPr/>
          <a:lstStyle>
            <a:lvl1pPr algn="r"/>
          </a:lstStyle>
          <a:p>
            <a:r>
              <a:rPr lang="en-US" smtClean="0"/>
              <a:t>
              </a:t>
            </a:r>
            <a:endParaRPr lang="en-US" dirty="0"/>
          </a:p>
        </p:txBody>
      </p:sp>
      <p:sp>
        <p:nvSpPr>
          <p:cNvPr id="1048604"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D57F1E4F-1CFF-5643-939E-217C01CDF565}" type="slidenum">
              <a:rPr lang="en-US" smtClean="0"/>
              <a:pPr/>
              <a:t>‹#›</a:t>
            </a:fld>
            <a:endParaRPr lang="en-US" dirty="0"/>
          </a:p>
        </p:txBody>
      </p:sp>
      <p:sp>
        <p:nvSpPr>
          <p:cNvPr id="1048605"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697"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8698"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1048699"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48700"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701"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A3CE7E8-9E07-43BB-B30D-8CB6F423C54D}" type="datetime1">
              <a:rPr lang="en-US" smtClean="0"/>
              <a:pPr/>
              <a:t>11/3/2020</a:t>
            </a:fld>
            <a:endParaRPr lang="en-US" dirty="0"/>
          </a:p>
        </p:txBody>
      </p:sp>
      <p:sp>
        <p:nvSpPr>
          <p:cNvPr id="1048702"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smtClean="0"/>
              <a:t>
              </a:t>
            </a:r>
            <a:endParaRPr lang="en-US" dirty="0"/>
          </a:p>
        </p:txBody>
      </p:sp>
      <p:sp>
        <p:nvSpPr>
          <p:cNvPr id="1048703"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D57F1E4F-1CFF-5643-939E-217C01CDF565}" type="slidenum">
              <a:rPr lang="en-US" smtClean="0"/>
              <a:pPr/>
              <a:t>‹#›</a:t>
            </a:fld>
            <a:endParaRPr lang="en-US" dirty="0"/>
          </a:p>
        </p:txBody>
      </p:sp>
      <p:sp>
        <p:nvSpPr>
          <p:cNvPr id="1048704"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576"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48577"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48578"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579"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5DD438F-EB05-41FF-8AE5-26D4017EB81E}" type="datetime1">
              <a:rPr lang="en-US" smtClean="0"/>
              <a:pPr/>
              <a:t>11/3/2020</a:t>
            </a:fld>
            <a:endParaRPr lang="en-US" dirty="0"/>
          </a:p>
        </p:txBody>
      </p:sp>
      <p:sp>
        <p:nvSpPr>
          <p:cNvPr id="1048580"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r>
              <a:rPr lang="en-US" smtClean="0"/>
              <a:t>
              </a:t>
            </a:r>
            <a:endParaRPr lang="en-US" dirty="0"/>
          </a:p>
        </p:txBody>
      </p:sp>
      <p:sp>
        <p:nvSpPr>
          <p:cNvPr id="1048581"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6"/>
          <p:cNvSpPr>
            <a:spLocks noGrp="1"/>
          </p:cNvSpPr>
          <p:nvPr>
            <p:ph type="title"/>
          </p:nvPr>
        </p:nvSpPr>
        <p:spPr>
          <a:xfrm>
            <a:off x="1915315" y="2206850"/>
            <a:ext cx="9070848" cy="2587752"/>
          </a:xfrm>
          <a:effectLst>
            <a:glow rad="139700">
              <a:schemeClr val="accent2">
                <a:lumMod val="75000"/>
                <a:alpha val="40000"/>
              </a:schemeClr>
            </a:glow>
          </a:effectLst>
          <a:scene3d>
            <a:camera prst="orthographicFront"/>
            <a:lightRig rig="threePt" dir="t"/>
          </a:scene3d>
          <a:sp3d>
            <a:bevelT w="152400" h="50800" prst="softRound"/>
          </a:sp3d>
        </p:spPr>
        <p:txBody>
          <a:bodyPr/>
          <a:lstStyle/>
          <a:p>
            <a:pPr algn="l"/>
            <a:r>
              <a:rPr lang="en-US" sz="6600" dirty="0" smtClean="0">
                <a:solidFill>
                  <a:schemeClr val="bg2">
                    <a:lumMod val="50000"/>
                  </a:schemeClr>
                </a:solidFill>
                <a:latin typeface="Times New Roman" panose="02020603050405020304" pitchFamily="18" charset="0"/>
                <a:cs typeface="Times New Roman" panose="02020603050405020304" pitchFamily="18" charset="0"/>
              </a:rPr>
              <a:t>Dr. </a:t>
            </a:r>
            <a:r>
              <a:rPr lang="en-US" sz="6600" dirty="0" err="1" smtClean="0">
                <a:solidFill>
                  <a:schemeClr val="bg2">
                    <a:lumMod val="50000"/>
                  </a:schemeClr>
                </a:solidFill>
                <a:latin typeface="Times New Roman" panose="02020603050405020304" pitchFamily="18" charset="0"/>
                <a:cs typeface="Times New Roman" panose="02020603050405020304" pitchFamily="18" charset="0"/>
              </a:rPr>
              <a:t>maedeh</a:t>
            </a:r>
            <a:r>
              <a:rPr lang="en-US" sz="6600" dirty="0" smtClean="0">
                <a:solidFill>
                  <a:schemeClr val="bg2">
                    <a:lumMod val="50000"/>
                  </a:schemeClr>
                </a:solidFill>
                <a:latin typeface="Times New Roman" panose="02020603050405020304" pitchFamily="18" charset="0"/>
                <a:cs typeface="Times New Roman" panose="02020603050405020304" pitchFamily="18" charset="0"/>
              </a:rPr>
              <a:t> </a:t>
            </a:r>
            <a:r>
              <a:rPr lang="en-US" sz="6600" dirty="0" err="1" smtClean="0">
                <a:solidFill>
                  <a:schemeClr val="bg2">
                    <a:lumMod val="50000"/>
                  </a:schemeClr>
                </a:solidFill>
                <a:latin typeface="Times New Roman" panose="02020603050405020304" pitchFamily="18" charset="0"/>
                <a:cs typeface="Times New Roman" panose="02020603050405020304" pitchFamily="18" charset="0"/>
              </a:rPr>
              <a:t>ahmadi</a:t>
            </a:r>
            <a:endParaRPr lang="en-US" sz="66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1048595" name="Text Placeholder 9"/>
          <p:cNvSpPr>
            <a:spLocks noGrp="1"/>
          </p:cNvSpPr>
          <p:nvPr>
            <p:ph type="body" idx="1"/>
          </p:nvPr>
        </p:nvSpPr>
        <p:spPr>
          <a:xfrm>
            <a:off x="1506828" y="4314429"/>
            <a:ext cx="9217795" cy="1018023"/>
          </a:xfr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p:spPr>
        <p:txBody>
          <a:bodyPr>
            <a:normAutofit lnSpcReduction="10000"/>
          </a:bodyPr>
          <a:lstStyle/>
          <a:p>
            <a:r>
              <a:rPr lang="en-US" dirty="0">
                <a:solidFill>
                  <a:schemeClr val="bg2">
                    <a:lumMod val="25000"/>
                  </a:schemeClr>
                </a:solidFill>
              </a:rPr>
              <a:t>Fellow </a:t>
            </a:r>
            <a:r>
              <a:rPr lang="en-US" dirty="0" smtClean="0">
                <a:solidFill>
                  <a:schemeClr val="bg2">
                    <a:lumMod val="25000"/>
                  </a:schemeClr>
                </a:solidFill>
              </a:rPr>
              <a:t>in Infertility</a:t>
            </a:r>
          </a:p>
          <a:p>
            <a:r>
              <a:rPr lang="en-US" dirty="0" err="1" smtClean="0">
                <a:solidFill>
                  <a:schemeClr val="bg2">
                    <a:lumMod val="25000"/>
                  </a:schemeClr>
                </a:solidFill>
              </a:rPr>
              <a:t>Emam</a:t>
            </a:r>
            <a:r>
              <a:rPr lang="en-US" dirty="0" smtClean="0">
                <a:solidFill>
                  <a:schemeClr val="bg2">
                    <a:lumMod val="25000"/>
                  </a:schemeClr>
                </a:solidFill>
              </a:rPr>
              <a:t> Hospital</a:t>
            </a:r>
          </a:p>
          <a:p>
            <a:r>
              <a:rPr lang="en-US" dirty="0" smtClean="0">
                <a:solidFill>
                  <a:schemeClr val="bg2">
                    <a:lumMod val="25000"/>
                  </a:schemeClr>
                </a:solidFill>
              </a:rPr>
              <a:t> Tehran University of Medical </a:t>
            </a:r>
            <a:r>
              <a:rPr lang="en-US" dirty="0" err="1" smtClean="0">
                <a:solidFill>
                  <a:schemeClr val="bg2">
                    <a:lumMod val="25000"/>
                  </a:schemeClr>
                </a:solidFill>
              </a:rPr>
              <a:t>Ssciences</a:t>
            </a:r>
            <a:endParaRPr lang="en-US" dirty="0">
              <a:solidFill>
                <a:schemeClr val="bg2">
                  <a:lumMod val="25000"/>
                </a:schemeClr>
              </a:solidFill>
            </a:endParaRPr>
          </a:p>
        </p:txBody>
      </p:sp>
      <p:sp>
        <p:nvSpPr>
          <p:cNvPr id="1048596" name="Footer Placeholder 3"/>
          <p:cNvSpPr>
            <a:spLocks noGrp="1"/>
          </p:cNvSpPr>
          <p:nvPr>
            <p:ph type="ftr" sz="quarter" idx="11"/>
          </p:nvPr>
        </p:nvSpPr>
        <p:spPr/>
        <p:txBody>
          <a:bodyPr/>
          <a:lstStyle/>
          <a:p>
            <a:r>
              <a:rPr lang="en-US" dirty="0" smtClean="0"/>
              <a:t>
              </a:t>
            </a:r>
            <a:endParaRPr lang="en-US" dirty="0"/>
          </a:p>
        </p:txBody>
      </p:sp>
      <p:pic>
        <p:nvPicPr>
          <p:cNvPr id="1026" name="Picture 2" descr="C:\Users\common.amal\Downloads\IMG_235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112910" y="1249252"/>
            <a:ext cx="2004271" cy="179432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Footer Placeholder 4"/>
          <p:cNvSpPr>
            <a:spLocks noGrp="1"/>
          </p:cNvSpPr>
          <p:nvPr>
            <p:ph type="ftr" sz="quarter" idx="11"/>
          </p:nvPr>
        </p:nvSpPr>
        <p:spPr/>
        <p:txBody>
          <a:bodyPr/>
          <a:lstStyle/>
          <a:p>
            <a:r>
              <a:rPr lang="en-US" smtClean="0"/>
              <a:t>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883835" y="235642"/>
            <a:ext cx="7288884" cy="639375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2"/>
          <p:cNvSpPr>
            <a:spLocks noGrp="1"/>
          </p:cNvSpPr>
          <p:nvPr>
            <p:ph type="ctrTitle"/>
          </p:nvPr>
        </p:nvSpPr>
        <p:spPr>
          <a:xfrm>
            <a:off x="1018903" y="1410789"/>
            <a:ext cx="4807131" cy="1140496"/>
          </a:xfrm>
        </p:spPr>
        <p:txBody>
          <a:bodyPr/>
          <a:lstStyle/>
          <a:p>
            <a:r>
              <a:rPr lang="en-US" sz="3600" b="1" i="1" dirty="0" smtClean="0">
                <a:blipFill>
                  <a:blip r:embed="rId3">
                    <a:alphaModFix amt="97000"/>
                  </a:blip>
                  <a:tile tx="25400" ty="12700" sx="100000" sy="100000" flip="none" algn="tl"/>
                </a:blipFill>
                <a:effectLst>
                  <a:outerShdw blurRad="38100" dist="38100" dir="2700000" algn="tl">
                    <a:srgbClr val="000000">
                      <a:alpha val="43137"/>
                    </a:srgbClr>
                  </a:outerShdw>
                </a:effectLst>
              </a:rPr>
              <a:t>DISCUSSION</a:t>
            </a:r>
            <a:endParaRPr lang="en-US" sz="3600" b="1" i="1" u="sng" dirty="0">
              <a:blipFill>
                <a:blip r:embed="rId3">
                  <a:alphaModFix amt="97000"/>
                </a:blip>
                <a:tile tx="25400" ty="12700" sx="100000" sy="100000" flip="none" algn="tl"/>
              </a:blipFill>
              <a:effectLst>
                <a:outerShdw blurRad="38100" dist="38100" dir="2700000" algn="tl">
                  <a:srgbClr val="000000">
                    <a:alpha val="43137"/>
                  </a:srgbClr>
                </a:outerShdw>
              </a:effectLst>
            </a:endParaRPr>
          </a:p>
        </p:txBody>
      </p:sp>
      <p:sp>
        <p:nvSpPr>
          <p:cNvPr id="1048660" name="Subtitle 3"/>
          <p:cNvSpPr>
            <a:spLocks noGrp="1"/>
          </p:cNvSpPr>
          <p:nvPr>
            <p:ph type="subTitle" idx="1"/>
          </p:nvPr>
        </p:nvSpPr>
        <p:spPr>
          <a:xfrm>
            <a:off x="1441939" y="2309110"/>
            <a:ext cx="8750106" cy="2743201"/>
          </a:xfrm>
        </p:spPr>
        <p:txBody>
          <a:bodyPr>
            <a:normAutofit fontScale="61667" lnSpcReduction="20000"/>
          </a:bodyPr>
          <a:lstStyle/>
          <a:p>
            <a:pPr marL="342900" indent="-342900" algn="l">
              <a:buFont typeface="Arial" panose="020B0604020202020204" pitchFamily="34" charset="0"/>
              <a:buChar char="•"/>
            </a:pPr>
            <a:endParaRPr lang="en-US" sz="2400" i="1" dirty="0" smtClean="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Our </a:t>
            </a:r>
            <a:r>
              <a:rPr lang="en-US" sz="2400" dirty="0">
                <a:latin typeface="Tw Cen MT Condensed" pitchFamily="34" charset="0"/>
              </a:rPr>
              <a:t>results suggest that for </a:t>
            </a:r>
            <a:r>
              <a:rPr lang="en-US" sz="2400" dirty="0" err="1">
                <a:latin typeface="Tw Cen MT Condensed" pitchFamily="34" charset="0"/>
              </a:rPr>
              <a:t>normo</a:t>
            </a:r>
            <a:r>
              <a:rPr lang="en-US" sz="2400" dirty="0">
                <a:latin typeface="Tw Cen MT Condensed" pitchFamily="34" charset="0"/>
              </a:rPr>
              <a:t>-ovulatory women, </a:t>
            </a:r>
            <a:r>
              <a:rPr lang="en-US" sz="2400" dirty="0" smtClean="0">
                <a:latin typeface="Tw Cen MT Condensed" pitchFamily="34" charset="0"/>
              </a:rPr>
              <a:t>the use </a:t>
            </a:r>
            <a:r>
              <a:rPr lang="en-US" sz="2400" dirty="0">
                <a:latin typeface="Tw Cen MT Condensed" pitchFamily="34" charset="0"/>
              </a:rPr>
              <a:t>of OC for cycle synchronization prior to ovarian </a:t>
            </a:r>
            <a:r>
              <a:rPr lang="en-US" sz="2400" dirty="0" smtClean="0">
                <a:latin typeface="Tw Cen MT Condensed" pitchFamily="34" charset="0"/>
              </a:rPr>
              <a:t>stimulation resulted </a:t>
            </a:r>
            <a:r>
              <a:rPr lang="en-US" sz="2400" dirty="0">
                <a:latin typeface="Tw Cen MT Condensed" pitchFamily="34" charset="0"/>
              </a:rPr>
              <a:t>in significantly lower </a:t>
            </a:r>
            <a:r>
              <a:rPr lang="en-US" sz="2400" dirty="0" err="1">
                <a:latin typeface="Tw Cen MT Condensed" pitchFamily="34" charset="0"/>
              </a:rPr>
              <a:t>fLBR</a:t>
            </a:r>
            <a:r>
              <a:rPr lang="en-US" sz="2400" dirty="0">
                <a:latin typeface="Tw Cen MT Condensed" pitchFamily="34" charset="0"/>
              </a:rPr>
              <a:t> than in </a:t>
            </a:r>
            <a:r>
              <a:rPr lang="en-US" sz="2400" dirty="0" smtClean="0">
                <a:latin typeface="Tw Cen MT Condensed" pitchFamily="34" charset="0"/>
              </a:rPr>
              <a:t>those without </a:t>
            </a:r>
            <a:r>
              <a:rPr lang="en-US" sz="2400" dirty="0">
                <a:latin typeface="Tw Cen MT Condensed" pitchFamily="34" charset="0"/>
              </a:rPr>
              <a:t>pretreatment OC </a:t>
            </a:r>
            <a:r>
              <a:rPr lang="en-US" sz="2400" dirty="0" smtClean="0">
                <a:latin typeface="Tw Cen MT Condensed" pitchFamily="34" charset="0"/>
              </a:rPr>
              <a:t>.</a:t>
            </a:r>
          </a:p>
          <a:p>
            <a:pPr marL="342900" indent="-342900" algn="l">
              <a:buFont typeface="Arial" panose="020B0604020202020204" pitchFamily="34" charset="0"/>
              <a:buChar char="•"/>
            </a:pPr>
            <a:endParaRPr lang="en-US" sz="2400" dirty="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Results </a:t>
            </a:r>
            <a:r>
              <a:rPr lang="en-US" sz="2400" dirty="0">
                <a:latin typeface="Tw Cen MT Condensed" pitchFamily="34" charset="0"/>
              </a:rPr>
              <a:t>of </a:t>
            </a:r>
            <a:r>
              <a:rPr lang="en-US" sz="2400" dirty="0" smtClean="0">
                <a:latin typeface="Tw Cen MT Condensed" pitchFamily="34" charset="0"/>
              </a:rPr>
              <a:t>multivariable regression </a:t>
            </a:r>
            <a:r>
              <a:rPr lang="en-US" sz="2400" dirty="0">
                <a:latin typeface="Tw Cen MT Condensed" pitchFamily="34" charset="0"/>
              </a:rPr>
              <a:t>analysis showed that OC use was </a:t>
            </a:r>
            <a:r>
              <a:rPr lang="en-US" sz="2400" dirty="0" smtClean="0">
                <a:latin typeface="Tw Cen MT Condensed" pitchFamily="34" charset="0"/>
              </a:rPr>
              <a:t>significantly associated </a:t>
            </a:r>
            <a:r>
              <a:rPr lang="en-US" sz="2400" dirty="0">
                <a:latin typeface="Tw Cen MT Condensed" pitchFamily="34" charset="0"/>
              </a:rPr>
              <a:t>with lower </a:t>
            </a:r>
            <a:r>
              <a:rPr lang="en-US" sz="2400" dirty="0" err="1">
                <a:latin typeface="Tw Cen MT Condensed" pitchFamily="34" charset="0"/>
              </a:rPr>
              <a:t>fLBR</a:t>
            </a:r>
            <a:r>
              <a:rPr lang="en-US" sz="2400" dirty="0">
                <a:latin typeface="Tw Cen MT Condensed" pitchFamily="34" charset="0"/>
              </a:rPr>
              <a:t> and </a:t>
            </a:r>
            <a:r>
              <a:rPr lang="en-US" sz="2400" dirty="0" err="1" smtClean="0">
                <a:latin typeface="Tw Cen MT Condensed" pitchFamily="34" charset="0"/>
              </a:rPr>
              <a:t>cLBR</a:t>
            </a:r>
            <a:r>
              <a:rPr lang="en-US" sz="2400" dirty="0" smtClean="0">
                <a:latin typeface="Tw Cen MT Condensed" pitchFamily="34" charset="0"/>
              </a:rPr>
              <a:t>.</a:t>
            </a:r>
          </a:p>
          <a:p>
            <a:pPr marL="342900" indent="-342900" algn="l">
              <a:buFont typeface="Arial" panose="020B0604020202020204" pitchFamily="34" charset="0"/>
              <a:buChar char="•"/>
            </a:pPr>
            <a:endParaRPr lang="en-US" sz="2400" dirty="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However, </a:t>
            </a:r>
            <a:r>
              <a:rPr lang="en-US" sz="2400" dirty="0" smtClean="0">
                <a:solidFill>
                  <a:srgbClr val="FF0000"/>
                </a:solidFill>
                <a:latin typeface="Tw Cen MT Condensed" pitchFamily="34" charset="0"/>
              </a:rPr>
              <a:t>conflicting</a:t>
            </a:r>
            <a:r>
              <a:rPr lang="en-US" sz="2400" dirty="0" smtClean="0">
                <a:latin typeface="Tw Cen MT Condensed" pitchFamily="34" charset="0"/>
              </a:rPr>
              <a:t> data have been reported regarding the effect of OC pretreatment on the IVF outcomes in both </a:t>
            </a:r>
            <a:r>
              <a:rPr lang="en-US" sz="2400" dirty="0" err="1" smtClean="0">
                <a:latin typeface="Tw Cen MT Condensed" pitchFamily="34" charset="0"/>
              </a:rPr>
              <a:t>GnRH</a:t>
            </a:r>
            <a:r>
              <a:rPr lang="en-US" sz="2400" dirty="0" smtClean="0">
                <a:latin typeface="Tw Cen MT Condensed" pitchFamily="34" charset="0"/>
              </a:rPr>
              <a:t>-a and </a:t>
            </a:r>
            <a:r>
              <a:rPr lang="en-US" sz="2400" dirty="0" err="1" smtClean="0">
                <a:latin typeface="Tw Cen MT Condensed" pitchFamily="34" charset="0"/>
              </a:rPr>
              <a:t>GnRH</a:t>
            </a:r>
            <a:r>
              <a:rPr lang="en-US" sz="2400" dirty="0" smtClean="0">
                <a:latin typeface="Tw Cen MT Condensed" pitchFamily="34" charset="0"/>
              </a:rPr>
              <a:t>-ant cycles.</a:t>
            </a:r>
          </a:p>
          <a:p>
            <a:pPr marL="342900" indent="-342900" algn="l">
              <a:buFont typeface="Arial" panose="020B0604020202020204" pitchFamily="34" charset="0"/>
              <a:buChar char="•"/>
            </a:pPr>
            <a:endParaRPr lang="en-US" sz="2400" dirty="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Meta-analysis</a:t>
            </a:r>
            <a:r>
              <a:rPr lang="en-US" sz="2400" dirty="0">
                <a:latin typeface="Tw Cen MT Condensed" pitchFamily="34" charset="0"/>
              </a:rPr>
              <a:t>: </a:t>
            </a:r>
            <a:r>
              <a:rPr lang="en-US" sz="2400" dirty="0" err="1">
                <a:latin typeface="Tw Cen MT Condensed" pitchFamily="34" charset="0"/>
              </a:rPr>
              <a:t>oc</a:t>
            </a:r>
            <a:r>
              <a:rPr lang="en-US" sz="2400" dirty="0">
                <a:latin typeface="Tw Cen MT Condensed" pitchFamily="34" charset="0"/>
              </a:rPr>
              <a:t> pretreatment was associated with lower LBR after fresh transfer than non-</a:t>
            </a:r>
            <a:r>
              <a:rPr lang="en-US" sz="2400" dirty="0" err="1">
                <a:latin typeface="Tw Cen MT Condensed" pitchFamily="34" charset="0"/>
              </a:rPr>
              <a:t>oc</a:t>
            </a:r>
            <a:r>
              <a:rPr lang="en-US" sz="2400" dirty="0">
                <a:latin typeface="Tw Cen MT Condensed" pitchFamily="34" charset="0"/>
              </a:rPr>
              <a:t> in </a:t>
            </a:r>
            <a:r>
              <a:rPr lang="en-US" sz="2400" dirty="0" err="1">
                <a:latin typeface="Tw Cen MT Condensed" pitchFamily="34" charset="0"/>
              </a:rPr>
              <a:t>GnRH</a:t>
            </a:r>
            <a:r>
              <a:rPr lang="en-US" sz="2400" dirty="0">
                <a:latin typeface="Tw Cen MT Condensed" pitchFamily="34" charset="0"/>
              </a:rPr>
              <a:t> – anta </a:t>
            </a:r>
            <a:r>
              <a:rPr lang="en-US" sz="2400" dirty="0" smtClean="0">
                <a:latin typeface="Tw Cen MT Condensed" pitchFamily="34" charset="0"/>
              </a:rPr>
              <a:t>cycle</a:t>
            </a:r>
          </a:p>
          <a:p>
            <a:pPr marL="342900" indent="-342900" algn="l">
              <a:buFont typeface="Arial" panose="020B0604020202020204" pitchFamily="34" charset="0"/>
              <a:buChar char="•"/>
            </a:pPr>
            <a:endParaRPr lang="en-US" sz="2400" dirty="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Limited </a:t>
            </a:r>
            <a:r>
              <a:rPr lang="en-US" sz="2400" dirty="0">
                <a:latin typeface="Tw Cen MT Condensed" pitchFamily="34" charset="0"/>
              </a:rPr>
              <a:t>Data : in PCOD women were no differences in  </a:t>
            </a:r>
            <a:r>
              <a:rPr lang="en-US" sz="2400" dirty="0" err="1">
                <a:latin typeface="Tw Cen MT Condensed" pitchFamily="34" charset="0"/>
              </a:rPr>
              <a:t>cLBR</a:t>
            </a:r>
            <a:r>
              <a:rPr lang="en-US" sz="2400" dirty="0">
                <a:latin typeface="Tw Cen MT Condensed" pitchFamily="34" charset="0"/>
              </a:rPr>
              <a:t> </a:t>
            </a:r>
            <a:endParaRPr lang="en-US" sz="2400" dirty="0" smtClean="0">
              <a:latin typeface="Tw Cen MT Condensed" pitchFamily="34" charset="0"/>
            </a:endParaRPr>
          </a:p>
          <a:p>
            <a:pPr marL="342900" indent="-342900" algn="l">
              <a:buFont typeface="Arial" panose="020B0604020202020204" pitchFamily="34" charset="0"/>
              <a:buChar char="•"/>
            </a:pPr>
            <a:endParaRPr lang="en-US" sz="2400" dirty="0">
              <a:latin typeface="Tw Cen MT Condensed" pitchFamily="34" charset="0"/>
            </a:endParaRPr>
          </a:p>
          <a:p>
            <a:pPr marL="342900" indent="-342900" algn="l">
              <a:buFont typeface="Arial" panose="020B0604020202020204" pitchFamily="34" charset="0"/>
              <a:buChar char="•"/>
            </a:pPr>
            <a:r>
              <a:rPr lang="en-US" sz="2400" dirty="0" smtClean="0">
                <a:latin typeface="Tw Cen MT Condensed" pitchFamily="34" charset="0"/>
              </a:rPr>
              <a:t>Cohort </a:t>
            </a:r>
            <a:r>
              <a:rPr lang="en-US" sz="2400" dirty="0">
                <a:latin typeface="Tw Cen MT Condensed" pitchFamily="34" charset="0"/>
              </a:rPr>
              <a:t>study: ongoing pregnancy in </a:t>
            </a:r>
            <a:r>
              <a:rPr lang="en-US" sz="2400" dirty="0" err="1">
                <a:latin typeface="Tw Cen MT Condensed" pitchFamily="34" charset="0"/>
              </a:rPr>
              <a:t>oc</a:t>
            </a:r>
            <a:r>
              <a:rPr lang="en-US" sz="2400" dirty="0">
                <a:latin typeface="Tw Cen MT Condensed" pitchFamily="34" charset="0"/>
              </a:rPr>
              <a:t> (38 %) vs non-</a:t>
            </a:r>
            <a:r>
              <a:rPr lang="en-US" sz="2400" dirty="0" err="1">
                <a:latin typeface="Tw Cen MT Condensed" pitchFamily="34" charset="0"/>
              </a:rPr>
              <a:t>oc</a:t>
            </a:r>
            <a:r>
              <a:rPr lang="en-US" sz="2400" dirty="0">
                <a:latin typeface="Tw Cen MT Condensed" pitchFamily="34" charset="0"/>
              </a:rPr>
              <a:t> (54%), but failed to achieve statistical difference.</a:t>
            </a:r>
          </a:p>
        </p:txBody>
      </p:sp>
      <p:sp>
        <p:nvSpPr>
          <p:cNvPr id="1048661" name="Footer Placeholder 4"/>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WHY</a:t>
            </a:r>
            <a:r>
              <a:rPr lang="en-US" dirty="0"/>
              <a:t> :</a:t>
            </a:r>
          </a:p>
        </p:txBody>
      </p:sp>
      <p:sp>
        <p:nvSpPr>
          <p:cNvPr id="3" name="Content Placeholder 2"/>
          <p:cNvSpPr>
            <a:spLocks noGrp="1"/>
          </p:cNvSpPr>
          <p:nvPr>
            <p:ph idx="1"/>
          </p:nvPr>
        </p:nvSpPr>
        <p:spPr/>
        <p:txBody>
          <a:bodyPr>
            <a:normAutofit fontScale="92500" lnSpcReduction="20000"/>
          </a:bodyPr>
          <a:lstStyle/>
          <a:p>
            <a:r>
              <a:rPr lang="en-US" dirty="0" smtClean="0"/>
              <a:t>Some </a:t>
            </a:r>
            <a:r>
              <a:rPr lang="en-US" dirty="0"/>
              <a:t>have suggested that OC may induce an advanced endometrium maturation </a:t>
            </a:r>
            <a:r>
              <a:rPr lang="en-US" dirty="0" smtClean="0"/>
              <a:t>.</a:t>
            </a:r>
          </a:p>
          <a:p>
            <a:pPr marL="0" indent="0">
              <a:buNone/>
            </a:pPr>
            <a:endParaRPr lang="en-US" dirty="0" smtClean="0"/>
          </a:p>
          <a:p>
            <a:pPr marL="0" indent="0">
              <a:buNone/>
            </a:pPr>
            <a:endParaRPr lang="en-US" dirty="0"/>
          </a:p>
          <a:p>
            <a:r>
              <a:rPr lang="en-US" dirty="0"/>
              <a:t>a remnant effect of OC together with the effects of ovarian stimulation may magnify the asynchrony between the endometrium and embryos during fresh embryo transfers, thereby resulting in impaired fresh-embryo pregnancy outcomes</a:t>
            </a:r>
            <a:r>
              <a:rPr lang="en-US" dirty="0" smtClean="0"/>
              <a:t>.</a:t>
            </a:r>
          </a:p>
          <a:p>
            <a:pPr>
              <a:buNone/>
            </a:pPr>
            <a:r>
              <a:rPr lang="en-US" i="1" dirty="0" smtClean="0"/>
              <a:t>(</a:t>
            </a:r>
            <a:r>
              <a:rPr lang="en-US" i="1" dirty="0"/>
              <a:t>assessment of known crucial genes expressed during the window of implantation has failed to detect any relevant changes in gene expression between OC pretreatment and </a:t>
            </a:r>
            <a:r>
              <a:rPr lang="en-US" i="1" dirty="0" err="1"/>
              <a:t>nonpretreatment</a:t>
            </a:r>
            <a:r>
              <a:rPr lang="en-US" i="1" dirty="0"/>
              <a:t> groups, indicating the lack of conclusive evidence that the use of OC impairs endometrial receptivity despite the adverse clinical results</a:t>
            </a:r>
            <a:r>
              <a:rPr lang="en-US" i="1" dirty="0" smtClean="0"/>
              <a:t>)</a:t>
            </a:r>
          </a:p>
          <a:p>
            <a:pPr>
              <a:buNone/>
            </a:pPr>
            <a:endParaRPr lang="en-US" i="1" dirty="0" smtClean="0"/>
          </a:p>
          <a:p>
            <a:r>
              <a:rPr lang="en-US" dirty="0"/>
              <a:t>The small but significant reduction in </a:t>
            </a:r>
            <a:r>
              <a:rPr lang="en-US" dirty="0" err="1"/>
              <a:t>cLBR</a:t>
            </a:r>
            <a:r>
              <a:rPr lang="en-US" dirty="0"/>
              <a:t> in patients with OC pretreatment, despite more cryopreserved embryos and embryo transfers, may suggest a potential negative impact on both oocyte and embryo quality, including aneuploidy, that we were unable to detect.</a:t>
            </a:r>
          </a:p>
          <a:p>
            <a:pPr>
              <a:buNone/>
            </a:pPr>
            <a:endParaRPr lang="en-US" dirty="0"/>
          </a:p>
          <a:p>
            <a:endParaRPr lang="fa-IR" dirty="0"/>
          </a:p>
        </p:txBody>
      </p:sp>
      <p:sp>
        <p:nvSpPr>
          <p:cNvPr id="4" name="Footer Placeholder 3"/>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xmlns="" val="2135989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 y="231821"/>
            <a:ext cx="11655379" cy="6387920"/>
          </a:xfrm>
        </p:spPr>
        <p:txBody>
          <a:bodyPr>
            <a:normAutofit lnSpcReduction="10000"/>
          </a:bodyPr>
          <a:lstStyle/>
          <a:p>
            <a:pPr>
              <a:buNone/>
            </a:pPr>
            <a:r>
              <a:rPr lang="en-US" sz="2800" dirty="0" smtClean="0">
                <a:solidFill>
                  <a:srgbClr val="FF0000"/>
                </a:solidFill>
                <a:latin typeface="Tw Cen MT Condensed" pitchFamily="34" charset="0"/>
              </a:rPr>
              <a:t>limitations :</a:t>
            </a:r>
          </a:p>
          <a:p>
            <a:pPr>
              <a:buNone/>
            </a:pPr>
            <a:r>
              <a:rPr lang="en-US" dirty="0" smtClean="0"/>
              <a:t>OC pretreatment was not randomly assigned ,which might lead to selection bias, as suggested by the baseline differences between the two groups. However, compared with women without OC pretreatment, those with OC were markedly younger, with lower FSH levels. Given these differences, women with OC pretreatment should be expected to achieve a higher LBR. However, our results revealed the negative impact of OC pretreatment on both </a:t>
            </a:r>
            <a:r>
              <a:rPr lang="en-US" dirty="0" err="1" smtClean="0"/>
              <a:t>fLBR</a:t>
            </a:r>
            <a:r>
              <a:rPr lang="en-US" dirty="0" smtClean="0"/>
              <a:t> and </a:t>
            </a:r>
            <a:r>
              <a:rPr lang="en-US" dirty="0" err="1" smtClean="0"/>
              <a:t>cLBR</a:t>
            </a:r>
            <a:r>
              <a:rPr lang="en-US" dirty="0" smtClean="0"/>
              <a:t>, which remained the same after adjusting for the baseline characteristics in the multivariable regression analysis. Thus, it is unlikely that the differences in outcomes were related to selection bias alone</a:t>
            </a:r>
            <a:r>
              <a:rPr lang="en-US" dirty="0"/>
              <a:t>. </a:t>
            </a:r>
            <a:endParaRPr lang="en-US" dirty="0" smtClean="0"/>
          </a:p>
          <a:p>
            <a:pPr>
              <a:buNone/>
            </a:pPr>
            <a:endParaRPr lang="en-US" dirty="0" smtClean="0"/>
          </a:p>
          <a:p>
            <a:pPr>
              <a:buNone/>
            </a:pPr>
            <a:r>
              <a:rPr lang="en-US" dirty="0" smtClean="0"/>
              <a:t>2</a:t>
            </a:r>
            <a:r>
              <a:rPr lang="en-US" dirty="0"/>
              <a:t>. three types of OC with different components were used in this study, but the specific type of OC for each patient was not fully recorded; in addition although there is no definitive evidence to support the difference in the efficacy of different OC it is difficult to exclude whether different types of OC as well as duration of use have varied effects on IVF outcomes. In addition, the effect of OC pretreatment on ovarian response in our study remains unclear due to the baseline differences and confounding factors between groups in each protocol</a:t>
            </a:r>
            <a:r>
              <a:rPr lang="en-US" dirty="0" smtClean="0"/>
              <a:t>.</a:t>
            </a:r>
          </a:p>
          <a:p>
            <a:pPr>
              <a:buNone/>
            </a:pPr>
            <a:endParaRPr lang="en-US" dirty="0"/>
          </a:p>
          <a:p>
            <a:pPr>
              <a:buNone/>
            </a:pPr>
            <a:r>
              <a:rPr lang="en-US" dirty="0"/>
              <a:t>3. although significant baseline differences were noted in fresh cycles with both cleavage and blastocyst embryo transfers, the sample size in the latter group limits the ability to draw conclusions</a:t>
            </a:r>
            <a:r>
              <a:rPr lang="en-US" dirty="0" smtClean="0"/>
              <a:t>.</a:t>
            </a:r>
          </a:p>
          <a:p>
            <a:pPr>
              <a:buNone/>
            </a:pPr>
            <a:endParaRPr lang="en-US" dirty="0"/>
          </a:p>
          <a:p>
            <a:pPr>
              <a:buNone/>
            </a:pPr>
            <a:r>
              <a:rPr lang="en-US" dirty="0"/>
              <a:t>4. Consequently, well-designed and adequately powered randomized controlled trials are necessary to confirm our results.</a:t>
            </a:r>
          </a:p>
          <a:p>
            <a:pPr marL="457200" indent="-457200">
              <a:buFont typeface="+mj-lt"/>
              <a:buAutoNum type="arabicPeriod"/>
            </a:pPr>
            <a:endParaRPr lang="en-US" dirty="0" smtClean="0">
              <a:solidFill>
                <a:srgbClr val="FF0000"/>
              </a:solidFill>
              <a:latin typeface="Tw Cen MT Condensed" pitchFamily="34" charset="0"/>
            </a:endParaRPr>
          </a:p>
          <a:p>
            <a:pPr>
              <a:buNone/>
            </a:pPr>
            <a:endParaRPr lang="en-US" sz="2000" dirty="0" smtClean="0">
              <a:solidFill>
                <a:srgbClr val="FF0000"/>
              </a:solidFill>
            </a:endParaRPr>
          </a:p>
          <a:p>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6" name="Content Placeholder 3"/>
          <p:cNvPicPr>
            <a:picLocks noGrp="1" noChangeAspect="1"/>
          </p:cNvPicPr>
          <p:nvPr>
            <p:ph idx="1"/>
          </p:nvPr>
        </p:nvPicPr>
        <p:blipFill>
          <a:blip r:embed="rId2"/>
          <a:stretch>
            <a:fillRect/>
          </a:stretch>
        </p:blipFill>
        <p:spPr>
          <a:xfrm>
            <a:off x="785611" y="270456"/>
            <a:ext cx="5074713" cy="6361061"/>
          </a:xfrm>
          <a:prstGeom prst="rect">
            <a:avLst/>
          </a:prstGeom>
        </p:spPr>
      </p:pic>
      <p:pic>
        <p:nvPicPr>
          <p:cNvPr id="2097157" name="Picture 4"/>
          <p:cNvPicPr>
            <a:picLocks noChangeAspect="1"/>
          </p:cNvPicPr>
          <p:nvPr/>
        </p:nvPicPr>
        <p:blipFill>
          <a:blip r:embed="rId3"/>
          <a:stretch>
            <a:fillRect/>
          </a:stretch>
        </p:blipFill>
        <p:spPr>
          <a:xfrm>
            <a:off x="6257763" y="270456"/>
            <a:ext cx="5121823" cy="6272012"/>
          </a:xfrm>
          <a:prstGeom prst="rect">
            <a:avLst/>
          </a:prstGeom>
        </p:spPr>
      </p:pic>
      <p:sp>
        <p:nvSpPr>
          <p:cNvPr id="1048671" name="Footer Placeholder 5"/>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alphaModFix amt="97000"/>
          </a:blip>
          <a:tile tx="25400" ty="12700" sx="100000" sy="100000" flip="none" algn="tl"/>
        </a:blipFill>
        <a:effectLst/>
      </p:bgPr>
    </p:bg>
    <p:spTree>
      <p:nvGrpSpPr>
        <p:cNvPr id="1" name=""/>
        <p:cNvGrpSpPr/>
        <p:nvPr/>
      </p:nvGrpSpPr>
      <p:grpSpPr>
        <a:xfrm>
          <a:off x="0" y="0"/>
          <a:ext cx="0" cy="0"/>
          <a:chOff x="0" y="0"/>
          <a:chExt cx="0" cy="0"/>
        </a:xfrm>
      </p:grpSpPr>
      <p:sp>
        <p:nvSpPr>
          <p:cNvPr id="1048672" name="Title 1"/>
          <p:cNvSpPr>
            <a:spLocks noGrp="1"/>
          </p:cNvSpPr>
          <p:nvPr>
            <p:ph type="title"/>
          </p:nvPr>
        </p:nvSpPr>
        <p:spPr/>
        <p:txBody>
          <a:bodyPr/>
          <a:lstStyle/>
          <a:p>
            <a:pPr marL="0" indent="0"/>
            <a:r>
              <a:rPr lang="en-US" dirty="0">
                <a:blipFill>
                  <a:blip r:embed="rId2">
                    <a:alphaModFix amt="97000"/>
                  </a:blip>
                  <a:tile tx="25400" ty="12700" sx="100000" sy="100000" flip="none" algn="tl"/>
                </a:blipFill>
                <a:latin typeface="Viner Hand ITC" panose="03070502030502020203" pitchFamily="66" charset="0"/>
                <a:ea typeface="Verdana" panose="020B0604030504040204" pitchFamily="34" charset="0"/>
                <a:cs typeface="Verdana" panose="020B0604030504040204" pitchFamily="34" charset="0"/>
              </a:rPr>
              <a:t>Thank you</a:t>
            </a:r>
          </a:p>
        </p:txBody>
      </p:sp>
      <p:sp>
        <p:nvSpPr>
          <p:cNvPr id="1048673" name="Content Placeholder 2"/>
          <p:cNvSpPr>
            <a:spLocks noGrp="1"/>
          </p:cNvSpPr>
          <p:nvPr>
            <p:ph idx="1"/>
          </p:nvPr>
        </p:nvSpPr>
        <p:spPr>
          <a:xfrm>
            <a:off x="2459878" y="3078062"/>
            <a:ext cx="9195516" cy="3174184"/>
          </a:xfrm>
        </p:spPr>
        <p:txBody>
          <a:bodyPr>
            <a:normAutofit/>
          </a:bodyPr>
          <a:lstStyle/>
          <a:p>
            <a:pPr marL="0" indent="0">
              <a:buNone/>
            </a:pPr>
            <a:r>
              <a:rPr lang="en-US" sz="8800" dirty="0">
                <a:blipFill>
                  <a:blip r:embed="rId2">
                    <a:alphaModFix amt="97000"/>
                  </a:blip>
                  <a:tile tx="25400" ty="12700" sx="100000" sy="100000" flip="none" algn="tl"/>
                </a:blipFill>
                <a:latin typeface="Times New Roman" panose="02020603050405020304" pitchFamily="18" charset="0"/>
                <a:ea typeface="Verdana" panose="020B0604030504040204" pitchFamily="34" charset="0"/>
                <a:cs typeface="Times New Roman" panose="02020603050405020304" pitchFamily="18" charset="0"/>
              </a:rPr>
              <a:t>v</a:t>
            </a:r>
            <a:r>
              <a:rPr lang="en-US" sz="8800" dirty="0" smtClean="0">
                <a:blipFill>
                  <a:blip r:embed="rId2">
                    <a:alphaModFix amt="97000"/>
                  </a:blip>
                  <a:tile tx="25400" ty="12700" sx="100000" sy="100000" flip="none" algn="tl"/>
                </a:blipFill>
                <a:latin typeface="Times New Roman" panose="02020603050405020304" pitchFamily="18" charset="0"/>
                <a:ea typeface="Verdana" panose="020B0604030504040204" pitchFamily="34" charset="0"/>
                <a:cs typeface="Times New Roman" panose="02020603050405020304" pitchFamily="18" charset="0"/>
              </a:rPr>
              <a:t>rhrc.tums.ac.ir</a:t>
            </a:r>
            <a:endParaRPr lang="en-US" sz="8800" dirty="0">
              <a:blipFill>
                <a:blip r:embed="rId2">
                  <a:alphaModFix amt="97000"/>
                </a:blip>
                <a:tile tx="25400" ty="12700" sx="100000" sy="100000" flip="none" algn="tl"/>
              </a:blip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1048674" name="Footer Placeholder 3"/>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Picture 4"/>
          <p:cNvPicPr>
            <a:picLocks noChangeAspect="1"/>
          </p:cNvPicPr>
          <p:nvPr/>
        </p:nvPicPr>
        <p:blipFill>
          <a:blip r:embed="rId2"/>
          <a:stretch>
            <a:fillRect/>
          </a:stretch>
        </p:blipFill>
        <p:spPr>
          <a:xfrm>
            <a:off x="1306285" y="1185303"/>
            <a:ext cx="9588137" cy="3583561"/>
          </a:xfrm>
          <a:prstGeom prst="rect">
            <a:avLst/>
          </a:prstGeom>
        </p:spPr>
      </p:pic>
      <p:pic>
        <p:nvPicPr>
          <p:cNvPr id="2097153" name="Picture 2"/>
          <p:cNvPicPr>
            <a:picLocks noChangeAspect="1" noChangeArrowheads="1"/>
          </p:cNvPicPr>
          <p:nvPr/>
        </p:nvPicPr>
        <p:blipFill>
          <a:blip r:embed="rId3"/>
          <a:srcRect/>
          <a:stretch>
            <a:fillRect/>
          </a:stretch>
        </p:blipFill>
        <p:spPr bwMode="auto">
          <a:xfrm>
            <a:off x="1423851" y="5120640"/>
            <a:ext cx="9483635" cy="1149531"/>
          </a:xfrm>
          <a:prstGeom prst="rect">
            <a:avLst/>
          </a:prstGeom>
          <a:noFill/>
          <a:ln w="9525">
            <a:noFill/>
            <a:miter lim="800000"/>
            <a:headEnd/>
            <a:tailEnd/>
          </a:ln>
          <a:effectLst/>
        </p:spPr>
      </p:pic>
      <p:sp>
        <p:nvSpPr>
          <p:cNvPr id="1048593" name="Footer Placeholder 5"/>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invX="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Content Placeholder 6"/>
          <p:cNvSpPr>
            <a:spLocks noGrp="1"/>
          </p:cNvSpPr>
          <p:nvPr>
            <p:ph idx="1"/>
          </p:nvPr>
        </p:nvSpPr>
        <p:spPr>
          <a:xfrm>
            <a:off x="669700" y="180304"/>
            <a:ext cx="7173533" cy="6246254"/>
          </a:xfrm>
        </p:spPr>
        <p:txBody>
          <a:bodyPr>
            <a:noAutofit/>
          </a:bodyPr>
          <a:lstStyle/>
          <a:p>
            <a:pPr>
              <a:buClr>
                <a:schemeClr val="accent6"/>
              </a:buClr>
              <a:buSzPct val="131000"/>
              <a:buNone/>
            </a:pPr>
            <a:endParaRPr lang="en-US" sz="2000" dirty="0" smtClean="0">
              <a:latin typeface="Tw Cen MT Condensed" pitchFamily="34" charset="0"/>
            </a:endParaRPr>
          </a:p>
          <a:p>
            <a:pPr>
              <a:buClr>
                <a:schemeClr val="accent6"/>
              </a:buClr>
              <a:buSzPct val="131000"/>
              <a:buFont typeface="Wingdings" panose="05000000000000000000" pitchFamily="2" charset="2"/>
              <a:buChar char="q"/>
            </a:pPr>
            <a:r>
              <a:rPr lang="en-US" sz="2000" dirty="0" smtClean="0">
                <a:latin typeface="Tw Cen MT Condensed" pitchFamily="34" charset="0"/>
              </a:rPr>
              <a:t> With the increasing use of in vitro fertilization embryo transfer worldwide, OC have extensively been used for cycle control and synchronization.</a:t>
            </a:r>
          </a:p>
          <a:p>
            <a:pPr>
              <a:buClr>
                <a:schemeClr val="accent6"/>
              </a:buClr>
              <a:buSzPct val="131000"/>
              <a:buFont typeface="Wingdings" panose="05000000000000000000" pitchFamily="2" charset="2"/>
              <a:buChar char="q"/>
            </a:pPr>
            <a:r>
              <a:rPr lang="en-US" sz="2000" dirty="0" smtClean="0">
                <a:latin typeface="Tw Cen MT Condensed" pitchFamily="34" charset="0"/>
              </a:rPr>
              <a:t>Mechanism of action :suppression of the basal follicle-stimulating hormone (FSH) and luteinizing hormone levels and the controlled induction of a spontaneous menses.</a:t>
            </a:r>
          </a:p>
          <a:p>
            <a:pPr>
              <a:buClr>
                <a:schemeClr val="accent6"/>
              </a:buClr>
              <a:buSzPct val="131000"/>
              <a:buFont typeface="Wingdings" panose="05000000000000000000" pitchFamily="2" charset="2"/>
              <a:buChar char="q"/>
            </a:pPr>
            <a:r>
              <a:rPr lang="en-US" sz="2000" dirty="0" smtClean="0">
                <a:latin typeface="Tw Cen MT Condensed" pitchFamily="34" charset="0"/>
              </a:rPr>
              <a:t>Recently, there have been a number of studies reporting the potential adverse effects of pretreatment OC related to </a:t>
            </a:r>
            <a:r>
              <a:rPr lang="en-US" sz="2000" dirty="0" smtClean="0">
                <a:solidFill>
                  <a:srgbClr val="0070C0"/>
                </a:solidFill>
                <a:latin typeface="Tw Cen MT Condensed" pitchFamily="34" charset="0"/>
              </a:rPr>
              <a:t>impaired live birth rate </a:t>
            </a:r>
            <a:r>
              <a:rPr lang="en-US" sz="2000" dirty="0" smtClean="0">
                <a:latin typeface="Tw Cen MT Condensed" pitchFamily="34" charset="0"/>
              </a:rPr>
              <a:t>(LBR) after fresh embryo transfers in patients with polycystic ovary syndrome (</a:t>
            </a:r>
            <a:r>
              <a:rPr lang="en-US" sz="2000" dirty="0" smtClean="0">
                <a:solidFill>
                  <a:srgbClr val="0070C0"/>
                </a:solidFill>
                <a:latin typeface="Tw Cen MT Condensed" pitchFamily="34" charset="0"/>
              </a:rPr>
              <a:t>PCOS</a:t>
            </a:r>
            <a:r>
              <a:rPr lang="en-US" sz="2000" dirty="0" smtClean="0">
                <a:latin typeface="Tw Cen MT Condensed" pitchFamily="34" charset="0"/>
              </a:rPr>
              <a:t>)</a:t>
            </a:r>
          </a:p>
          <a:p>
            <a:r>
              <a:rPr lang="en-US" sz="2000" dirty="0" smtClean="0">
                <a:latin typeface="Tw Cen MT Condensed" pitchFamily="34" charset="0"/>
              </a:rPr>
              <a:t> In comparison, there appear to be</a:t>
            </a:r>
            <a:r>
              <a:rPr lang="en-US" sz="2000" dirty="0" smtClean="0">
                <a:solidFill>
                  <a:srgbClr val="FF0000"/>
                </a:solidFill>
                <a:latin typeface="Tw Cen MT Condensed" pitchFamily="34" charset="0"/>
              </a:rPr>
              <a:t> conflicting data in </a:t>
            </a:r>
            <a:r>
              <a:rPr lang="en-US" sz="2000" dirty="0" err="1" smtClean="0">
                <a:solidFill>
                  <a:srgbClr val="FF0000"/>
                </a:solidFill>
                <a:latin typeface="Tw Cen MT Condensed" pitchFamily="34" charset="0"/>
              </a:rPr>
              <a:t>normo-ovulatory</a:t>
            </a:r>
            <a:r>
              <a:rPr lang="en-US" sz="2000" dirty="0" smtClean="0">
                <a:solidFill>
                  <a:srgbClr val="FF0000"/>
                </a:solidFill>
                <a:latin typeface="Tw Cen MT Condensed" pitchFamily="34" charset="0"/>
              </a:rPr>
              <a:t> women , </a:t>
            </a:r>
            <a:r>
              <a:rPr lang="en-US" sz="2000" dirty="0" smtClean="0">
                <a:latin typeface="Tw Cen MT Condensed" pitchFamily="34" charset="0"/>
              </a:rPr>
              <a:t>Similar pregnancy outcomes in both </a:t>
            </a:r>
            <a:r>
              <a:rPr lang="en-US" sz="2000" dirty="0" err="1" smtClean="0">
                <a:latin typeface="Tw Cen MT Condensed" pitchFamily="34" charset="0"/>
              </a:rPr>
              <a:t>GnRHant</a:t>
            </a:r>
            <a:r>
              <a:rPr lang="en-US" sz="2000" dirty="0" smtClean="0">
                <a:latin typeface="Tw Cen MT Condensed" pitchFamily="34" charset="0"/>
              </a:rPr>
              <a:t> and long </a:t>
            </a:r>
            <a:r>
              <a:rPr lang="en-US" sz="2000" dirty="0" err="1" smtClean="0">
                <a:latin typeface="Tw Cen MT Condensed" pitchFamily="34" charset="0"/>
              </a:rPr>
              <a:t>GnRH</a:t>
            </a:r>
            <a:r>
              <a:rPr lang="en-US" sz="2000" dirty="0" smtClean="0">
                <a:latin typeface="Tw Cen MT Condensed" pitchFamily="34" charset="0"/>
              </a:rPr>
              <a:t>-agonist (</a:t>
            </a:r>
            <a:r>
              <a:rPr lang="en-US" sz="2000" dirty="0" err="1" smtClean="0">
                <a:latin typeface="Tw Cen MT Condensed" pitchFamily="34" charset="0"/>
              </a:rPr>
              <a:t>GnRH</a:t>
            </a:r>
            <a:r>
              <a:rPr lang="en-US" sz="2000" dirty="0" smtClean="0">
                <a:latin typeface="Tw Cen MT Condensed" pitchFamily="34" charset="0"/>
              </a:rPr>
              <a:t>-a) cycles have been reported with and without OC pretreatment prior to ovarian Stimulation, in comparison to other reports of lower pregnancy rate in </a:t>
            </a:r>
            <a:r>
              <a:rPr lang="en-US" sz="2000" dirty="0" err="1" smtClean="0">
                <a:latin typeface="Tw Cen MT Condensed" pitchFamily="34" charset="0"/>
              </a:rPr>
              <a:t>GnRH</a:t>
            </a:r>
            <a:r>
              <a:rPr lang="en-US" sz="2000" dirty="0" smtClean="0">
                <a:latin typeface="Tw Cen MT Condensed" pitchFamily="34" charset="0"/>
              </a:rPr>
              <a:t>-anta</a:t>
            </a:r>
          </a:p>
          <a:p>
            <a:pPr>
              <a:buClr>
                <a:schemeClr val="accent6"/>
              </a:buClr>
              <a:buSzPct val="131000"/>
              <a:buFont typeface="Wingdings" panose="05000000000000000000" pitchFamily="2" charset="2"/>
              <a:buChar char="q"/>
            </a:pPr>
            <a:r>
              <a:rPr lang="en-US" sz="2000" dirty="0" smtClean="0">
                <a:latin typeface="Tw Cen MT Condensed" pitchFamily="34" charset="0"/>
              </a:rPr>
              <a:t>Our </a:t>
            </a:r>
            <a:r>
              <a:rPr lang="en-US" sz="2000" dirty="0">
                <a:latin typeface="Tw Cen MT Condensed" pitchFamily="34" charset="0"/>
              </a:rPr>
              <a:t>study was conducted to evaluate the impact of </a:t>
            </a:r>
            <a:r>
              <a:rPr lang="en-US" sz="2000" dirty="0" smtClean="0">
                <a:latin typeface="Tw Cen MT Condensed" pitchFamily="34" charset="0"/>
              </a:rPr>
              <a:t>OC pretreatment </a:t>
            </a:r>
            <a:r>
              <a:rPr lang="en-US" sz="2000" dirty="0">
                <a:latin typeface="Tw Cen MT Condensed" pitchFamily="34" charset="0"/>
              </a:rPr>
              <a:t>prior to ovarian stimulation for IVF in </a:t>
            </a:r>
            <a:r>
              <a:rPr lang="en-US" sz="2000" dirty="0" err="1" smtClean="0">
                <a:solidFill>
                  <a:schemeClr val="accent3">
                    <a:lumMod val="50000"/>
                  </a:schemeClr>
                </a:solidFill>
                <a:latin typeface="Tw Cen MT Condensed" pitchFamily="34" charset="0"/>
              </a:rPr>
              <a:t>normoovulatory</a:t>
            </a:r>
            <a:r>
              <a:rPr lang="en-US" sz="2000" dirty="0">
                <a:latin typeface="Tw Cen MT Condensed" pitchFamily="34" charset="0"/>
              </a:rPr>
              <a:t> </a:t>
            </a:r>
            <a:r>
              <a:rPr lang="en-US" sz="2000" dirty="0" smtClean="0">
                <a:latin typeface="Tw Cen MT Condensed" pitchFamily="34" charset="0"/>
              </a:rPr>
              <a:t>women </a:t>
            </a:r>
            <a:r>
              <a:rPr lang="en-US" sz="2000" dirty="0">
                <a:latin typeface="Tw Cen MT Condensed" pitchFamily="34" charset="0"/>
              </a:rPr>
              <a:t>on pregnancy outcome including </a:t>
            </a:r>
            <a:r>
              <a:rPr lang="en-US" sz="2000" dirty="0" smtClean="0">
                <a:latin typeface="Tw Cen MT Condensed" pitchFamily="34" charset="0"/>
              </a:rPr>
              <a:t>LBR following </a:t>
            </a:r>
            <a:r>
              <a:rPr lang="en-US" sz="2000" dirty="0">
                <a:latin typeface="Tw Cen MT Condensed" pitchFamily="34" charset="0"/>
              </a:rPr>
              <a:t>fresh embryo transfer (</a:t>
            </a:r>
            <a:r>
              <a:rPr lang="en-US" sz="2000" dirty="0" err="1">
                <a:latin typeface="Tw Cen MT Condensed" pitchFamily="34" charset="0"/>
              </a:rPr>
              <a:t>fLBR</a:t>
            </a:r>
            <a:r>
              <a:rPr lang="en-US" sz="2000" dirty="0">
                <a:latin typeface="Tw Cen MT Condensed" pitchFamily="34" charset="0"/>
              </a:rPr>
              <a:t>) and </a:t>
            </a:r>
            <a:r>
              <a:rPr lang="en-US" sz="2000" dirty="0" err="1">
                <a:latin typeface="Tw Cen MT Condensed" pitchFamily="34" charset="0"/>
              </a:rPr>
              <a:t>cLBR</a:t>
            </a:r>
            <a:r>
              <a:rPr lang="en-US" sz="2000" dirty="0">
                <a:latin typeface="Tw Cen MT Condensed" pitchFamily="34" charset="0"/>
              </a:rPr>
              <a:t>.</a:t>
            </a:r>
            <a:endParaRPr lang="en-US" sz="2000" dirty="0" smtClean="0">
              <a:latin typeface="Tw Cen MT Condensed" pitchFamily="34" charset="0"/>
            </a:endParaRPr>
          </a:p>
          <a:p>
            <a:pPr>
              <a:buClr>
                <a:schemeClr val="accent6"/>
              </a:buClr>
              <a:buSzPct val="131000"/>
              <a:buFont typeface="Wingdings" panose="05000000000000000000" pitchFamily="2" charset="2"/>
              <a:buChar char="q"/>
            </a:pPr>
            <a:endParaRPr lang="en-US" sz="2000" dirty="0">
              <a:latin typeface="Tw Cen MT Condensed" pitchFamily="34" charset="0"/>
            </a:endParaRPr>
          </a:p>
        </p:txBody>
      </p:sp>
      <p:sp>
        <p:nvSpPr>
          <p:cNvPr id="1048609" name="Footer Placeholder 4"/>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3"/>
          <p:cNvSpPr>
            <a:spLocks noGrp="1"/>
          </p:cNvSpPr>
          <p:nvPr>
            <p:ph type="title"/>
          </p:nvPr>
        </p:nvSpPr>
        <p:spPr>
          <a:xfrm>
            <a:off x="965915" y="177858"/>
            <a:ext cx="10058400" cy="1609344"/>
          </a:xfrm>
        </p:spPr>
        <p:txBody>
          <a:bodyPr>
            <a:scene3d>
              <a:camera prst="orthographicFront"/>
              <a:lightRig rig="threePt" dir="t"/>
            </a:scene3d>
            <a:sp3d extrusionH="57150">
              <a:bevelT w="323850" h="165100" prst="angle"/>
            </a:sp3d>
          </a:bodyPr>
          <a:lstStyle/>
          <a:p>
            <a:r>
              <a:rPr lang="en-US" dirty="0">
                <a:blipFill>
                  <a:blip r:embed="rId2"/>
                  <a:tile tx="0" ty="0" sx="100000" sy="100000" flip="none" algn="tl"/>
                </a:blipFill>
                <a:effectLst>
                  <a:outerShdw blurRad="38100" dist="38100" dir="2700000" algn="tl">
                    <a:srgbClr val="000000">
                      <a:alpha val="43137"/>
                    </a:srgbClr>
                  </a:outerShdw>
                </a:effectLst>
              </a:rPr>
              <a:t>Material and methods</a:t>
            </a:r>
          </a:p>
        </p:txBody>
      </p:sp>
      <p:sp>
        <p:nvSpPr>
          <p:cNvPr id="1048615" name="Rectangle 4"/>
          <p:cNvSpPr/>
          <p:nvPr/>
        </p:nvSpPr>
        <p:spPr>
          <a:xfrm>
            <a:off x="976304" y="1242761"/>
            <a:ext cx="9669925" cy="523220"/>
          </a:xfrm>
          <a:prstGeom prst="rect">
            <a:avLst/>
          </a:prstGeom>
        </p:spPr>
        <p:txBody>
          <a:bodyPr wrap="square">
            <a:spAutoFit/>
          </a:bodyPr>
          <a:lstStyle/>
          <a:p>
            <a:r>
              <a:rPr lang="en-US" sz="1400" dirty="0">
                <a:latin typeface="Aharoni" pitchFamily="2" charset="-79"/>
                <a:cs typeface="Aharoni" pitchFamily="2" charset="-79"/>
              </a:rPr>
              <a:t>retrospective cohort </a:t>
            </a:r>
            <a:r>
              <a:rPr lang="en-US" sz="1400" dirty="0" smtClean="0">
                <a:latin typeface="Aharoni" pitchFamily="2" charset="-79"/>
                <a:cs typeface="Aharoni" pitchFamily="2" charset="-79"/>
              </a:rPr>
              <a:t>study</a:t>
            </a:r>
          </a:p>
          <a:p>
            <a:r>
              <a:rPr lang="en-US" sz="1400" dirty="0" smtClean="0">
                <a:latin typeface="Aharoni" pitchFamily="2" charset="-79"/>
                <a:cs typeface="Aharoni" pitchFamily="2" charset="-79"/>
              </a:rPr>
              <a:t>Shanghai Jiao Tong University School of Medicine (Shanghai, People’s Republic of China).</a:t>
            </a:r>
            <a:endParaRPr lang="en-US" sz="1400" dirty="0">
              <a:latin typeface="Aharoni" pitchFamily="2" charset="-79"/>
              <a:cs typeface="Aharoni" pitchFamily="2" charset="-79"/>
            </a:endParaRPr>
          </a:p>
        </p:txBody>
      </p:sp>
      <p:sp>
        <p:nvSpPr>
          <p:cNvPr id="1048616" name="Rectangle 5"/>
          <p:cNvSpPr/>
          <p:nvPr/>
        </p:nvSpPr>
        <p:spPr>
          <a:xfrm>
            <a:off x="1069847" y="1971868"/>
            <a:ext cx="1948180" cy="358141"/>
          </a:xfrm>
          <a:prstGeom prst="rect">
            <a:avLst/>
          </a:prstGeom>
        </p:spPr>
        <p:txBody>
          <a:bodyPr wrap="none">
            <a:spAutoFit/>
          </a:bodyPr>
          <a:lstStyle/>
          <a:p>
            <a:r>
              <a:rPr lang="en-US" dirty="0">
                <a:solidFill>
                  <a:schemeClr val="accent1">
                    <a:lumMod val="75000"/>
                  </a:schemeClr>
                </a:solidFill>
                <a:latin typeface="AdvOT2b189473.B"/>
              </a:rPr>
              <a:t>Study </a:t>
            </a:r>
            <a:r>
              <a:rPr lang="en-US" dirty="0" smtClean="0">
                <a:solidFill>
                  <a:schemeClr val="accent1">
                    <a:lumMod val="75000"/>
                  </a:schemeClr>
                </a:solidFill>
                <a:latin typeface="AdvOT2b189473.B"/>
              </a:rPr>
              <a:t>Population</a:t>
            </a:r>
            <a:r>
              <a:rPr lang="en-US" dirty="0" smtClean="0">
                <a:latin typeface="AdvOT2b189473.B"/>
              </a:rPr>
              <a:t>:</a:t>
            </a:r>
            <a:endParaRPr lang="en-US" dirty="0"/>
          </a:p>
        </p:txBody>
      </p:sp>
      <p:sp>
        <p:nvSpPr>
          <p:cNvPr id="1048617" name="Rectangle 6"/>
          <p:cNvSpPr/>
          <p:nvPr/>
        </p:nvSpPr>
        <p:spPr>
          <a:xfrm>
            <a:off x="1041618" y="2545707"/>
            <a:ext cx="10920383" cy="1323439"/>
          </a:xfrm>
          <a:prstGeom prst="rect">
            <a:avLst/>
          </a:prstGeom>
        </p:spPr>
        <p:txBody>
          <a:bodyPr wrap="square">
            <a:spAutoFit/>
          </a:bodyPr>
          <a:lstStyle/>
          <a:p>
            <a:r>
              <a:rPr lang="en-US" sz="2000" dirty="0" smtClean="0">
                <a:solidFill>
                  <a:srgbClr val="000000"/>
                </a:solidFill>
                <a:latin typeface="Tw Cen MT Condensed" panose="020B0606020104020203" pitchFamily="34" charset="0"/>
              </a:rPr>
              <a:t>Reproductive Center </a:t>
            </a:r>
            <a:r>
              <a:rPr lang="en-US" sz="2000" dirty="0">
                <a:solidFill>
                  <a:srgbClr val="000000"/>
                </a:solidFill>
                <a:latin typeface="Tw Cen MT Condensed" panose="020B0606020104020203" pitchFamily="34" charset="0"/>
              </a:rPr>
              <a:t>of </a:t>
            </a:r>
            <a:r>
              <a:rPr lang="en-US" sz="2000" dirty="0" err="1">
                <a:solidFill>
                  <a:srgbClr val="000000"/>
                </a:solidFill>
                <a:latin typeface="Tw Cen MT Condensed" panose="020B0606020104020203" pitchFamily="34" charset="0"/>
              </a:rPr>
              <a:t>Ren</a:t>
            </a:r>
            <a:r>
              <a:rPr lang="en-US" sz="2000" dirty="0">
                <a:solidFill>
                  <a:srgbClr val="000000"/>
                </a:solidFill>
                <a:latin typeface="Tw Cen MT Condensed" panose="020B0606020104020203" pitchFamily="34" charset="0"/>
              </a:rPr>
              <a:t> </a:t>
            </a:r>
            <a:r>
              <a:rPr lang="en-US" sz="2000" dirty="0" err="1">
                <a:solidFill>
                  <a:srgbClr val="000000"/>
                </a:solidFill>
                <a:latin typeface="Tw Cen MT Condensed" panose="020B0606020104020203" pitchFamily="34" charset="0"/>
              </a:rPr>
              <a:t>Ji</a:t>
            </a:r>
            <a:r>
              <a:rPr lang="en-US" sz="2000" dirty="0">
                <a:solidFill>
                  <a:srgbClr val="000000"/>
                </a:solidFill>
                <a:latin typeface="Tw Cen MT Condensed" panose="020B0606020104020203" pitchFamily="34" charset="0"/>
              </a:rPr>
              <a:t> </a:t>
            </a:r>
            <a:r>
              <a:rPr lang="en-US" sz="2000" dirty="0" smtClean="0">
                <a:solidFill>
                  <a:srgbClr val="000000"/>
                </a:solidFill>
                <a:latin typeface="Tw Cen MT Condensed" panose="020B0606020104020203" pitchFamily="34" charset="0"/>
              </a:rPr>
              <a:t>Hospital </a:t>
            </a:r>
            <a:r>
              <a:rPr lang="en-US" sz="2000" dirty="0">
                <a:solidFill>
                  <a:srgbClr val="000000"/>
                </a:solidFill>
                <a:latin typeface="Tw Cen MT Condensed" panose="020B0606020104020203" pitchFamily="34" charset="0"/>
              </a:rPr>
              <a:t>From January 2014 to </a:t>
            </a:r>
            <a:r>
              <a:rPr lang="en-US" sz="2000" dirty="0" smtClean="0">
                <a:solidFill>
                  <a:srgbClr val="000000"/>
                </a:solidFill>
                <a:latin typeface="Tw Cen MT Condensed" panose="020B0606020104020203" pitchFamily="34" charset="0"/>
              </a:rPr>
              <a:t>June 2017</a:t>
            </a:r>
            <a:r>
              <a:rPr lang="en-US" sz="2000" dirty="0">
                <a:solidFill>
                  <a:srgbClr val="000000"/>
                </a:solidFill>
                <a:latin typeface="Tw Cen MT Condensed" panose="020B0606020104020203" pitchFamily="34" charset="0"/>
              </a:rPr>
              <a:t>, all </a:t>
            </a:r>
            <a:r>
              <a:rPr lang="en-US" sz="2000" dirty="0" err="1">
                <a:solidFill>
                  <a:srgbClr val="000000"/>
                </a:solidFill>
                <a:latin typeface="Tw Cen MT Condensed" panose="020B0606020104020203" pitchFamily="34" charset="0"/>
              </a:rPr>
              <a:t>normo-ovulatory</a:t>
            </a:r>
            <a:r>
              <a:rPr lang="en-US" sz="2000" dirty="0">
                <a:solidFill>
                  <a:srgbClr val="000000"/>
                </a:solidFill>
                <a:latin typeface="Tw Cen MT Condensed" panose="020B0606020104020203" pitchFamily="34" charset="0"/>
              </a:rPr>
              <a:t> patients (defined as those with </a:t>
            </a:r>
            <a:r>
              <a:rPr lang="en-US" sz="2000" dirty="0" smtClean="0">
                <a:solidFill>
                  <a:srgbClr val="000000"/>
                </a:solidFill>
                <a:latin typeface="Tw Cen MT Condensed" panose="020B0606020104020203" pitchFamily="34" charset="0"/>
              </a:rPr>
              <a:t>regular menstrual </a:t>
            </a:r>
            <a:r>
              <a:rPr lang="en-US" sz="2000" dirty="0">
                <a:solidFill>
                  <a:srgbClr val="000000"/>
                </a:solidFill>
                <a:latin typeface="Tw Cen MT Condensed" panose="020B0606020104020203" pitchFamily="34" charset="0"/>
              </a:rPr>
              <a:t>cycles between 21 and 35 days</a:t>
            </a:r>
            <a:r>
              <a:rPr lang="en-US" sz="2000" dirty="0" smtClean="0">
                <a:solidFill>
                  <a:srgbClr val="000000"/>
                </a:solidFill>
                <a:latin typeface="Tw Cen MT Condensed" panose="020B0606020104020203" pitchFamily="34" charset="0"/>
              </a:rPr>
              <a:t>), aged 20–40 </a:t>
            </a:r>
            <a:r>
              <a:rPr lang="en-US" sz="2000" dirty="0">
                <a:solidFill>
                  <a:srgbClr val="000000"/>
                </a:solidFill>
                <a:latin typeface="Tw Cen MT Condensed" panose="020B0606020104020203" pitchFamily="34" charset="0"/>
              </a:rPr>
              <a:t>years, </a:t>
            </a:r>
            <a:r>
              <a:rPr lang="en-US" sz="2000" dirty="0" smtClean="0">
                <a:solidFill>
                  <a:srgbClr val="000000"/>
                </a:solidFill>
                <a:latin typeface="Tw Cen MT Condensed" panose="020B0606020104020203" pitchFamily="34" charset="0"/>
              </a:rPr>
              <a:t>and with </a:t>
            </a:r>
            <a:r>
              <a:rPr lang="en-US" sz="2000" dirty="0">
                <a:solidFill>
                  <a:srgbClr val="000000"/>
                </a:solidFill>
                <a:latin typeface="Tw Cen MT Condensed" panose="020B0606020104020203" pitchFamily="34" charset="0"/>
              </a:rPr>
              <a:t>a basal FSH &lt;15 IU/L who were </a:t>
            </a:r>
            <a:r>
              <a:rPr lang="en-US" sz="2000" dirty="0" smtClean="0">
                <a:solidFill>
                  <a:srgbClr val="000000"/>
                </a:solidFill>
                <a:latin typeface="Tw Cen MT Condensed" panose="020B0606020104020203" pitchFamily="34" charset="0"/>
              </a:rPr>
              <a:t>undergoing their </a:t>
            </a:r>
            <a:r>
              <a:rPr lang="en-US" sz="2000" dirty="0">
                <a:solidFill>
                  <a:srgbClr val="000000"/>
                </a:solidFill>
                <a:latin typeface="Tw Cen MT Condensed" panose="020B0606020104020203" pitchFamily="34" charset="0"/>
              </a:rPr>
              <a:t>first autologous IVF or </a:t>
            </a:r>
            <a:r>
              <a:rPr lang="en-US" sz="2000" dirty="0" err="1">
                <a:solidFill>
                  <a:srgbClr val="000000"/>
                </a:solidFill>
                <a:latin typeface="Tw Cen MT Condensed" panose="020B0606020104020203" pitchFamily="34" charset="0"/>
              </a:rPr>
              <a:t>intracytoplasmic</a:t>
            </a:r>
            <a:r>
              <a:rPr lang="en-US" sz="2000" dirty="0">
                <a:solidFill>
                  <a:srgbClr val="000000"/>
                </a:solidFill>
                <a:latin typeface="Tw Cen MT Condensed" panose="020B0606020104020203" pitchFamily="34" charset="0"/>
              </a:rPr>
              <a:t> </a:t>
            </a:r>
            <a:r>
              <a:rPr lang="en-US" sz="2000" dirty="0" smtClean="0">
                <a:solidFill>
                  <a:srgbClr val="000000"/>
                </a:solidFill>
                <a:latin typeface="Tw Cen MT Condensed" panose="020B0606020104020203" pitchFamily="34" charset="0"/>
              </a:rPr>
              <a:t>sperm injection (ICSI</a:t>
            </a:r>
            <a:r>
              <a:rPr lang="en-US" sz="2000" dirty="0">
                <a:solidFill>
                  <a:srgbClr val="000000"/>
                </a:solidFill>
                <a:latin typeface="Tw Cen MT Condensed" panose="020B0606020104020203" pitchFamily="34" charset="0"/>
              </a:rPr>
              <a:t>) cycle followed by fresh embryo transfer</a:t>
            </a:r>
            <a:r>
              <a:rPr lang="en-US" sz="2000" dirty="0" smtClean="0">
                <a:solidFill>
                  <a:srgbClr val="000000"/>
                </a:solidFill>
                <a:latin typeface="Tw Cen MT Condensed" panose="020B0606020104020203" pitchFamily="34" charset="0"/>
              </a:rPr>
              <a:t>,</a:t>
            </a:r>
          </a:p>
          <a:p>
            <a:endParaRPr lang="en-US" sz="2000" dirty="0">
              <a:latin typeface="Tw Cen MT Condensed" panose="020B0606020104020203" pitchFamily="34" charset="0"/>
            </a:endParaRPr>
          </a:p>
        </p:txBody>
      </p:sp>
      <p:sp>
        <p:nvSpPr>
          <p:cNvPr id="1048618" name="Rectangle 7"/>
          <p:cNvSpPr/>
          <p:nvPr/>
        </p:nvSpPr>
        <p:spPr>
          <a:xfrm>
            <a:off x="1069847" y="3823228"/>
            <a:ext cx="1148080" cy="358140"/>
          </a:xfrm>
          <a:prstGeom prst="rect">
            <a:avLst/>
          </a:prstGeom>
        </p:spPr>
        <p:txBody>
          <a:bodyPr wrap="none">
            <a:spAutoFit/>
          </a:bodyPr>
          <a:lstStyle/>
          <a:p>
            <a:r>
              <a:rPr lang="en-US" dirty="0" smtClean="0">
                <a:solidFill>
                  <a:schemeClr val="accent1">
                    <a:lumMod val="75000"/>
                  </a:schemeClr>
                </a:solidFill>
                <a:latin typeface="AdvOTc856fc33"/>
              </a:rPr>
              <a:t>Excluded:</a:t>
            </a:r>
            <a:endParaRPr lang="en-US" dirty="0">
              <a:solidFill>
                <a:schemeClr val="accent1">
                  <a:lumMod val="75000"/>
                </a:schemeClr>
              </a:solidFill>
            </a:endParaRPr>
          </a:p>
        </p:txBody>
      </p:sp>
      <p:sp>
        <p:nvSpPr>
          <p:cNvPr id="1048619" name="Rectangle 8"/>
          <p:cNvSpPr/>
          <p:nvPr/>
        </p:nvSpPr>
        <p:spPr>
          <a:xfrm>
            <a:off x="1069847" y="4073653"/>
            <a:ext cx="9954468" cy="2246769"/>
          </a:xfrm>
          <a:prstGeom prst="rect">
            <a:avLst/>
          </a:prstGeom>
        </p:spPr>
        <p:txBody>
          <a:bodyPr wrap="square">
            <a:spAutoFit/>
          </a:bodyPr>
          <a:lstStyle/>
          <a:p>
            <a:r>
              <a:rPr lang="en-US" sz="2000" dirty="0" smtClean="0">
                <a:solidFill>
                  <a:srgbClr val="000000"/>
                </a:solidFill>
                <a:latin typeface="Tw Cen MT Condensed" panose="020B0606020104020203" pitchFamily="34" charset="0"/>
              </a:rPr>
              <a:t>Individuals diagnosed </a:t>
            </a:r>
            <a:r>
              <a:rPr lang="en-US" sz="2000" dirty="0">
                <a:solidFill>
                  <a:srgbClr val="000000"/>
                </a:solidFill>
                <a:latin typeface="Tw Cen MT Condensed" panose="020B0606020104020203" pitchFamily="34" charset="0"/>
              </a:rPr>
              <a:t>with PCOS according to Rotterdam criteria </a:t>
            </a:r>
            <a:endParaRPr lang="en-US" sz="2000" dirty="0" smtClean="0">
              <a:solidFill>
                <a:srgbClr val="000000"/>
              </a:solidFill>
              <a:latin typeface="Tw Cen MT Condensed" panose="020B0606020104020203" pitchFamily="34" charset="0"/>
            </a:endParaRPr>
          </a:p>
          <a:p>
            <a:r>
              <a:rPr lang="en-US" sz="2000" dirty="0" smtClean="0">
                <a:solidFill>
                  <a:srgbClr val="000000"/>
                </a:solidFill>
                <a:latin typeface="Tw Cen MT Condensed" panose="020B0606020104020203" pitchFamily="34" charset="0"/>
              </a:rPr>
              <a:t>uterine </a:t>
            </a:r>
            <a:r>
              <a:rPr lang="en-US" sz="2000" dirty="0">
                <a:solidFill>
                  <a:srgbClr val="000000"/>
                </a:solidFill>
                <a:latin typeface="Tw Cen MT Condensed" panose="020B0606020104020203" pitchFamily="34" charset="0"/>
              </a:rPr>
              <a:t>abnormalities (leiomyoma and congenital malformations),</a:t>
            </a:r>
          </a:p>
          <a:p>
            <a:r>
              <a:rPr lang="en-US" sz="2000" dirty="0" smtClean="0">
                <a:solidFill>
                  <a:srgbClr val="000000"/>
                </a:solidFill>
                <a:latin typeface="Tw Cen MT Condensed" panose="020B0606020104020203" pitchFamily="34" charset="0"/>
              </a:rPr>
              <a:t>untreated </a:t>
            </a:r>
            <a:r>
              <a:rPr lang="en-US" sz="2000" dirty="0" err="1" smtClean="0">
                <a:solidFill>
                  <a:srgbClr val="000000"/>
                </a:solidFill>
                <a:latin typeface="Tw Cen MT Condensed" panose="020B0606020104020203" pitchFamily="34" charset="0"/>
              </a:rPr>
              <a:t>hydrosalpinges</a:t>
            </a:r>
            <a:endParaRPr lang="en-US" sz="2000" dirty="0" smtClean="0">
              <a:solidFill>
                <a:srgbClr val="000000"/>
              </a:solidFill>
              <a:latin typeface="Tw Cen MT Condensed" panose="020B0606020104020203" pitchFamily="34" charset="0"/>
            </a:endParaRPr>
          </a:p>
          <a:p>
            <a:r>
              <a:rPr lang="en-US" sz="2000" dirty="0" smtClean="0">
                <a:solidFill>
                  <a:srgbClr val="000000"/>
                </a:solidFill>
                <a:latin typeface="Tw Cen MT Condensed" panose="020B0606020104020203" pitchFamily="34" charset="0"/>
              </a:rPr>
              <a:t>those </a:t>
            </a:r>
            <a:r>
              <a:rPr lang="en-US" sz="2000" dirty="0">
                <a:solidFill>
                  <a:srgbClr val="000000"/>
                </a:solidFill>
                <a:latin typeface="Tw Cen MT Condensed" panose="020B0606020104020203" pitchFamily="34" charset="0"/>
              </a:rPr>
              <a:t>undergoing </a:t>
            </a:r>
            <a:r>
              <a:rPr lang="en-US" sz="2000" dirty="0" err="1" smtClean="0">
                <a:solidFill>
                  <a:srgbClr val="000000"/>
                </a:solidFill>
                <a:latin typeface="Tw Cen MT Condensed" panose="020B0606020104020203" pitchFamily="34" charset="0"/>
              </a:rPr>
              <a:t>preimplantation</a:t>
            </a:r>
            <a:r>
              <a:rPr lang="en-US" sz="2000" dirty="0" smtClean="0">
                <a:solidFill>
                  <a:srgbClr val="000000"/>
                </a:solidFill>
                <a:latin typeface="Tw Cen MT Condensed" panose="020B0606020104020203" pitchFamily="34" charset="0"/>
              </a:rPr>
              <a:t> genetic </a:t>
            </a:r>
            <a:r>
              <a:rPr lang="en-US" sz="2000" dirty="0">
                <a:solidFill>
                  <a:srgbClr val="000000"/>
                </a:solidFill>
                <a:latin typeface="Tw Cen MT Condensed" panose="020B0606020104020203" pitchFamily="34" charset="0"/>
              </a:rPr>
              <a:t>testing</a:t>
            </a:r>
            <a:r>
              <a:rPr lang="en-US" sz="2000" dirty="0" smtClean="0">
                <a:solidFill>
                  <a:srgbClr val="000000"/>
                </a:solidFill>
                <a:latin typeface="Tw Cen MT Condensed" panose="020B0606020104020203" pitchFamily="34" charset="0"/>
              </a:rPr>
              <a:t>,</a:t>
            </a:r>
          </a:p>
          <a:p>
            <a:r>
              <a:rPr lang="en-US" sz="2000" dirty="0" smtClean="0">
                <a:solidFill>
                  <a:srgbClr val="000000"/>
                </a:solidFill>
                <a:latin typeface="Tw Cen MT Condensed" panose="020B0606020104020203" pitchFamily="34" charset="0"/>
              </a:rPr>
              <a:t>using </a:t>
            </a:r>
            <a:r>
              <a:rPr lang="en-US" sz="2000" dirty="0" err="1">
                <a:solidFill>
                  <a:srgbClr val="000000"/>
                </a:solidFill>
                <a:latin typeface="Tw Cen MT Condensed" panose="020B0606020104020203" pitchFamily="34" charset="0"/>
              </a:rPr>
              <a:t>GnRH</a:t>
            </a:r>
            <a:r>
              <a:rPr lang="en-US" sz="2000" dirty="0">
                <a:solidFill>
                  <a:srgbClr val="000000"/>
                </a:solidFill>
                <a:latin typeface="Tw Cen MT Condensed" panose="020B0606020104020203" pitchFamily="34" charset="0"/>
              </a:rPr>
              <a:t>-a </a:t>
            </a:r>
            <a:r>
              <a:rPr lang="en-US" sz="2000" dirty="0" smtClean="0">
                <a:solidFill>
                  <a:srgbClr val="000000"/>
                </a:solidFill>
                <a:latin typeface="Tw Cen MT Condensed" panose="020B0606020104020203" pitchFamily="34" charset="0"/>
              </a:rPr>
              <a:t>flare protocols </a:t>
            </a:r>
            <a:r>
              <a:rPr lang="en-US" sz="2000" dirty="0">
                <a:solidFill>
                  <a:srgbClr val="000000"/>
                </a:solidFill>
                <a:latin typeface="Tw Cen MT Condensed" panose="020B0606020104020203" pitchFamily="34" charset="0"/>
              </a:rPr>
              <a:t>for diminished ovarian reserve (defined as </a:t>
            </a:r>
            <a:r>
              <a:rPr lang="en-US" sz="2000" dirty="0" err="1">
                <a:solidFill>
                  <a:srgbClr val="000000"/>
                </a:solidFill>
                <a:latin typeface="Tw Cen MT Condensed" panose="020B0606020104020203" pitchFamily="34" charset="0"/>
              </a:rPr>
              <a:t>antral</a:t>
            </a:r>
            <a:r>
              <a:rPr lang="en-US" sz="2000" dirty="0">
                <a:solidFill>
                  <a:srgbClr val="000000"/>
                </a:solidFill>
                <a:latin typeface="Tw Cen MT Condensed" panose="020B0606020104020203" pitchFamily="34" charset="0"/>
              </a:rPr>
              <a:t> </a:t>
            </a:r>
            <a:r>
              <a:rPr lang="en-US" sz="2000" dirty="0" smtClean="0">
                <a:solidFill>
                  <a:srgbClr val="000000"/>
                </a:solidFill>
                <a:latin typeface="Tw Cen MT Condensed" panose="020B0606020104020203" pitchFamily="34" charset="0"/>
              </a:rPr>
              <a:t>follicle count </a:t>
            </a:r>
            <a:r>
              <a:rPr lang="en-US" sz="2000" dirty="0">
                <a:solidFill>
                  <a:srgbClr val="000000"/>
                </a:solidFill>
                <a:latin typeface="Tw Cen MT Condensed" panose="020B0606020104020203" pitchFamily="34" charset="0"/>
              </a:rPr>
              <a:t>&lt;</a:t>
            </a:r>
            <a:r>
              <a:rPr lang="en-US" sz="2000" dirty="0" smtClean="0">
                <a:solidFill>
                  <a:srgbClr val="000000"/>
                </a:solidFill>
                <a:latin typeface="Tw Cen MT Condensed" panose="020B0606020104020203" pitchFamily="34" charset="0"/>
              </a:rPr>
              <a:t>5-7 </a:t>
            </a:r>
            <a:r>
              <a:rPr lang="en-US" sz="2000" dirty="0">
                <a:solidFill>
                  <a:srgbClr val="000000"/>
                </a:solidFill>
                <a:latin typeface="Tw Cen MT Condensed" panose="020B0606020104020203" pitchFamily="34" charset="0"/>
              </a:rPr>
              <a:t>and/or elevated FSH</a:t>
            </a:r>
            <a:r>
              <a:rPr lang="en-US" sz="2000" dirty="0" smtClean="0">
                <a:solidFill>
                  <a:srgbClr val="000000"/>
                </a:solidFill>
                <a:latin typeface="Tw Cen MT Condensed" panose="020B0606020104020203" pitchFamily="34" charset="0"/>
              </a:rPr>
              <a:t>)</a:t>
            </a:r>
          </a:p>
          <a:p>
            <a:r>
              <a:rPr lang="en-US" sz="2000" dirty="0">
                <a:latin typeface="Tw Cen MT Condensed" panose="020B0606020104020203" pitchFamily="34" charset="0"/>
              </a:rPr>
              <a:t>cycles with pretreatment other than </a:t>
            </a:r>
            <a:r>
              <a:rPr lang="en-US" sz="2000" dirty="0" smtClean="0">
                <a:latin typeface="Tw Cen MT Condensed" panose="020B0606020104020203" pitchFamily="34" charset="0"/>
              </a:rPr>
              <a:t>OC</a:t>
            </a:r>
          </a:p>
          <a:p>
            <a:r>
              <a:rPr lang="en-US" sz="2000" dirty="0">
                <a:latin typeface="Tw Cen MT Condensed" panose="020B0606020104020203" pitchFamily="34" charset="0"/>
              </a:rPr>
              <a:t>lacking the pretreatment information</a:t>
            </a:r>
          </a:p>
        </p:txBody>
      </p:sp>
      <p:sp>
        <p:nvSpPr>
          <p:cNvPr id="1048620" name="Footer Placeholder 9"/>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Title 2"/>
          <p:cNvSpPr>
            <a:spLocks noGrp="1"/>
          </p:cNvSpPr>
          <p:nvPr>
            <p:ph type="title"/>
          </p:nvPr>
        </p:nvSpPr>
        <p:spPr>
          <a:xfrm>
            <a:off x="783936" y="0"/>
            <a:ext cx="10058400" cy="1609344"/>
          </a:xfrm>
        </p:spPr>
        <p:txBody>
          <a:bodyPr>
            <a:scene3d>
              <a:camera prst="orthographicFront"/>
              <a:lightRig rig="threePt" dir="t"/>
            </a:scene3d>
            <a:sp3d extrusionH="57150">
              <a:bevelT w="101600" h="82550"/>
            </a:sp3d>
          </a:bodyPr>
          <a:lstStyle/>
          <a:p>
            <a:r>
              <a:rPr lang="en-US" sz="4800" b="1" i="1" dirty="0">
                <a:blipFill>
                  <a:blip r:embed="rId2">
                    <a:alphaModFix amt="97000"/>
                  </a:blip>
                  <a:tile tx="25400" ty="12700" sx="100000" sy="100000" flip="none" algn="tl"/>
                </a:blipFill>
              </a:rPr>
              <a:t>Stimulation Protocol</a:t>
            </a:r>
          </a:p>
        </p:txBody>
      </p:sp>
      <p:sp>
        <p:nvSpPr>
          <p:cNvPr id="1048627" name="Content Placeholder 5"/>
          <p:cNvSpPr>
            <a:spLocks noGrp="1"/>
          </p:cNvSpPr>
          <p:nvPr>
            <p:ph idx="1"/>
          </p:nvPr>
        </p:nvSpPr>
        <p:spPr/>
        <p:txBody>
          <a:bodyPr/>
          <a:lstStyle/>
          <a:p>
            <a:endParaRPr lang="en-US" dirty="0" smtClean="0"/>
          </a:p>
          <a:p>
            <a:endParaRPr lang="en-US" dirty="0"/>
          </a:p>
        </p:txBody>
      </p:sp>
      <p:sp>
        <p:nvSpPr>
          <p:cNvPr id="1048628" name="Rectangle 4"/>
          <p:cNvSpPr/>
          <p:nvPr/>
        </p:nvSpPr>
        <p:spPr>
          <a:xfrm>
            <a:off x="783936" y="1360439"/>
            <a:ext cx="10155829" cy="4401205"/>
          </a:xfrm>
          <a:prstGeom prst="rect">
            <a:avLst/>
          </a:prstGeom>
        </p:spPr>
        <p:txBody>
          <a:bodyPr wrap="square">
            <a:spAutoFit/>
          </a:bodyPr>
          <a:lstStyle/>
          <a:p>
            <a:r>
              <a:rPr lang="en-US" sz="2000" dirty="0" smtClean="0">
                <a:solidFill>
                  <a:srgbClr val="FF0000"/>
                </a:solidFill>
                <a:latin typeface="Tw Cen MT Condensed" pitchFamily="34" charset="0"/>
              </a:rPr>
              <a:t>Use of OCP </a:t>
            </a:r>
            <a:r>
              <a:rPr lang="en-US" sz="2000" dirty="0" smtClean="0">
                <a:latin typeface="Tw Cen MT Condensed" pitchFamily="34" charset="0"/>
              </a:rPr>
              <a:t>pretreatment was started on cycle day 2-5 following menstruation and taken daily from 17 to 21</a:t>
            </a:r>
          </a:p>
          <a:p>
            <a:r>
              <a:rPr lang="en-US" sz="2000" dirty="0" smtClean="0">
                <a:latin typeface="Tw Cen MT Condensed" pitchFamily="34" charset="0"/>
              </a:rPr>
              <a:t>consecutive days. Three types of low-dose monophasic combined OC were most commonly prescribed including </a:t>
            </a:r>
            <a:r>
              <a:rPr lang="en-US" sz="2000" dirty="0" err="1" smtClean="0">
                <a:latin typeface="Tw Cen MT Condensed" pitchFamily="34" charset="0"/>
              </a:rPr>
              <a:t>cyproterone</a:t>
            </a:r>
            <a:r>
              <a:rPr lang="en-US" sz="2000" dirty="0" smtClean="0">
                <a:latin typeface="Tw Cen MT Condensed" pitchFamily="34" charset="0"/>
              </a:rPr>
              <a:t> acetate/</a:t>
            </a:r>
            <a:r>
              <a:rPr lang="en-US" sz="2000" dirty="0" err="1" smtClean="0">
                <a:latin typeface="Tw Cen MT Condensed" pitchFamily="34" charset="0"/>
              </a:rPr>
              <a:t>ethinylestradiol</a:t>
            </a:r>
            <a:r>
              <a:rPr lang="en-US" sz="2000" dirty="0" smtClean="0">
                <a:latin typeface="Tw Cen MT Condensed" pitchFamily="34" charset="0"/>
              </a:rPr>
              <a:t> ,</a:t>
            </a:r>
            <a:r>
              <a:rPr lang="en-US" sz="2000" dirty="0" err="1" smtClean="0">
                <a:latin typeface="Tw Cen MT Condensed" pitchFamily="34" charset="0"/>
              </a:rPr>
              <a:t>desogestrel</a:t>
            </a:r>
            <a:r>
              <a:rPr lang="en-US" sz="2000" dirty="0" smtClean="0">
                <a:latin typeface="Tw Cen MT Condensed" pitchFamily="34" charset="0"/>
              </a:rPr>
              <a:t>/</a:t>
            </a:r>
            <a:r>
              <a:rPr lang="en-US" sz="2000" dirty="0" err="1" smtClean="0">
                <a:latin typeface="Tw Cen MT Condensed" pitchFamily="34" charset="0"/>
              </a:rPr>
              <a:t>ethinylestradiol</a:t>
            </a:r>
            <a:r>
              <a:rPr lang="en-US" sz="2000" dirty="0" smtClean="0">
                <a:latin typeface="Tw Cen MT Condensed" pitchFamily="34" charset="0"/>
              </a:rPr>
              <a:t> and </a:t>
            </a:r>
            <a:r>
              <a:rPr lang="en-US" sz="2000" dirty="0" err="1" smtClean="0">
                <a:latin typeface="Tw Cen MT Condensed" pitchFamily="34" charset="0"/>
              </a:rPr>
              <a:t>drospirenone</a:t>
            </a:r>
            <a:r>
              <a:rPr lang="en-US" sz="2000" dirty="0" smtClean="0">
                <a:latin typeface="Tw Cen MT Condensed" pitchFamily="34" charset="0"/>
              </a:rPr>
              <a:t>/</a:t>
            </a:r>
            <a:r>
              <a:rPr lang="en-US" sz="2000" dirty="0" err="1" smtClean="0">
                <a:latin typeface="Tw Cen MT Condensed" pitchFamily="34" charset="0"/>
              </a:rPr>
              <a:t>ethinylestradiol</a:t>
            </a:r>
            <a:r>
              <a:rPr lang="en-US" sz="2000" dirty="0" smtClean="0">
                <a:latin typeface="Tw Cen MT Condensed" pitchFamily="34" charset="0"/>
              </a:rPr>
              <a:t>.</a:t>
            </a:r>
          </a:p>
          <a:p>
            <a:endParaRPr lang="en-US" sz="2000" dirty="0" smtClean="0">
              <a:latin typeface="Tw Cen MT Condensed" pitchFamily="34" charset="0"/>
            </a:endParaRPr>
          </a:p>
          <a:p>
            <a:r>
              <a:rPr lang="en-US" sz="2000" dirty="0" smtClean="0">
                <a:latin typeface="Tw Cen MT Condensed" pitchFamily="34" charset="0"/>
              </a:rPr>
              <a:t>With menses, either spontaneous or after discontinuation of OC pretreatment, a baseline sonogram was performed to ensure that there were no residual cysts </a:t>
            </a:r>
          </a:p>
          <a:p>
            <a:r>
              <a:rPr lang="en-US" sz="2000" dirty="0" smtClean="0">
                <a:solidFill>
                  <a:srgbClr val="FF0000"/>
                </a:solidFill>
                <a:latin typeface="Tw Cen MT Condensed" pitchFamily="34" charset="0"/>
              </a:rPr>
              <a:t>Ovarian stimulation</a:t>
            </a:r>
            <a:r>
              <a:rPr lang="en-US" sz="2000" dirty="0" smtClean="0">
                <a:latin typeface="Tw Cen MT Condensed" pitchFamily="34" charset="0"/>
              </a:rPr>
              <a:t>:</a:t>
            </a:r>
            <a:endParaRPr lang="en-US" sz="2000" dirty="0">
              <a:latin typeface="Tw Cen MT Condensed" pitchFamily="34" charset="0"/>
            </a:endParaRPr>
          </a:p>
          <a:p>
            <a:r>
              <a:rPr lang="en-US" sz="2000" dirty="0">
                <a:latin typeface="Tw Cen MT Condensed" pitchFamily="34" charset="0"/>
              </a:rPr>
              <a:t>using daily injections of </a:t>
            </a:r>
            <a:r>
              <a:rPr lang="en-US" sz="2000" dirty="0" smtClean="0">
                <a:latin typeface="Tw Cen MT Condensed" pitchFamily="34" charset="0"/>
              </a:rPr>
              <a:t>150-300 </a:t>
            </a:r>
            <a:r>
              <a:rPr lang="en-US" sz="2000" dirty="0">
                <a:latin typeface="Tw Cen MT Condensed" pitchFamily="34" charset="0"/>
              </a:rPr>
              <a:t>IU/d of recombinant </a:t>
            </a:r>
            <a:r>
              <a:rPr lang="en-US" sz="2000" dirty="0" smtClean="0">
                <a:latin typeface="Tw Cen MT Condensed" pitchFamily="34" charset="0"/>
              </a:rPr>
              <a:t>FSH and/or </a:t>
            </a:r>
            <a:r>
              <a:rPr lang="en-US" sz="2000" dirty="0">
                <a:latin typeface="Tw Cen MT Condensed" pitchFamily="34" charset="0"/>
              </a:rPr>
              <a:t>urinary human menopausal </a:t>
            </a:r>
            <a:r>
              <a:rPr lang="en-US" sz="2000" dirty="0" err="1" smtClean="0">
                <a:latin typeface="Tw Cen MT Condensed" pitchFamily="34" charset="0"/>
              </a:rPr>
              <a:t>gonadotropin</a:t>
            </a:r>
            <a:endParaRPr lang="en-US" sz="2000" dirty="0" smtClean="0">
              <a:latin typeface="Tw Cen MT Condensed" pitchFamily="34" charset="0"/>
            </a:endParaRPr>
          </a:p>
          <a:p>
            <a:r>
              <a:rPr lang="en-US" sz="2000" dirty="0" smtClean="0">
                <a:latin typeface="Tw Cen MT Condensed" pitchFamily="34" charset="0"/>
              </a:rPr>
              <a:t>For </a:t>
            </a:r>
            <a:r>
              <a:rPr lang="en-US" sz="2000" dirty="0">
                <a:latin typeface="Tw Cen MT Condensed" pitchFamily="34" charset="0"/>
              </a:rPr>
              <a:t>those using </a:t>
            </a:r>
            <a:r>
              <a:rPr lang="en-US" sz="2000" dirty="0" err="1">
                <a:latin typeface="Tw Cen MT Condensed" pitchFamily="34" charset="0"/>
              </a:rPr>
              <a:t>GnRH</a:t>
            </a:r>
            <a:r>
              <a:rPr lang="en-US" sz="2000" dirty="0">
                <a:latin typeface="Tw Cen MT Condensed" pitchFamily="34" charset="0"/>
              </a:rPr>
              <a:t>-a, </a:t>
            </a:r>
            <a:r>
              <a:rPr lang="en-US" sz="2000" dirty="0" err="1" smtClean="0">
                <a:latin typeface="Tw Cen MT Condensed" pitchFamily="34" charset="0"/>
              </a:rPr>
              <a:t>Triptorelin</a:t>
            </a:r>
            <a:r>
              <a:rPr lang="en-US" sz="2000" dirty="0">
                <a:latin typeface="Tw Cen MT Condensed" pitchFamily="34" charset="0"/>
              </a:rPr>
              <a:t> </a:t>
            </a:r>
            <a:r>
              <a:rPr lang="en-US" sz="2000" dirty="0" smtClean="0">
                <a:latin typeface="Tw Cen MT Condensed" pitchFamily="34" charset="0"/>
              </a:rPr>
              <a:t>(0.05 </a:t>
            </a:r>
            <a:r>
              <a:rPr lang="en-US" sz="2000" dirty="0">
                <a:latin typeface="Tw Cen MT Condensed" pitchFamily="34" charset="0"/>
              </a:rPr>
              <a:t>mg </a:t>
            </a:r>
            <a:r>
              <a:rPr lang="en-US" sz="2000" dirty="0" smtClean="0">
                <a:latin typeface="Tw Cen MT Condensed" pitchFamily="34" charset="0"/>
              </a:rPr>
              <a:t>daily) </a:t>
            </a:r>
            <a:r>
              <a:rPr lang="en-US" sz="2000" dirty="0">
                <a:latin typeface="Tw Cen MT Condensed" pitchFamily="34" charset="0"/>
              </a:rPr>
              <a:t>was administered either on </a:t>
            </a:r>
            <a:r>
              <a:rPr lang="en-US" sz="2000" dirty="0" smtClean="0">
                <a:latin typeface="Tw Cen MT Condensed" pitchFamily="34" charset="0"/>
              </a:rPr>
              <a:t>day 15 </a:t>
            </a:r>
            <a:r>
              <a:rPr lang="en-US" sz="2000" dirty="0">
                <a:latin typeface="Tw Cen MT Condensed" pitchFamily="34" charset="0"/>
              </a:rPr>
              <a:t>of OC administration or 7 days after ovulation </a:t>
            </a:r>
            <a:r>
              <a:rPr lang="en-US" sz="2000" dirty="0" smtClean="0">
                <a:latin typeface="Tw Cen MT Condensed" pitchFamily="34" charset="0"/>
              </a:rPr>
              <a:t>for10-14 </a:t>
            </a:r>
            <a:r>
              <a:rPr lang="en-US" sz="2000" dirty="0">
                <a:latin typeface="Tw Cen MT Condensed" pitchFamily="34" charset="0"/>
              </a:rPr>
              <a:t>days. </a:t>
            </a:r>
            <a:endParaRPr lang="en-US" sz="2000" dirty="0" smtClean="0">
              <a:latin typeface="Tw Cen MT Condensed" pitchFamily="34" charset="0"/>
            </a:endParaRPr>
          </a:p>
          <a:p>
            <a:r>
              <a:rPr lang="en-US" sz="2000" dirty="0" smtClean="0">
                <a:latin typeface="Tw Cen MT Condensed" pitchFamily="34" charset="0"/>
              </a:rPr>
              <a:t>For those using </a:t>
            </a:r>
            <a:r>
              <a:rPr lang="en-US" sz="2000" dirty="0" err="1">
                <a:latin typeface="Tw Cen MT Condensed" pitchFamily="34" charset="0"/>
              </a:rPr>
              <a:t>GnRH</a:t>
            </a:r>
            <a:r>
              <a:rPr lang="en-US" sz="2000" dirty="0">
                <a:latin typeface="Tw Cen MT Condensed" pitchFamily="34" charset="0"/>
              </a:rPr>
              <a:t>-ant (0.25 mg </a:t>
            </a:r>
            <a:r>
              <a:rPr lang="en-US" sz="2000" dirty="0" smtClean="0">
                <a:latin typeface="Tw Cen MT Condensed" pitchFamily="34" charset="0"/>
              </a:rPr>
              <a:t>subcutaneously daily) </a:t>
            </a:r>
            <a:r>
              <a:rPr lang="en-US" sz="2000" dirty="0">
                <a:latin typeface="Tw Cen MT Condensed" pitchFamily="34" charset="0"/>
              </a:rPr>
              <a:t>was initiated when lead </a:t>
            </a:r>
            <a:r>
              <a:rPr lang="en-US" sz="2000" dirty="0" smtClean="0">
                <a:latin typeface="Tw Cen MT Condensed" pitchFamily="34" charset="0"/>
              </a:rPr>
              <a:t>follicle growth</a:t>
            </a:r>
            <a:r>
              <a:rPr lang="en-US" sz="2000" dirty="0">
                <a:latin typeface="Tw Cen MT Condensed" pitchFamily="34" charset="0"/>
              </a:rPr>
              <a:t> </a:t>
            </a:r>
            <a:r>
              <a:rPr lang="en-US" sz="2000" dirty="0" smtClean="0">
                <a:latin typeface="Tw Cen MT Condensed" pitchFamily="34" charset="0"/>
              </a:rPr>
              <a:t>exceeded </a:t>
            </a:r>
            <a:r>
              <a:rPr lang="en-US" sz="2000" dirty="0">
                <a:latin typeface="Tw Cen MT Condensed" pitchFamily="34" charset="0"/>
              </a:rPr>
              <a:t>12 mm</a:t>
            </a:r>
            <a:r>
              <a:rPr lang="en-US" sz="2000" dirty="0" smtClean="0">
                <a:latin typeface="Tw Cen MT Condensed" pitchFamily="34" charset="0"/>
              </a:rPr>
              <a:t>.</a:t>
            </a:r>
          </a:p>
          <a:p>
            <a:endParaRPr lang="en-US" sz="2000" dirty="0" smtClean="0">
              <a:latin typeface="Tw Cen MT Condensed" pitchFamily="34" charset="0"/>
            </a:endParaRPr>
          </a:p>
          <a:p>
            <a:r>
              <a:rPr lang="en-US" sz="2000" dirty="0">
                <a:latin typeface="Tw Cen MT Condensed" pitchFamily="34" charset="0"/>
              </a:rPr>
              <a:t>When lead follicles reached </a:t>
            </a:r>
            <a:r>
              <a:rPr lang="en-US" sz="2000" dirty="0" smtClean="0">
                <a:latin typeface="Tw Cen MT Condensed" pitchFamily="34" charset="0"/>
              </a:rPr>
              <a:t>&gt;=18 </a:t>
            </a:r>
            <a:r>
              <a:rPr lang="en-US" sz="2000" dirty="0">
                <a:latin typeface="Tw Cen MT Condensed" pitchFamily="34" charset="0"/>
              </a:rPr>
              <a:t>mm diameter, </a:t>
            </a:r>
            <a:r>
              <a:rPr lang="en-US" sz="2000" dirty="0" smtClean="0">
                <a:latin typeface="Tw Cen MT Condensed" pitchFamily="34" charset="0"/>
              </a:rPr>
              <a:t>recombinant human </a:t>
            </a:r>
            <a:r>
              <a:rPr lang="en-US" sz="2000" dirty="0">
                <a:latin typeface="Tw Cen MT Condensed" pitchFamily="34" charset="0"/>
              </a:rPr>
              <a:t>chorionic gonadotropin 250 mg </a:t>
            </a:r>
            <a:r>
              <a:rPr lang="en-US" sz="2000" dirty="0" smtClean="0">
                <a:latin typeface="Tw Cen MT Condensed" pitchFamily="34" charset="0"/>
              </a:rPr>
              <a:t>was administered </a:t>
            </a:r>
            <a:r>
              <a:rPr lang="en-US" sz="2000" dirty="0">
                <a:latin typeface="Tw Cen MT Condensed" pitchFamily="34" charset="0"/>
              </a:rPr>
              <a:t>to induce final follicle maturation. </a:t>
            </a:r>
            <a:r>
              <a:rPr lang="en-US" sz="2000" dirty="0" smtClean="0">
                <a:latin typeface="Tw Cen MT Condensed" pitchFamily="34" charset="0"/>
              </a:rPr>
              <a:t>Thirty-six hours </a:t>
            </a:r>
            <a:r>
              <a:rPr lang="en-US" sz="2000" dirty="0">
                <a:latin typeface="Tw Cen MT Condensed" pitchFamily="34" charset="0"/>
              </a:rPr>
              <a:t>later, </a:t>
            </a:r>
            <a:r>
              <a:rPr lang="en-US" sz="2000" dirty="0" err="1">
                <a:latin typeface="Tw Cen MT Condensed" pitchFamily="34" charset="0"/>
              </a:rPr>
              <a:t>transvaginal</a:t>
            </a:r>
            <a:r>
              <a:rPr lang="en-US" sz="2000" dirty="0">
                <a:latin typeface="Tw Cen MT Condensed" pitchFamily="34" charset="0"/>
              </a:rPr>
              <a:t> oocyte retrieval was scheduled.</a:t>
            </a:r>
          </a:p>
        </p:txBody>
      </p:sp>
      <p:sp>
        <p:nvSpPr>
          <p:cNvPr id="1048629" name="Footer Placeholder 6"/>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
          <p:cNvSpPr>
            <a:spLocks noGrp="1"/>
          </p:cNvSpPr>
          <p:nvPr>
            <p:ph type="title"/>
          </p:nvPr>
        </p:nvSpPr>
        <p:spPr/>
        <p:txBody>
          <a:bodyPr>
            <a:scene3d>
              <a:camera prst="orthographicFront"/>
              <a:lightRig rig="threePt" dir="t"/>
            </a:scene3d>
            <a:sp3d extrusionH="57150">
              <a:bevelT w="38100" h="38100"/>
            </a:sp3d>
          </a:bodyPr>
          <a:lstStyle/>
          <a:p>
            <a:r>
              <a:rPr lang="en-US" b="1" i="1" dirty="0">
                <a:blipFill>
                  <a:blip r:embed="rId2"/>
                  <a:tile tx="0" ty="0" sx="100000" sy="100000" flip="none" algn="tl"/>
                </a:blipFill>
              </a:rPr>
              <a:t>IVF and embryo transfer</a:t>
            </a:r>
          </a:p>
        </p:txBody>
      </p:sp>
      <p:sp>
        <p:nvSpPr>
          <p:cNvPr id="1048631" name="Rectangle 2"/>
          <p:cNvSpPr/>
          <p:nvPr/>
        </p:nvSpPr>
        <p:spPr>
          <a:xfrm>
            <a:off x="708337" y="1901879"/>
            <a:ext cx="8435662" cy="2758440"/>
          </a:xfrm>
          <a:prstGeom prst="rect">
            <a:avLst/>
          </a:prstGeom>
        </p:spPr>
        <p:txBody>
          <a:bodyPr wrap="square">
            <a:spAutoFit/>
          </a:bodyPr>
          <a:lstStyle/>
          <a:p>
            <a:r>
              <a:rPr lang="en-US" dirty="0">
                <a:latin typeface="AdvOTc856fc33"/>
              </a:rPr>
              <a:t>Retrieved eggs were fertilized by IVF unless ICSI was indicated.</a:t>
            </a:r>
          </a:p>
          <a:p>
            <a:endParaRPr lang="en-US" dirty="0" smtClean="0">
              <a:latin typeface="AdvOTc856fc33"/>
            </a:endParaRPr>
          </a:p>
          <a:p>
            <a:r>
              <a:rPr lang="en-US" dirty="0" smtClean="0">
                <a:latin typeface="Modern No. 20" panose="02070704070505020303" pitchFamily="18" charset="0"/>
              </a:rPr>
              <a:t>Indications for </a:t>
            </a:r>
            <a:r>
              <a:rPr lang="en-US" dirty="0">
                <a:latin typeface="Modern No. 20" panose="02070704070505020303" pitchFamily="18" charset="0"/>
              </a:rPr>
              <a:t>ICSI </a:t>
            </a:r>
            <a:r>
              <a:rPr lang="en-US" dirty="0" smtClean="0">
                <a:latin typeface="Modern No. 20" panose="02070704070505020303" pitchFamily="18" charset="0"/>
              </a:rPr>
              <a:t>:</a:t>
            </a:r>
          </a:p>
          <a:p>
            <a:pPr marL="285750" indent="-285750">
              <a:buClr>
                <a:schemeClr val="tx1">
                  <a:lumMod val="50000"/>
                  <a:lumOff val="50000"/>
                </a:schemeClr>
              </a:buClr>
              <a:buFontTx/>
              <a:buChar char="►"/>
            </a:pPr>
            <a:r>
              <a:rPr lang="en-US" dirty="0" smtClean="0">
                <a:latin typeface="Modern No. 20" panose="02070704070505020303" pitchFamily="18" charset="0"/>
              </a:rPr>
              <a:t>severe </a:t>
            </a:r>
            <a:r>
              <a:rPr lang="en-US" dirty="0" err="1" smtClean="0">
                <a:latin typeface="Modern No. 20" panose="02070704070505020303" pitchFamily="18" charset="0"/>
              </a:rPr>
              <a:t>oligozoospermia</a:t>
            </a:r>
            <a:r>
              <a:rPr lang="en-US" dirty="0" smtClean="0">
                <a:latin typeface="Modern No. 20" panose="02070704070505020303" pitchFamily="18" charset="0"/>
              </a:rPr>
              <a:t> (sperm </a:t>
            </a:r>
            <a:r>
              <a:rPr lang="en-US" dirty="0">
                <a:latin typeface="Modern No. 20" panose="02070704070505020303" pitchFamily="18" charset="0"/>
              </a:rPr>
              <a:t>concentration: &lt;1510</a:t>
            </a:r>
            <a:r>
              <a:rPr lang="en-US" sz="800" dirty="0">
                <a:latin typeface="Modern No. 20" panose="02070704070505020303" pitchFamily="18" charset="0"/>
              </a:rPr>
              <a:t>6</a:t>
            </a:r>
            <a:r>
              <a:rPr lang="en-US" dirty="0">
                <a:latin typeface="Modern No. 20" panose="02070704070505020303" pitchFamily="18" charset="0"/>
              </a:rPr>
              <a:t>/mL</a:t>
            </a:r>
            <a:r>
              <a:rPr lang="en-US" dirty="0" smtClean="0">
                <a:latin typeface="Modern No. 20" panose="02070704070505020303" pitchFamily="18" charset="0"/>
              </a:rPr>
              <a:t>)/</a:t>
            </a:r>
          </a:p>
          <a:p>
            <a:pPr marL="285750" indent="-285750">
              <a:buClr>
                <a:schemeClr val="tx1">
                  <a:lumMod val="50000"/>
                  <a:lumOff val="50000"/>
                </a:schemeClr>
              </a:buClr>
              <a:buFontTx/>
              <a:buChar char="►"/>
            </a:pPr>
            <a:r>
              <a:rPr lang="en-US" dirty="0" err="1" smtClean="0">
                <a:latin typeface="Modern No. 20" panose="02070704070505020303" pitchFamily="18" charset="0"/>
              </a:rPr>
              <a:t>asthenospermia</a:t>
            </a:r>
            <a:r>
              <a:rPr lang="en-US" dirty="0" smtClean="0">
                <a:latin typeface="Modern No. 20" panose="02070704070505020303" pitchFamily="18" charset="0"/>
              </a:rPr>
              <a:t> progressive motility </a:t>
            </a:r>
            <a:r>
              <a:rPr lang="en-US" dirty="0">
                <a:latin typeface="Modern No. 20" panose="02070704070505020303" pitchFamily="18" charset="0"/>
              </a:rPr>
              <a:t>rate &lt;32% or total motility rate (progressive</a:t>
            </a:r>
          </a:p>
          <a:p>
            <a:pPr marL="285750" indent="-285750">
              <a:buClr>
                <a:schemeClr val="tx1">
                  <a:lumMod val="50000"/>
                  <a:lumOff val="50000"/>
                </a:schemeClr>
              </a:buClr>
              <a:buFontTx/>
              <a:buChar char="►"/>
            </a:pPr>
            <a:r>
              <a:rPr lang="en-US" dirty="0">
                <a:latin typeface="Modern No. 20" panose="02070704070505020303" pitchFamily="18" charset="0"/>
              </a:rPr>
              <a:t>and </a:t>
            </a:r>
            <a:r>
              <a:rPr lang="en-US" dirty="0" err="1">
                <a:latin typeface="Modern No. 20" panose="02070704070505020303" pitchFamily="18" charset="0"/>
              </a:rPr>
              <a:t>nonprogressive</a:t>
            </a:r>
            <a:r>
              <a:rPr lang="en-US" dirty="0">
                <a:latin typeface="Modern No. 20" panose="02070704070505020303" pitchFamily="18" charset="0"/>
              </a:rPr>
              <a:t> motility rate) &lt;40%) </a:t>
            </a:r>
            <a:r>
              <a:rPr lang="en-US" dirty="0" smtClean="0">
                <a:latin typeface="Modern No. 20" panose="02070704070505020303" pitchFamily="18" charset="0"/>
              </a:rPr>
              <a:t>/</a:t>
            </a:r>
          </a:p>
          <a:p>
            <a:pPr marL="285750" indent="-285750">
              <a:buClr>
                <a:schemeClr val="tx1">
                  <a:lumMod val="50000"/>
                  <a:lumOff val="50000"/>
                </a:schemeClr>
              </a:buClr>
              <a:buFontTx/>
              <a:buChar char="►"/>
            </a:pPr>
            <a:r>
              <a:rPr lang="en-US" dirty="0" smtClean="0">
                <a:latin typeface="Modern No. 20" panose="02070704070505020303" pitchFamily="18" charset="0"/>
              </a:rPr>
              <a:t> </a:t>
            </a:r>
            <a:r>
              <a:rPr lang="en-US" dirty="0" err="1" smtClean="0">
                <a:latin typeface="Modern No. 20" panose="02070704070505020303" pitchFamily="18" charset="0"/>
              </a:rPr>
              <a:t>teratozoospermia</a:t>
            </a:r>
            <a:r>
              <a:rPr lang="en-US" dirty="0" smtClean="0">
                <a:latin typeface="Modern No. 20" panose="02070704070505020303" pitchFamily="18" charset="0"/>
              </a:rPr>
              <a:t> (normal </a:t>
            </a:r>
            <a:r>
              <a:rPr lang="en-US" dirty="0">
                <a:latin typeface="Modern No. 20" panose="02070704070505020303" pitchFamily="18" charset="0"/>
              </a:rPr>
              <a:t>morphology rate &lt;4</a:t>
            </a:r>
            <a:r>
              <a:rPr lang="en-US" dirty="0" smtClean="0">
                <a:latin typeface="Modern No. 20" panose="02070704070505020303" pitchFamily="18" charset="0"/>
              </a:rPr>
              <a:t>%</a:t>
            </a:r>
          </a:p>
          <a:p>
            <a:pPr marL="285750" indent="-285750">
              <a:buClr>
                <a:schemeClr val="tx1">
                  <a:lumMod val="50000"/>
                  <a:lumOff val="50000"/>
                </a:schemeClr>
              </a:buClr>
              <a:buFontTx/>
              <a:buChar char="►"/>
            </a:pPr>
            <a:r>
              <a:rPr lang="en-US" dirty="0" smtClean="0">
                <a:latin typeface="Modern No. 20" panose="02070704070505020303" pitchFamily="18" charset="0"/>
              </a:rPr>
              <a:t> </a:t>
            </a:r>
            <a:r>
              <a:rPr lang="en-US" dirty="0">
                <a:latin typeface="Modern No. 20" panose="02070704070505020303" pitchFamily="18" charset="0"/>
              </a:rPr>
              <a:t>unexplained </a:t>
            </a:r>
            <a:r>
              <a:rPr lang="en-US" dirty="0" smtClean="0">
                <a:latin typeface="Modern No. 20" panose="02070704070505020303" pitchFamily="18" charset="0"/>
              </a:rPr>
              <a:t>infertility</a:t>
            </a:r>
          </a:p>
          <a:p>
            <a:pPr marL="285750" indent="-285750">
              <a:buClr>
                <a:schemeClr val="tx1">
                  <a:lumMod val="50000"/>
                  <a:lumOff val="50000"/>
                </a:schemeClr>
              </a:buClr>
              <a:buFontTx/>
              <a:buChar char="►"/>
            </a:pPr>
            <a:r>
              <a:rPr lang="en-US" dirty="0" err="1" smtClean="0">
                <a:latin typeface="Modern No. 20" panose="02070704070505020303" pitchFamily="18" charset="0"/>
              </a:rPr>
              <a:t>nonobstructive</a:t>
            </a:r>
            <a:r>
              <a:rPr lang="en-US" dirty="0" smtClean="0">
                <a:latin typeface="Modern No. 20" panose="02070704070505020303" pitchFamily="18" charset="0"/>
              </a:rPr>
              <a:t> </a:t>
            </a:r>
            <a:r>
              <a:rPr lang="en-US" dirty="0" err="1">
                <a:latin typeface="Modern No. 20" panose="02070704070505020303" pitchFamily="18" charset="0"/>
              </a:rPr>
              <a:t>azoospermia</a:t>
            </a:r>
            <a:r>
              <a:rPr lang="en-US" dirty="0">
                <a:latin typeface="AdvOTc856fc33"/>
              </a:rPr>
              <a:t>.</a:t>
            </a:r>
            <a:endParaRPr lang="en-US" dirty="0"/>
          </a:p>
        </p:txBody>
      </p:sp>
      <p:sp>
        <p:nvSpPr>
          <p:cNvPr id="1048632" name="Rectangle 3"/>
          <p:cNvSpPr/>
          <p:nvPr/>
        </p:nvSpPr>
        <p:spPr>
          <a:xfrm>
            <a:off x="708337" y="4860161"/>
            <a:ext cx="10122795" cy="1569660"/>
          </a:xfrm>
          <a:prstGeom prst="rect">
            <a:avLst/>
          </a:prstGeom>
        </p:spPr>
        <p:txBody>
          <a:bodyPr wrap="square">
            <a:spAutoFit/>
          </a:bodyPr>
          <a:lstStyle/>
          <a:p>
            <a:r>
              <a:rPr lang="en-US" sz="2400" dirty="0">
                <a:latin typeface="Tw Cen MT Condensed" pitchFamily="34" charset="0"/>
              </a:rPr>
              <a:t>Fertilization was </a:t>
            </a:r>
            <a:r>
              <a:rPr lang="en-US" sz="2400" dirty="0" smtClean="0">
                <a:latin typeface="Tw Cen MT Condensed" pitchFamily="34" charset="0"/>
              </a:rPr>
              <a:t>checked 16-18 </a:t>
            </a:r>
            <a:r>
              <a:rPr lang="en-US" sz="2400" dirty="0">
                <a:latin typeface="Tw Cen MT Condensed" pitchFamily="34" charset="0"/>
              </a:rPr>
              <a:t>hours </a:t>
            </a:r>
            <a:r>
              <a:rPr lang="en-US" sz="2400" dirty="0" smtClean="0">
                <a:latin typeface="Tw Cen MT Condensed" pitchFamily="34" charset="0"/>
              </a:rPr>
              <a:t>later Embryos </a:t>
            </a:r>
            <a:r>
              <a:rPr lang="en-US" sz="2400" dirty="0">
                <a:latin typeface="Tw Cen MT Condensed" pitchFamily="34" charset="0"/>
              </a:rPr>
              <a:t>were cultured to cleavage </a:t>
            </a:r>
            <a:r>
              <a:rPr lang="en-US" sz="2400" dirty="0" smtClean="0">
                <a:latin typeface="Tw Cen MT Condensed" pitchFamily="34" charset="0"/>
              </a:rPr>
              <a:t>stage. Cleavage </a:t>
            </a:r>
            <a:r>
              <a:rPr lang="en-US" sz="2400" dirty="0">
                <a:latin typeface="Tw Cen MT Condensed" pitchFamily="34" charset="0"/>
              </a:rPr>
              <a:t>embryos </a:t>
            </a:r>
            <a:r>
              <a:rPr lang="en-US" sz="2400" dirty="0" smtClean="0">
                <a:latin typeface="Tw Cen MT Condensed" pitchFamily="34" charset="0"/>
              </a:rPr>
              <a:t>with&gt;=6 </a:t>
            </a:r>
            <a:r>
              <a:rPr lang="en-US" sz="2400" dirty="0">
                <a:latin typeface="Tw Cen MT Condensed" pitchFamily="34" charset="0"/>
              </a:rPr>
              <a:t>cells and&lt;20% fragmentation </a:t>
            </a:r>
            <a:r>
              <a:rPr lang="en-US" sz="2400" dirty="0" smtClean="0">
                <a:latin typeface="Tw Cen MT Condensed" pitchFamily="34" charset="0"/>
              </a:rPr>
              <a:t>on day </a:t>
            </a:r>
            <a:r>
              <a:rPr lang="en-US" sz="2400" dirty="0">
                <a:latin typeface="Tw Cen MT Condensed" pitchFamily="34" charset="0"/>
              </a:rPr>
              <a:t>3 were defined as good quality and eligible for </a:t>
            </a:r>
            <a:r>
              <a:rPr lang="en-US" sz="2400" dirty="0" smtClean="0">
                <a:latin typeface="Tw Cen MT Condensed" pitchFamily="34" charset="0"/>
              </a:rPr>
              <a:t>transfer.</a:t>
            </a:r>
          </a:p>
          <a:p>
            <a:r>
              <a:rPr lang="en-US" sz="2400" dirty="0" smtClean="0">
                <a:latin typeface="Tw Cen MT Condensed" pitchFamily="34" charset="0"/>
              </a:rPr>
              <a:t>Embryos that did not meet the transfer criteria on day 3 were cultured for </a:t>
            </a:r>
            <a:r>
              <a:rPr lang="en-US" sz="2400" dirty="0" err="1" smtClean="0">
                <a:latin typeface="Tw Cen MT Condensed" pitchFamily="34" charset="0"/>
              </a:rPr>
              <a:t>blastocyst</a:t>
            </a:r>
            <a:r>
              <a:rPr lang="en-US" sz="2400" dirty="0" smtClean="0">
                <a:latin typeface="Tw Cen MT Condensed" pitchFamily="34" charset="0"/>
              </a:rPr>
              <a:t>, and those scored 4BC according to the Gardner criteria were considered for transfer or </a:t>
            </a:r>
            <a:r>
              <a:rPr lang="en-US" sz="2400" dirty="0" err="1" smtClean="0">
                <a:latin typeface="Tw Cen MT Condensed" pitchFamily="34" charset="0"/>
              </a:rPr>
              <a:t>cryopreserved</a:t>
            </a:r>
            <a:endParaRPr lang="en-US" sz="2400" dirty="0">
              <a:latin typeface="Tw Cen MT Condensed" pitchFamily="34" charset="0"/>
            </a:endParaRPr>
          </a:p>
        </p:txBody>
      </p:sp>
      <p:sp>
        <p:nvSpPr>
          <p:cNvPr id="1048633" name="Footer Placeholder 4"/>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Footer Placeholder 5"/>
          <p:cNvSpPr>
            <a:spLocks noGrp="1"/>
          </p:cNvSpPr>
          <p:nvPr>
            <p:ph type="ftr" sz="quarter" idx="11"/>
          </p:nvPr>
        </p:nvSpPr>
        <p:spPr/>
        <p:txBody>
          <a:bodyPr/>
          <a:lstStyle/>
          <a:p>
            <a:r>
              <a:rPr lang="en-US" smtClean="0"/>
              <a:t>
              </a:t>
            </a:r>
            <a:endParaRPr lang="en-US" dirty="0"/>
          </a:p>
        </p:txBody>
      </p:sp>
      <p:sp>
        <p:nvSpPr>
          <p:cNvPr id="7" name="Rectangle 6"/>
          <p:cNvSpPr/>
          <p:nvPr/>
        </p:nvSpPr>
        <p:spPr>
          <a:xfrm>
            <a:off x="1200475" y="270148"/>
            <a:ext cx="9141259" cy="5724644"/>
          </a:xfrm>
          <a:prstGeom prst="rect">
            <a:avLst/>
          </a:prstGeom>
        </p:spPr>
        <p:txBody>
          <a:bodyPr wrap="square">
            <a:spAutoFit/>
          </a:bodyPr>
          <a:lstStyle/>
          <a:p>
            <a:endParaRPr lang="en-US" dirty="0">
              <a:latin typeface="Tw Cen MT Condensed" panose="020B0606020104020203" pitchFamily="34" charset="0"/>
            </a:endParaRPr>
          </a:p>
          <a:p>
            <a:r>
              <a:rPr lang="en-US" dirty="0" smtClean="0">
                <a:solidFill>
                  <a:srgbClr val="FF0000"/>
                </a:solidFill>
                <a:latin typeface="Modern No. 20" panose="02070704070505020303" pitchFamily="18" charset="0"/>
              </a:rPr>
              <a:t>One </a:t>
            </a:r>
            <a:r>
              <a:rPr lang="en-US" dirty="0">
                <a:solidFill>
                  <a:srgbClr val="FF0000"/>
                </a:solidFill>
                <a:latin typeface="Modern No. 20" panose="02070704070505020303" pitchFamily="18" charset="0"/>
              </a:rPr>
              <a:t>to three embryos </a:t>
            </a:r>
            <a:r>
              <a:rPr lang="en-US" dirty="0">
                <a:latin typeface="Modern No. 20" panose="02070704070505020303" pitchFamily="18" charset="0"/>
              </a:rPr>
              <a:t>were transferred </a:t>
            </a:r>
            <a:r>
              <a:rPr lang="en-US" dirty="0" err="1">
                <a:latin typeface="Modern No. 20" panose="02070704070505020303" pitchFamily="18" charset="0"/>
              </a:rPr>
              <a:t>transcervically</a:t>
            </a:r>
            <a:r>
              <a:rPr lang="en-US" dirty="0">
                <a:latin typeface="Modern No. 20" panose="02070704070505020303" pitchFamily="18" charset="0"/>
              </a:rPr>
              <a:t> 3 -5 days </a:t>
            </a:r>
            <a:r>
              <a:rPr lang="en-US" dirty="0" err="1">
                <a:latin typeface="Modern No. 20" panose="02070704070505020303" pitchFamily="18" charset="0"/>
              </a:rPr>
              <a:t>postretrieval</a:t>
            </a:r>
            <a:r>
              <a:rPr lang="en-US" dirty="0">
                <a:latin typeface="Modern No. 20" panose="02070704070505020303" pitchFamily="18" charset="0"/>
              </a:rPr>
              <a:t>, based on cleavage rate </a:t>
            </a:r>
            <a:r>
              <a:rPr lang="en-US" dirty="0" err="1">
                <a:latin typeface="Modern No. 20" panose="02070704070505020303" pitchFamily="18" charset="0"/>
              </a:rPr>
              <a:t>andmorphology</a:t>
            </a:r>
            <a:r>
              <a:rPr lang="en-US" sz="2400" dirty="0">
                <a:latin typeface="Modern No. 20" panose="02070704070505020303" pitchFamily="18" charset="0"/>
              </a:rPr>
              <a:t>.</a:t>
            </a:r>
          </a:p>
          <a:p>
            <a:endParaRPr lang="en-US" dirty="0">
              <a:latin typeface="Tw Cen MT Condensed" panose="020B0606020104020203" pitchFamily="34" charset="0"/>
            </a:endParaRPr>
          </a:p>
          <a:p>
            <a:r>
              <a:rPr lang="en-US" dirty="0">
                <a:latin typeface="Modern No. 20" panose="02070704070505020303" pitchFamily="18" charset="0"/>
              </a:rPr>
              <a:t>For those who did not have any transferable cleavage embryos based on criteria, embryos were cultured to day 5or 6, at which point one to two blastocysts were transferred.</a:t>
            </a:r>
          </a:p>
          <a:p>
            <a:endParaRPr lang="en-US" dirty="0">
              <a:latin typeface="Modern No. 20" panose="02070704070505020303" pitchFamily="18" charset="0"/>
            </a:endParaRPr>
          </a:p>
          <a:p>
            <a:r>
              <a:rPr lang="en-US" dirty="0">
                <a:solidFill>
                  <a:srgbClr val="FF0000"/>
                </a:solidFill>
                <a:latin typeface="Modern No. 20" panose="02070704070505020303" pitchFamily="18" charset="0"/>
              </a:rPr>
              <a:t>luteal phase was supported </a:t>
            </a:r>
            <a:r>
              <a:rPr lang="en-US" dirty="0">
                <a:latin typeface="Modern No. 20" panose="02070704070505020303" pitchFamily="18" charset="0"/>
              </a:rPr>
              <a:t>using the vaginal progesterone gel (90 mg once per day) and oral </a:t>
            </a:r>
            <a:r>
              <a:rPr lang="en-US" dirty="0" err="1">
                <a:latin typeface="Modern No. 20" panose="02070704070505020303" pitchFamily="18" charset="0"/>
              </a:rPr>
              <a:t>dydrogesterone</a:t>
            </a:r>
            <a:r>
              <a:rPr lang="en-US" dirty="0">
                <a:latin typeface="Modern No. 20" panose="02070704070505020303" pitchFamily="18" charset="0"/>
              </a:rPr>
              <a:t> (10 mg, 2 times per day), starting the day following oocyte retrieval until 10 weeks of gestation if pregnancy was confirmed. Surplus embryos in both groups were cryopreserved using </a:t>
            </a:r>
            <a:r>
              <a:rPr lang="en-US" dirty="0" err="1">
                <a:latin typeface="Modern No. 20" panose="02070704070505020303" pitchFamily="18" charset="0"/>
              </a:rPr>
              <a:t>vitrification</a:t>
            </a:r>
            <a:r>
              <a:rPr lang="en-US" dirty="0">
                <a:latin typeface="Modern No. 20" panose="02070704070505020303" pitchFamily="18" charset="0"/>
              </a:rPr>
              <a:t> and then thawed FET cycles if patients failed </a:t>
            </a:r>
            <a:r>
              <a:rPr lang="en-US" dirty="0" smtClean="0">
                <a:latin typeface="Modern No. 20" panose="02070704070505020303" pitchFamily="18" charset="0"/>
              </a:rPr>
              <a:t>to </a:t>
            </a:r>
            <a:r>
              <a:rPr lang="en-US" dirty="0">
                <a:latin typeface="Modern No. 20" panose="02070704070505020303" pitchFamily="18" charset="0"/>
              </a:rPr>
              <a:t>a live birth in fresh cycles.</a:t>
            </a:r>
          </a:p>
          <a:p>
            <a:endParaRPr lang="en-US" dirty="0">
              <a:latin typeface="Tw Cen MT Condensed" panose="020B0606020104020203" pitchFamily="34" charset="0"/>
            </a:endParaRPr>
          </a:p>
          <a:p>
            <a:endParaRPr lang="en-US" dirty="0" smtClean="0">
              <a:latin typeface="Tw Cen MT Condensed" panose="020B0606020104020203" pitchFamily="34" charset="0"/>
            </a:endParaRPr>
          </a:p>
          <a:p>
            <a:endParaRPr lang="en-US" dirty="0" smtClean="0">
              <a:latin typeface="Tw Cen MT Condensed" panose="020B0606020104020203" pitchFamily="34" charset="0"/>
            </a:endParaRPr>
          </a:p>
          <a:p>
            <a:r>
              <a:rPr lang="en-US" dirty="0" smtClean="0">
                <a:latin typeface="Tw Cen MT Condensed" panose="020B0606020104020203" pitchFamily="34" charset="0"/>
              </a:rPr>
              <a:t> </a:t>
            </a:r>
            <a:r>
              <a:rPr lang="en-US" b="1" i="1" dirty="0">
                <a:blipFill dpi="0" rotWithShape="1">
                  <a:blip r:embed="rId2">
                    <a:alphaModFix amt="97000"/>
                  </a:blip>
                  <a:srcRect/>
                  <a:tile tx="25400" ty="12700" sx="100000" sy="100000" flip="none" algn="tl"/>
                </a:blipFill>
                <a:effectLst>
                  <a:outerShdw blurRad="38100" dist="38100" dir="2700000" algn="tl">
                    <a:srgbClr val="000000">
                      <a:alpha val="43137"/>
                    </a:srgbClr>
                  </a:outerShdw>
                </a:effectLst>
              </a:rPr>
              <a:t>Frozen embryo transfer </a:t>
            </a:r>
            <a:endParaRPr lang="en-US" b="1" i="1" dirty="0" smtClean="0">
              <a:blipFill dpi="0" rotWithShape="1">
                <a:blip r:embed="rId2">
                  <a:alphaModFix amt="97000"/>
                </a:blip>
                <a:srcRect/>
                <a:tile tx="25400" ty="12700" sx="100000" sy="100000" flip="none" algn="tl"/>
              </a:blipFill>
              <a:effectLst>
                <a:outerShdw blurRad="38100" dist="38100" dir="2700000" algn="tl">
                  <a:srgbClr val="000000">
                    <a:alpha val="43137"/>
                  </a:srgbClr>
                </a:outerShdw>
              </a:effectLst>
            </a:endParaRPr>
          </a:p>
          <a:p>
            <a:endParaRPr lang="en-US" b="1" i="1" dirty="0">
              <a:blipFill dpi="0" rotWithShape="1">
                <a:blip r:embed="rId2">
                  <a:alphaModFix amt="97000"/>
                </a:blip>
                <a:srcRect/>
                <a:tile tx="25400" ty="12700" sx="100000" sy="100000" flip="none" algn="tl"/>
              </a:blipFill>
              <a:effectLst>
                <a:outerShdw blurRad="38100" dist="38100" dir="2700000" algn="tl">
                  <a:srgbClr val="000000">
                    <a:alpha val="43137"/>
                  </a:srgbClr>
                </a:outerShdw>
              </a:effectLst>
            </a:endParaRPr>
          </a:p>
          <a:p>
            <a:r>
              <a:rPr lang="en-US" dirty="0">
                <a:latin typeface="Modern No. 20" panose="02070704070505020303" pitchFamily="18" charset="0"/>
              </a:rPr>
              <a:t>The endometrium was prepared with oral estradiol (E2) </a:t>
            </a:r>
            <a:r>
              <a:rPr lang="en-US" dirty="0" err="1">
                <a:latin typeface="Modern No. 20" panose="02070704070505020303" pitchFamily="18" charset="0"/>
              </a:rPr>
              <a:t>valerate,initiated</a:t>
            </a:r>
            <a:r>
              <a:rPr lang="en-US" dirty="0">
                <a:latin typeface="Modern No. 20" panose="02070704070505020303" pitchFamily="18" charset="0"/>
              </a:rPr>
              <a:t> on day </a:t>
            </a:r>
            <a:r>
              <a:rPr lang="en-US" dirty="0" smtClean="0">
                <a:latin typeface="Modern No. 20" panose="02070704070505020303" pitchFamily="18" charset="0"/>
              </a:rPr>
              <a:t>2 -5 </a:t>
            </a:r>
            <a:r>
              <a:rPr lang="en-US" dirty="0">
                <a:latin typeface="Modern No. 20" panose="02070704070505020303" pitchFamily="18" charset="0"/>
              </a:rPr>
              <a:t>of the menstrual cycle or 28-35 days after </a:t>
            </a:r>
            <a:r>
              <a:rPr lang="en-US" dirty="0" err="1">
                <a:latin typeface="Modern No. 20" panose="02070704070505020303" pitchFamily="18" charset="0"/>
              </a:rPr>
              <a:t>GnRH</a:t>
            </a:r>
            <a:r>
              <a:rPr lang="en-US" dirty="0">
                <a:latin typeface="Modern No. 20" panose="02070704070505020303" pitchFamily="18" charset="0"/>
              </a:rPr>
              <a:t>-a down-regulation </a:t>
            </a:r>
            <a:r>
              <a:rPr lang="en-US" dirty="0" smtClean="0">
                <a:latin typeface="Modern No. 20" panose="02070704070505020303" pitchFamily="18" charset="0"/>
              </a:rPr>
              <a:t>without </a:t>
            </a:r>
            <a:r>
              <a:rPr lang="en-US" dirty="0">
                <a:latin typeface="Modern No. 20" panose="02070704070505020303" pitchFamily="18" charset="0"/>
              </a:rPr>
              <a:t>any OC pretreatment, vaginal </a:t>
            </a:r>
            <a:r>
              <a:rPr lang="en-US" dirty="0" smtClean="0">
                <a:latin typeface="Modern No. 20" panose="02070704070505020303" pitchFamily="18" charset="0"/>
              </a:rPr>
              <a:t>progesterone gel </a:t>
            </a:r>
            <a:r>
              <a:rPr lang="en-US" dirty="0">
                <a:latin typeface="Modern No. 20" panose="02070704070505020303" pitchFamily="18" charset="0"/>
              </a:rPr>
              <a:t>and oral </a:t>
            </a:r>
            <a:r>
              <a:rPr lang="en-US" dirty="0" err="1">
                <a:latin typeface="Modern No. 20" panose="02070704070505020303" pitchFamily="18" charset="0"/>
              </a:rPr>
              <a:t>dydrogesterone</a:t>
            </a:r>
            <a:r>
              <a:rPr lang="en-US" dirty="0">
                <a:latin typeface="Modern No. 20" panose="02070704070505020303" pitchFamily="18" charset="0"/>
              </a:rPr>
              <a:t> (10 mg, 2 or 3 times per day) were added when </a:t>
            </a:r>
            <a:r>
              <a:rPr lang="en-US" dirty="0" smtClean="0">
                <a:latin typeface="Modern No. 20" panose="02070704070505020303" pitchFamily="18" charset="0"/>
              </a:rPr>
              <a:t>endometrial thickness </a:t>
            </a:r>
            <a:r>
              <a:rPr lang="en-US" dirty="0">
                <a:latin typeface="Modern No. 20" panose="02070704070505020303" pitchFamily="18" charset="0"/>
              </a:rPr>
              <a:t>reached 7 mm</a:t>
            </a: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p:cNvSpPr>
          <p:nvPr>
            <p:ph type="title"/>
          </p:nvPr>
        </p:nvSpPr>
        <p:spPr>
          <a:xfrm>
            <a:off x="1274238" y="722376"/>
            <a:ext cx="10058400" cy="1371600"/>
          </a:xfrm>
        </p:spPr>
        <p:txBody>
          <a:bodyPr/>
          <a:lstStyle/>
          <a:p>
            <a:r>
              <a:rPr lang="en-US" b="1" i="1" dirty="0">
                <a:blipFill>
                  <a:blip r:embed="rId2">
                    <a:alphaModFix amt="97000"/>
                  </a:blip>
                  <a:tile tx="25400" ty="12700" sx="100000" sy="100000" flip="none" algn="tl"/>
                </a:blipFill>
              </a:rPr>
              <a:t>Measured Outcomes</a:t>
            </a:r>
          </a:p>
        </p:txBody>
      </p:sp>
      <p:sp>
        <p:nvSpPr>
          <p:cNvPr id="1048643" name="Rectangle 2"/>
          <p:cNvSpPr/>
          <p:nvPr/>
        </p:nvSpPr>
        <p:spPr>
          <a:xfrm>
            <a:off x="1185759" y="2093976"/>
            <a:ext cx="9542344" cy="3046988"/>
          </a:xfrm>
          <a:prstGeom prst="rect">
            <a:avLst/>
          </a:prstGeom>
        </p:spPr>
        <p:txBody>
          <a:bodyPr wrap="square">
            <a:spAutoFit/>
          </a:bodyPr>
          <a:lstStyle/>
          <a:p>
            <a:pPr marL="285750" indent="-285750">
              <a:buFont typeface="Arial" panose="020B0604020202020204" pitchFamily="34" charset="0"/>
              <a:buChar char="•"/>
            </a:pPr>
            <a:r>
              <a:rPr lang="en-US" sz="2400" dirty="0" smtClean="0">
                <a:effectLst>
                  <a:outerShdw blurRad="38100" dist="38100" dir="2700000" algn="tl">
                    <a:srgbClr val="000000">
                      <a:alpha val="43137"/>
                    </a:srgbClr>
                  </a:outerShdw>
                </a:effectLst>
                <a:latin typeface="Tw Cen MT Condensed" panose="020B0606020104020203" pitchFamily="34" charset="0"/>
              </a:rPr>
              <a:t> </a:t>
            </a:r>
            <a:r>
              <a:rPr lang="en-US" sz="2400" dirty="0">
                <a:effectLst>
                  <a:outerShdw blurRad="38100" dist="38100" dir="2700000" algn="tl">
                    <a:srgbClr val="000000">
                      <a:alpha val="43137"/>
                    </a:srgbClr>
                  </a:outerShdw>
                </a:effectLst>
                <a:latin typeface="Tw Cen MT Condensed" panose="020B0606020104020203" pitchFamily="34" charset="0"/>
              </a:rPr>
              <a:t>Clinical pregnancy </a:t>
            </a:r>
            <a:r>
              <a:rPr lang="en-US" sz="2400" dirty="0">
                <a:latin typeface="Tw Cen MT Condensed" panose="020B0606020104020203" pitchFamily="34" charset="0"/>
              </a:rPr>
              <a:t>was defined as the </a:t>
            </a:r>
            <a:r>
              <a:rPr lang="en-US" sz="2400" dirty="0" smtClean="0">
                <a:latin typeface="Tw Cen MT Condensed" panose="020B0606020104020203" pitchFamily="34" charset="0"/>
              </a:rPr>
              <a:t>presence of </a:t>
            </a:r>
            <a:r>
              <a:rPr lang="en-US" sz="2400" dirty="0">
                <a:latin typeface="Tw Cen MT Condensed" panose="020B0606020104020203" pitchFamily="34" charset="0"/>
              </a:rPr>
              <a:t>a gestational sac at </a:t>
            </a:r>
            <a:r>
              <a:rPr lang="en-US" sz="2400" dirty="0" smtClean="0">
                <a:latin typeface="Tw Cen MT Condensed" panose="020B0606020104020203" pitchFamily="34" charset="0"/>
              </a:rPr>
              <a:t>6-8 </a:t>
            </a:r>
            <a:r>
              <a:rPr lang="en-US" sz="2400" dirty="0">
                <a:latin typeface="Tw Cen MT Condensed" panose="020B0606020104020203" pitchFamily="34" charset="0"/>
              </a:rPr>
              <a:t>weeks of </a:t>
            </a:r>
            <a:r>
              <a:rPr lang="en-US" sz="2400" dirty="0" smtClean="0">
                <a:latin typeface="Tw Cen MT Condensed" panose="020B0606020104020203" pitchFamily="34" charset="0"/>
              </a:rPr>
              <a:t>gestation</a:t>
            </a:r>
          </a:p>
          <a:p>
            <a:endParaRPr lang="en-US" sz="2400" dirty="0" smtClean="0">
              <a:latin typeface="Tw Cen MT Condensed" panose="020B0606020104020203" pitchFamily="34" charset="0"/>
            </a:endParaRPr>
          </a:p>
          <a:p>
            <a:pPr marL="285750" indent="-285750">
              <a:buFont typeface="Arial" panose="020B0604020202020204" pitchFamily="34" charset="0"/>
              <a:buChar char="•"/>
            </a:pPr>
            <a:r>
              <a:rPr lang="en-US" sz="2400" dirty="0" smtClean="0">
                <a:effectLst>
                  <a:outerShdw blurRad="38100" dist="38100" dir="2700000" algn="tl">
                    <a:srgbClr val="000000">
                      <a:alpha val="43137"/>
                    </a:srgbClr>
                  </a:outerShdw>
                </a:effectLst>
                <a:latin typeface="Tw Cen MT Condensed" panose="020B0606020104020203" pitchFamily="34" charset="0"/>
              </a:rPr>
              <a:t>early pregnancy loss </a:t>
            </a:r>
            <a:r>
              <a:rPr lang="en-US" sz="2400" dirty="0">
                <a:latin typeface="Tw Cen MT Condensed" panose="020B0606020104020203" pitchFamily="34" charset="0"/>
              </a:rPr>
              <a:t>was defined as spontaneous pregnancy loss </a:t>
            </a:r>
            <a:r>
              <a:rPr lang="en-US" sz="2400" dirty="0" smtClean="0">
                <a:latin typeface="Tw Cen MT Condensed" panose="020B0606020104020203" pitchFamily="34" charset="0"/>
              </a:rPr>
              <a:t>before 12 </a:t>
            </a:r>
            <a:r>
              <a:rPr lang="en-US" sz="2400" dirty="0">
                <a:latin typeface="Tw Cen MT Condensed" panose="020B0606020104020203" pitchFamily="34" charset="0"/>
              </a:rPr>
              <a:t>weeks of </a:t>
            </a:r>
            <a:r>
              <a:rPr lang="en-US" sz="2400" dirty="0" smtClean="0">
                <a:latin typeface="Tw Cen MT Condensed" panose="020B0606020104020203" pitchFamily="34" charset="0"/>
              </a:rPr>
              <a:t>gestation</a:t>
            </a:r>
          </a:p>
          <a:p>
            <a:endParaRPr lang="en-US" sz="2400" dirty="0" smtClean="0">
              <a:latin typeface="Tw Cen MT Condensed" panose="020B0606020104020203" pitchFamily="34" charset="0"/>
            </a:endParaRPr>
          </a:p>
          <a:p>
            <a:pPr marL="285750" indent="-285750">
              <a:buFont typeface="Arial" panose="020B0604020202020204" pitchFamily="34" charset="0"/>
              <a:buChar char="•"/>
            </a:pPr>
            <a:r>
              <a:rPr lang="en-US" sz="2400" dirty="0" smtClean="0">
                <a:effectLst>
                  <a:outerShdw blurRad="38100" dist="38100" dir="2700000" algn="tl">
                    <a:srgbClr val="000000">
                      <a:alpha val="43137"/>
                    </a:srgbClr>
                  </a:outerShdw>
                </a:effectLst>
                <a:latin typeface="Tw Cen MT Condensed" panose="020B0606020104020203" pitchFamily="34" charset="0"/>
              </a:rPr>
              <a:t> </a:t>
            </a:r>
            <a:r>
              <a:rPr lang="en-US" sz="2400" dirty="0">
                <a:effectLst>
                  <a:outerShdw blurRad="38100" dist="38100" dir="2700000" algn="tl">
                    <a:srgbClr val="000000">
                      <a:alpha val="43137"/>
                    </a:srgbClr>
                  </a:outerShdw>
                </a:effectLst>
                <a:latin typeface="Tw Cen MT Condensed" panose="020B0606020104020203" pitchFamily="34" charset="0"/>
              </a:rPr>
              <a:t>Live birth </a:t>
            </a:r>
            <a:r>
              <a:rPr lang="en-US" sz="2400" dirty="0">
                <a:latin typeface="Tw Cen MT Condensed" panose="020B0606020104020203" pitchFamily="34" charset="0"/>
              </a:rPr>
              <a:t>was defined as a delivery of </a:t>
            </a:r>
            <a:r>
              <a:rPr lang="en-US" sz="2400" dirty="0" smtClean="0">
                <a:latin typeface="Tw Cen MT Condensed" panose="020B0606020104020203" pitchFamily="34" charset="0"/>
              </a:rPr>
              <a:t>a life </a:t>
            </a:r>
            <a:r>
              <a:rPr lang="en-US" sz="2400" dirty="0">
                <a:latin typeface="Tw Cen MT Condensed" panose="020B0606020104020203" pitchFamily="34" charset="0"/>
              </a:rPr>
              <a:t>neonate at &gt;</a:t>
            </a:r>
            <a:r>
              <a:rPr lang="en-US" sz="2400" dirty="0" smtClean="0">
                <a:latin typeface="Tw Cen MT Condensed" panose="020B0606020104020203" pitchFamily="34" charset="0"/>
              </a:rPr>
              <a:t>28 </a:t>
            </a:r>
            <a:r>
              <a:rPr lang="en-US" sz="2400" dirty="0">
                <a:latin typeface="Tw Cen MT Condensed" panose="020B0606020104020203" pitchFamily="34" charset="0"/>
              </a:rPr>
              <a:t>weeks of gestation</a:t>
            </a:r>
            <a:r>
              <a:rPr lang="en-US" sz="2400" dirty="0" smtClean="0">
                <a:latin typeface="Tw Cen MT Condensed" panose="020B0606020104020203" pitchFamily="34" charset="0"/>
              </a:rPr>
              <a:t>.</a:t>
            </a:r>
          </a:p>
          <a:p>
            <a:endParaRPr lang="en-US" sz="2400" dirty="0" smtClean="0">
              <a:latin typeface="Tw Cen MT Condensed" panose="020B0606020104020203" pitchFamily="34" charset="0"/>
            </a:endParaRPr>
          </a:p>
          <a:p>
            <a:pPr marL="285750" indent="-285750">
              <a:buFont typeface="Arial" panose="020B0604020202020204" pitchFamily="34" charset="0"/>
              <a:buChar char="•"/>
            </a:pPr>
            <a:r>
              <a:rPr lang="en-US" sz="2400" dirty="0" smtClean="0">
                <a:latin typeface="Tw Cen MT Condensed" panose="020B0606020104020203" pitchFamily="34" charset="0"/>
              </a:rPr>
              <a:t> </a:t>
            </a:r>
            <a:r>
              <a:rPr lang="en-US" sz="2400" dirty="0" err="1" smtClean="0">
                <a:effectLst>
                  <a:outerShdw blurRad="38100" dist="38100" dir="2700000" algn="tl">
                    <a:srgbClr val="000000">
                      <a:alpha val="43137"/>
                    </a:srgbClr>
                  </a:outerShdw>
                </a:effectLst>
                <a:latin typeface="Tw Cen MT Condensed" panose="020B0606020104020203" pitchFamily="34" charset="0"/>
              </a:rPr>
              <a:t>cLBR</a:t>
            </a:r>
            <a:r>
              <a:rPr lang="en-US" sz="2400" dirty="0" smtClean="0">
                <a:effectLst>
                  <a:outerShdw blurRad="38100" dist="38100" dir="2700000" algn="tl">
                    <a:srgbClr val="000000">
                      <a:alpha val="43137"/>
                    </a:srgbClr>
                  </a:outerShdw>
                </a:effectLst>
                <a:latin typeface="Tw Cen MT Condensed" panose="020B0606020104020203" pitchFamily="34" charset="0"/>
              </a:rPr>
              <a:t> </a:t>
            </a:r>
            <a:r>
              <a:rPr lang="en-US" sz="2400" dirty="0">
                <a:latin typeface="Tw Cen MT Condensed" panose="020B0606020104020203" pitchFamily="34" charset="0"/>
              </a:rPr>
              <a:t>was </a:t>
            </a:r>
            <a:r>
              <a:rPr lang="en-US" sz="2400" dirty="0" err="1" smtClean="0">
                <a:latin typeface="Tw Cen MT Condensed" panose="020B0606020104020203" pitchFamily="34" charset="0"/>
              </a:rPr>
              <a:t>calculatedas</a:t>
            </a:r>
            <a:r>
              <a:rPr lang="en-US" sz="2400" dirty="0" smtClean="0">
                <a:latin typeface="Tw Cen MT Condensed" panose="020B0606020104020203" pitchFamily="34" charset="0"/>
              </a:rPr>
              <a:t> </a:t>
            </a:r>
            <a:r>
              <a:rPr lang="en-US" sz="2400" dirty="0">
                <a:latin typeface="Tw Cen MT Condensed" panose="020B0606020104020203" pitchFamily="34" charset="0"/>
              </a:rPr>
              <a:t>the first live birth from all fresh and </a:t>
            </a:r>
            <a:r>
              <a:rPr lang="en-US" sz="2400" dirty="0" smtClean="0">
                <a:latin typeface="Tw Cen MT Condensed" panose="020B0606020104020203" pitchFamily="34" charset="0"/>
              </a:rPr>
              <a:t>frozen-thawed embryos </a:t>
            </a:r>
            <a:r>
              <a:rPr lang="en-US" sz="2400" dirty="0">
                <a:latin typeface="Tw Cen MT Condensed" panose="020B0606020104020203" pitchFamily="34" charset="0"/>
              </a:rPr>
              <a:t>transferred within 2 years after oocyte retrieval.</a:t>
            </a:r>
          </a:p>
        </p:txBody>
      </p:sp>
      <p:sp>
        <p:nvSpPr>
          <p:cNvPr id="1048644" name="Footer Placeholder 3"/>
          <p:cNvSpPr>
            <a:spLocks noGrp="1"/>
          </p:cNvSpPr>
          <p:nvPr>
            <p:ph type="ftr" sz="quarter" idx="11"/>
          </p:nvPr>
        </p:nvSpPr>
        <p:spPr/>
        <p:txBody>
          <a:bodyPr/>
          <a:lstStyle/>
          <a:p>
            <a:r>
              <a:rPr lang="en-US" smtClean="0"/>
              <a:t>
              </a:t>
            </a:r>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a:xfrm>
            <a:off x="378822" y="-453523"/>
            <a:ext cx="11418226" cy="1609344"/>
          </a:xfrm>
        </p:spPr>
        <p:txBody>
          <a:bodyPr>
            <a:normAutofit/>
          </a:bodyPr>
          <a:lstStyle/>
          <a:p>
            <a:pPr algn="ctr"/>
            <a:r>
              <a:rPr lang="en-US" sz="2400" b="1" i="1" dirty="0" smtClean="0">
                <a:blipFill>
                  <a:blip r:embed="rId2">
                    <a:alphaModFix amt="97000"/>
                  </a:blip>
                  <a:tile tx="25400" ty="12700" sx="100000" sy="100000" flip="none" algn="tl"/>
                </a:blipFill>
                <a:effectLst>
                  <a:outerShdw blurRad="38100" dist="38100" dir="2700000" algn="tl">
                    <a:srgbClr val="000000">
                      <a:alpha val="43137"/>
                    </a:srgbClr>
                  </a:outerShdw>
                </a:effectLst>
              </a:rPr>
              <a:t>RESULT</a:t>
            </a:r>
            <a:endParaRPr lang="en-US" sz="2400" b="1" i="1" dirty="0">
              <a:blipFill>
                <a:blip r:embed="rId2">
                  <a:alphaModFix amt="97000"/>
                </a:blip>
                <a:tile tx="25400" ty="12700" sx="100000" sy="100000" flip="none" algn="tl"/>
              </a:blipFill>
              <a:effectLst>
                <a:outerShdw blurRad="38100" dist="38100" dir="2700000" algn="tl">
                  <a:srgbClr val="000000">
                    <a:alpha val="43137"/>
                  </a:srgbClr>
                </a:outerShdw>
              </a:effectLst>
            </a:endParaRPr>
          </a:p>
        </p:txBody>
      </p:sp>
      <p:sp>
        <p:nvSpPr>
          <p:cNvPr id="1048646" name="Rectangle 2"/>
          <p:cNvSpPr/>
          <p:nvPr/>
        </p:nvSpPr>
        <p:spPr>
          <a:xfrm>
            <a:off x="245447" y="754064"/>
            <a:ext cx="5846260" cy="6109365"/>
          </a:xfrm>
          <a:prstGeom prst="rect">
            <a:avLst/>
          </a:prstGeom>
        </p:spPr>
        <p:txBody>
          <a:bodyPr wrap="square">
            <a:spAutoFit/>
          </a:bodyPr>
          <a:lstStyle/>
          <a:p>
            <a:r>
              <a:rPr lang="en-US" sz="1700" dirty="0" smtClean="0">
                <a:latin typeface="Tw Cen MT Condensed" pitchFamily="34" charset="0"/>
              </a:rPr>
              <a:t>A total of 5,666 charts were reviewed for screening ,of which 3,110 patients were included for analysis (</a:t>
            </a:r>
            <a:r>
              <a:rPr lang="en-US" sz="1700" dirty="0" smtClean="0">
                <a:solidFill>
                  <a:srgbClr val="FF0000"/>
                </a:solidFill>
                <a:latin typeface="Tw Cen MT Condensed" pitchFamily="34" charset="0"/>
              </a:rPr>
              <a:t>946</a:t>
            </a:r>
            <a:r>
              <a:rPr lang="en-US" sz="1700" dirty="0" smtClean="0">
                <a:latin typeface="Tw Cen MT Condensed" pitchFamily="34" charset="0"/>
              </a:rPr>
              <a:t> </a:t>
            </a:r>
            <a:r>
              <a:rPr lang="en-US" sz="1700" dirty="0" smtClean="0">
                <a:solidFill>
                  <a:srgbClr val="FF0000"/>
                </a:solidFill>
                <a:latin typeface="Tw Cen MT Condensed" pitchFamily="34" charset="0"/>
              </a:rPr>
              <a:t>with OC </a:t>
            </a:r>
            <a:r>
              <a:rPr lang="en-US" sz="1700" dirty="0" smtClean="0">
                <a:latin typeface="Tw Cen MT Condensed" pitchFamily="34" charset="0"/>
              </a:rPr>
              <a:t>and </a:t>
            </a:r>
            <a:r>
              <a:rPr lang="en-US" sz="1700" dirty="0" smtClean="0">
                <a:solidFill>
                  <a:schemeClr val="accent1">
                    <a:lumMod val="75000"/>
                  </a:schemeClr>
                </a:solidFill>
                <a:latin typeface="Tw Cen MT Condensed" pitchFamily="34" charset="0"/>
              </a:rPr>
              <a:t>2,164 without OC</a:t>
            </a:r>
            <a:r>
              <a:rPr lang="en-US" sz="1700" dirty="0" smtClean="0">
                <a:latin typeface="Tw Cen MT Condensed" pitchFamily="34" charset="0"/>
              </a:rPr>
              <a:t>).</a:t>
            </a:r>
          </a:p>
          <a:p>
            <a:endParaRPr lang="en-US" sz="1700" dirty="0" smtClean="0">
              <a:solidFill>
                <a:srgbClr val="FF0000"/>
              </a:solidFill>
              <a:latin typeface="Tw Cen MT Condensed" pitchFamily="34" charset="0"/>
            </a:endParaRPr>
          </a:p>
          <a:p>
            <a:pPr marL="342900" indent="-342900">
              <a:buFont typeface="Arial" panose="020B0604020202020204" pitchFamily="34" charset="0"/>
              <a:buChar char="•"/>
            </a:pPr>
            <a:r>
              <a:rPr lang="en-US" sz="1700" dirty="0" smtClean="0">
                <a:solidFill>
                  <a:srgbClr val="FF0000"/>
                </a:solidFill>
                <a:latin typeface="Tw Cen MT Condensed" pitchFamily="34" charset="0"/>
              </a:rPr>
              <a:t>Women using OC </a:t>
            </a:r>
            <a:r>
              <a:rPr lang="en-US" sz="1700" dirty="0" smtClean="0">
                <a:latin typeface="Tw Cen MT Condensed" pitchFamily="34" charset="0"/>
              </a:rPr>
              <a:t>were significantly </a:t>
            </a:r>
            <a:r>
              <a:rPr lang="en-US" sz="1700" dirty="0" smtClean="0">
                <a:solidFill>
                  <a:srgbClr val="FF0000"/>
                </a:solidFill>
                <a:latin typeface="Tw Cen MT Condensed" pitchFamily="34" charset="0"/>
              </a:rPr>
              <a:t>younger</a:t>
            </a:r>
            <a:r>
              <a:rPr lang="en-US" sz="1700" dirty="0" smtClean="0">
                <a:latin typeface="Tw Cen MT Condensed" pitchFamily="34" charset="0"/>
              </a:rPr>
              <a:t>, had </a:t>
            </a:r>
            <a:r>
              <a:rPr lang="en-US" sz="1700" dirty="0" smtClean="0">
                <a:solidFill>
                  <a:srgbClr val="FF0000"/>
                </a:solidFill>
                <a:latin typeface="Tw Cen MT Condensed" pitchFamily="34" charset="0"/>
              </a:rPr>
              <a:t>lower basal FSH </a:t>
            </a:r>
            <a:r>
              <a:rPr lang="en-US" sz="1700" dirty="0" smtClean="0">
                <a:latin typeface="Tw Cen MT Condensed" pitchFamily="34" charset="0"/>
              </a:rPr>
              <a:t>levels, and had a higher proportion of </a:t>
            </a:r>
            <a:r>
              <a:rPr lang="en-US" sz="1700" dirty="0" smtClean="0">
                <a:solidFill>
                  <a:srgbClr val="FF0000"/>
                </a:solidFill>
                <a:latin typeface="Tw Cen MT Condensed" pitchFamily="34" charset="0"/>
              </a:rPr>
              <a:t>primary infertility</a:t>
            </a:r>
            <a:r>
              <a:rPr lang="en-US" sz="1700" dirty="0" smtClean="0">
                <a:latin typeface="Tw Cen MT Condensed" pitchFamily="34" charset="0"/>
              </a:rPr>
              <a:t>.</a:t>
            </a:r>
          </a:p>
          <a:p>
            <a:r>
              <a:rPr lang="en-US" sz="1700" dirty="0" smtClean="0">
                <a:latin typeface="Tw Cen MT Condensed" pitchFamily="34" charset="0"/>
              </a:rPr>
              <a:t> </a:t>
            </a:r>
            <a:endParaRPr lang="en-US" sz="1700" dirty="0" smtClean="0">
              <a:solidFill>
                <a:srgbClr val="000000"/>
              </a:solidFill>
              <a:latin typeface="Tw Cen MT Condensed" pitchFamily="34" charset="0"/>
            </a:endParaRPr>
          </a:p>
          <a:p>
            <a:pPr marL="285750" indent="-285750">
              <a:buFont typeface="Arial" panose="020B0604020202020204" pitchFamily="34" charset="0"/>
              <a:buChar char="•"/>
            </a:pPr>
            <a:r>
              <a:rPr lang="en-US" sz="1700" dirty="0" smtClean="0">
                <a:solidFill>
                  <a:srgbClr val="000000"/>
                </a:solidFill>
                <a:latin typeface="Tw Cen MT Condensed" pitchFamily="34" charset="0"/>
              </a:rPr>
              <a:t>Cycle </a:t>
            </a:r>
            <a:r>
              <a:rPr lang="en-US" sz="1700" dirty="0">
                <a:solidFill>
                  <a:srgbClr val="000000"/>
                </a:solidFill>
                <a:latin typeface="Tw Cen MT Condensed" pitchFamily="34" charset="0"/>
              </a:rPr>
              <a:t>stimulation characteristics were similar between </a:t>
            </a:r>
            <a:r>
              <a:rPr lang="en-US" sz="1700" dirty="0" smtClean="0">
                <a:solidFill>
                  <a:srgbClr val="000000"/>
                </a:solidFill>
                <a:latin typeface="Tw Cen MT Condensed" pitchFamily="34" charset="0"/>
              </a:rPr>
              <a:t>OC and </a:t>
            </a:r>
            <a:r>
              <a:rPr lang="en-US" sz="1700" dirty="0">
                <a:solidFill>
                  <a:srgbClr val="000000"/>
                </a:solidFill>
                <a:latin typeface="Tw Cen MT Condensed" pitchFamily="34" charset="0"/>
              </a:rPr>
              <a:t>non-OC </a:t>
            </a:r>
            <a:r>
              <a:rPr lang="en-US" sz="1700" dirty="0" smtClean="0">
                <a:solidFill>
                  <a:srgbClr val="000000"/>
                </a:solidFill>
                <a:latin typeface="Tw Cen MT Condensed" pitchFamily="34" charset="0"/>
              </a:rPr>
              <a:t>groups</a:t>
            </a:r>
          </a:p>
          <a:p>
            <a:r>
              <a:rPr lang="en-US" sz="1700" dirty="0" smtClean="0">
                <a:solidFill>
                  <a:srgbClr val="000000"/>
                </a:solidFill>
                <a:latin typeface="Tw Cen MT Condensed" pitchFamily="34" charset="0"/>
              </a:rPr>
              <a:t> </a:t>
            </a:r>
          </a:p>
          <a:p>
            <a:pPr marL="285750" indent="-285750">
              <a:buFont typeface="Arial" panose="020B0604020202020204" pitchFamily="34" charset="0"/>
              <a:buChar char="•"/>
            </a:pPr>
            <a:r>
              <a:rPr lang="en-US" sz="1700" dirty="0">
                <a:latin typeface="Tw Cen MT Condensed" pitchFamily="34" charset="0"/>
              </a:rPr>
              <a:t>S</a:t>
            </a:r>
            <a:r>
              <a:rPr lang="en-US" sz="1700" dirty="0" smtClean="0">
                <a:latin typeface="Tw Cen MT Condensed" pitchFamily="34" charset="0"/>
              </a:rPr>
              <a:t>ignificantly more </a:t>
            </a:r>
            <a:r>
              <a:rPr lang="en-US" sz="1700" dirty="0">
                <a:latin typeface="Tw Cen MT Condensed" pitchFamily="34" charset="0"/>
              </a:rPr>
              <a:t>cycles used OC </a:t>
            </a:r>
            <a:r>
              <a:rPr lang="en-US" sz="1700" dirty="0">
                <a:solidFill>
                  <a:srgbClr val="FF0000"/>
                </a:solidFill>
                <a:latin typeface="Tw Cen MT Condensed" pitchFamily="34" charset="0"/>
              </a:rPr>
              <a:t>in</a:t>
            </a:r>
            <a:r>
              <a:rPr lang="en-US" sz="1700" dirty="0">
                <a:solidFill>
                  <a:srgbClr val="000000"/>
                </a:solidFill>
                <a:latin typeface="Tw Cen MT Condensed" pitchFamily="34" charset="0"/>
              </a:rPr>
              <a:t> </a:t>
            </a:r>
            <a:r>
              <a:rPr lang="en-US" sz="1700" dirty="0" err="1">
                <a:solidFill>
                  <a:srgbClr val="FF0000"/>
                </a:solidFill>
                <a:latin typeface="Tw Cen MT Condensed" pitchFamily="34" charset="0"/>
              </a:rPr>
              <a:t>GnRH</a:t>
            </a:r>
            <a:r>
              <a:rPr lang="en-US" sz="1700" dirty="0">
                <a:solidFill>
                  <a:srgbClr val="FF0000"/>
                </a:solidFill>
                <a:latin typeface="Tw Cen MT Condensed" pitchFamily="34" charset="0"/>
              </a:rPr>
              <a:t>-ant</a:t>
            </a:r>
            <a:r>
              <a:rPr lang="en-US" sz="1700" dirty="0">
                <a:solidFill>
                  <a:srgbClr val="000000"/>
                </a:solidFill>
                <a:latin typeface="Tw Cen MT Condensed" pitchFamily="34" charset="0"/>
              </a:rPr>
              <a:t> cycles than in </a:t>
            </a:r>
            <a:r>
              <a:rPr lang="en-US" sz="1700" dirty="0" err="1" smtClean="0">
                <a:solidFill>
                  <a:srgbClr val="000000"/>
                </a:solidFill>
                <a:latin typeface="Tw Cen MT Condensed" pitchFamily="34" charset="0"/>
              </a:rPr>
              <a:t>GnRH</a:t>
            </a:r>
            <a:r>
              <a:rPr lang="en-US" sz="1700" dirty="0" smtClean="0">
                <a:solidFill>
                  <a:srgbClr val="000000"/>
                </a:solidFill>
                <a:latin typeface="Tw Cen MT Condensed" pitchFamily="34" charset="0"/>
              </a:rPr>
              <a:t>-a cycles</a:t>
            </a:r>
          </a:p>
          <a:p>
            <a:r>
              <a:rPr lang="en-US" sz="1700" dirty="0" smtClean="0">
                <a:solidFill>
                  <a:srgbClr val="000000"/>
                </a:solidFill>
                <a:latin typeface="Tw Cen MT Condensed" pitchFamily="34" charset="0"/>
              </a:rPr>
              <a:t> </a:t>
            </a:r>
          </a:p>
          <a:p>
            <a:pPr marL="285750" indent="-285750">
              <a:buFont typeface="Arial" panose="020B0604020202020204" pitchFamily="34" charset="0"/>
              <a:buChar char="•"/>
            </a:pPr>
            <a:r>
              <a:rPr lang="en-US" sz="1700" dirty="0">
                <a:solidFill>
                  <a:srgbClr val="FF0000"/>
                </a:solidFill>
                <a:latin typeface="Tw Cen MT Condensed" pitchFamily="34" charset="0"/>
              </a:rPr>
              <a:t>T</a:t>
            </a:r>
            <a:r>
              <a:rPr lang="en-US" sz="1700" dirty="0" smtClean="0">
                <a:solidFill>
                  <a:srgbClr val="FF0000"/>
                </a:solidFill>
                <a:latin typeface="Tw Cen MT Condensed" pitchFamily="34" charset="0"/>
              </a:rPr>
              <a:t>otal </a:t>
            </a:r>
            <a:r>
              <a:rPr lang="en-US" sz="1700" dirty="0" err="1">
                <a:solidFill>
                  <a:srgbClr val="FF0000"/>
                </a:solidFill>
                <a:latin typeface="Tw Cen MT Condensed" pitchFamily="34" charset="0"/>
              </a:rPr>
              <a:t>Gn</a:t>
            </a:r>
            <a:r>
              <a:rPr lang="en-US" sz="1700" dirty="0">
                <a:solidFill>
                  <a:srgbClr val="FF0000"/>
                </a:solidFill>
                <a:latin typeface="Tw Cen MT Condensed" pitchFamily="34" charset="0"/>
              </a:rPr>
              <a:t> used </a:t>
            </a:r>
            <a:r>
              <a:rPr lang="en-US" sz="1700" dirty="0" smtClean="0">
                <a:latin typeface="Tw Cen MT Condensed" pitchFamily="34" charset="0"/>
              </a:rPr>
              <a:t>and </a:t>
            </a:r>
            <a:r>
              <a:rPr lang="en-US" sz="1700" dirty="0" smtClean="0">
                <a:solidFill>
                  <a:srgbClr val="FF0000"/>
                </a:solidFill>
                <a:latin typeface="Tw Cen MT Condensed" pitchFamily="34" charset="0"/>
              </a:rPr>
              <a:t>endometrial </a:t>
            </a:r>
            <a:r>
              <a:rPr lang="en-US" sz="1700" dirty="0">
                <a:solidFill>
                  <a:srgbClr val="FF0000"/>
                </a:solidFill>
                <a:latin typeface="Tw Cen MT Condensed" pitchFamily="34" charset="0"/>
              </a:rPr>
              <a:t>thickness </a:t>
            </a:r>
            <a:r>
              <a:rPr lang="en-US" sz="1700" dirty="0">
                <a:latin typeface="Tw Cen MT Condensed" pitchFamily="34" charset="0"/>
              </a:rPr>
              <a:t>were</a:t>
            </a:r>
            <a:r>
              <a:rPr lang="en-US" sz="1700" dirty="0">
                <a:solidFill>
                  <a:srgbClr val="FF0000"/>
                </a:solidFill>
                <a:latin typeface="Tw Cen MT Condensed" pitchFamily="34" charset="0"/>
              </a:rPr>
              <a:t> significantly less </a:t>
            </a:r>
            <a:r>
              <a:rPr lang="en-US" sz="1700" dirty="0">
                <a:latin typeface="Tw Cen MT Condensed" pitchFamily="34" charset="0"/>
              </a:rPr>
              <a:t>in women </a:t>
            </a:r>
            <a:r>
              <a:rPr lang="en-US" sz="1700" dirty="0" smtClean="0">
                <a:latin typeface="Tw Cen MT Condensed" pitchFamily="34" charset="0"/>
              </a:rPr>
              <a:t>with OC</a:t>
            </a:r>
          </a:p>
          <a:p>
            <a:endParaRPr lang="en-US" sz="1700" dirty="0" smtClean="0">
              <a:latin typeface="Tw Cen MT Condensed" pitchFamily="34" charset="0"/>
            </a:endParaRPr>
          </a:p>
          <a:p>
            <a:pPr marL="285750" indent="-285750">
              <a:buFont typeface="Arial" panose="020B0604020202020204" pitchFamily="34" charset="0"/>
              <a:buChar char="•"/>
            </a:pPr>
            <a:r>
              <a:rPr lang="en-US" sz="1700" dirty="0" smtClean="0">
                <a:solidFill>
                  <a:srgbClr val="000000"/>
                </a:solidFill>
                <a:latin typeface="Tw Cen MT Condensed" pitchFamily="34" charset="0"/>
              </a:rPr>
              <a:t>number </a:t>
            </a:r>
            <a:r>
              <a:rPr lang="en-US" sz="1700" dirty="0">
                <a:solidFill>
                  <a:srgbClr val="000000"/>
                </a:solidFill>
                <a:latin typeface="Tw Cen MT Condensed" pitchFamily="34" charset="0"/>
              </a:rPr>
              <a:t>of oocytes retrieved </a:t>
            </a:r>
            <a:r>
              <a:rPr lang="en-US" sz="1700" dirty="0" smtClean="0">
                <a:solidFill>
                  <a:srgbClr val="000000"/>
                </a:solidFill>
                <a:latin typeface="Tw Cen MT Condensed" pitchFamily="34" charset="0"/>
              </a:rPr>
              <a:t>was comparable </a:t>
            </a:r>
            <a:r>
              <a:rPr lang="en-US" sz="1700" dirty="0">
                <a:solidFill>
                  <a:srgbClr val="000000"/>
                </a:solidFill>
                <a:latin typeface="Tw Cen MT Condensed" pitchFamily="34" charset="0"/>
              </a:rPr>
              <a:t>in each </a:t>
            </a:r>
            <a:r>
              <a:rPr lang="en-US" sz="1700" dirty="0" smtClean="0">
                <a:solidFill>
                  <a:srgbClr val="000000"/>
                </a:solidFill>
                <a:latin typeface="Tw Cen MT Condensed" pitchFamily="34" charset="0"/>
              </a:rPr>
              <a:t>group</a:t>
            </a:r>
          </a:p>
          <a:p>
            <a:endParaRPr lang="en-US" sz="1700" dirty="0" smtClean="0">
              <a:solidFill>
                <a:srgbClr val="FF0000"/>
              </a:solidFill>
              <a:latin typeface="Tw Cen MT Condensed" pitchFamily="34" charset="0"/>
            </a:endParaRPr>
          </a:p>
          <a:p>
            <a:pPr marL="285750" indent="-285750">
              <a:buFont typeface="Arial" panose="020B0604020202020204" pitchFamily="34" charset="0"/>
              <a:buChar char="•"/>
            </a:pPr>
            <a:r>
              <a:rPr lang="en-US" sz="1700" dirty="0" smtClean="0">
                <a:latin typeface="Tw Cen MT Condensed" pitchFamily="34" charset="0"/>
              </a:rPr>
              <a:t> </a:t>
            </a:r>
            <a:r>
              <a:rPr lang="en-US" sz="1700" dirty="0">
                <a:latin typeface="Tw Cen MT Condensed" pitchFamily="34" charset="0"/>
              </a:rPr>
              <a:t>those using OC had </a:t>
            </a:r>
            <a:r>
              <a:rPr lang="en-US" sz="1700" dirty="0" smtClean="0">
                <a:latin typeface="Tw Cen MT Condensed" pitchFamily="34" charset="0"/>
              </a:rPr>
              <a:t>significantly</a:t>
            </a:r>
            <a:r>
              <a:rPr lang="en-US" sz="1700" dirty="0" smtClean="0">
                <a:solidFill>
                  <a:srgbClr val="FF0000"/>
                </a:solidFill>
                <a:latin typeface="Tw Cen MT Condensed" pitchFamily="34" charset="0"/>
              </a:rPr>
              <a:t> more </a:t>
            </a:r>
            <a:r>
              <a:rPr lang="en-US" sz="1700" dirty="0">
                <a:solidFill>
                  <a:srgbClr val="FF0000"/>
                </a:solidFill>
                <a:latin typeface="Tw Cen MT Condensed" pitchFamily="34" charset="0"/>
              </a:rPr>
              <a:t>transferrable day 3 embryos</a:t>
            </a:r>
            <a:r>
              <a:rPr lang="en-US" sz="1700" dirty="0">
                <a:latin typeface="Tw Cen MT Condensed" pitchFamily="34" charset="0"/>
              </a:rPr>
              <a:t>, more </a:t>
            </a:r>
            <a:r>
              <a:rPr lang="en-US" sz="1700" dirty="0" smtClean="0">
                <a:solidFill>
                  <a:srgbClr val="FF0000"/>
                </a:solidFill>
                <a:latin typeface="Tw Cen MT Condensed" pitchFamily="34" charset="0"/>
              </a:rPr>
              <a:t>cryopreserved embryos</a:t>
            </a:r>
            <a:r>
              <a:rPr lang="en-US" sz="1700" dirty="0">
                <a:latin typeface="Tw Cen MT Condensed" pitchFamily="34" charset="0"/>
              </a:rPr>
              <a:t>, and </a:t>
            </a:r>
            <a:r>
              <a:rPr lang="en-US" sz="1700" dirty="0">
                <a:solidFill>
                  <a:srgbClr val="FF0000"/>
                </a:solidFill>
                <a:latin typeface="Tw Cen MT Condensed" pitchFamily="34" charset="0"/>
              </a:rPr>
              <a:t>subsequent FETs</a:t>
            </a:r>
            <a:r>
              <a:rPr lang="en-US" sz="1700" dirty="0" smtClean="0">
                <a:solidFill>
                  <a:srgbClr val="FF0000"/>
                </a:solidFill>
                <a:latin typeface="Tw Cen MT Condensed" pitchFamily="34" charset="0"/>
              </a:rPr>
              <a:t>.</a:t>
            </a:r>
          </a:p>
          <a:p>
            <a:endParaRPr lang="en-US" sz="1700" dirty="0">
              <a:solidFill>
                <a:srgbClr val="FF0000"/>
              </a:solidFill>
              <a:latin typeface="Tw Cen MT Condensed" pitchFamily="34" charset="0"/>
            </a:endParaRPr>
          </a:p>
          <a:p>
            <a:pPr marL="285750" indent="-285750">
              <a:buFont typeface="Arial" panose="020B0604020202020204" pitchFamily="34" charset="0"/>
              <a:buChar char="•"/>
            </a:pPr>
            <a:r>
              <a:rPr lang="en-US" sz="1700" dirty="0" smtClean="0">
                <a:solidFill>
                  <a:srgbClr val="000000"/>
                </a:solidFill>
                <a:latin typeface="Tw Cen MT Condensed" pitchFamily="34" charset="0"/>
              </a:rPr>
              <a:t>the </a:t>
            </a:r>
            <a:r>
              <a:rPr lang="en-US" sz="1700" dirty="0">
                <a:solidFill>
                  <a:srgbClr val="FF0000"/>
                </a:solidFill>
                <a:latin typeface="Tw Cen MT Condensed" pitchFamily="34" charset="0"/>
              </a:rPr>
              <a:t>clinical pregnancy </a:t>
            </a:r>
            <a:r>
              <a:rPr lang="en-US" sz="1700" dirty="0" smtClean="0">
                <a:solidFill>
                  <a:srgbClr val="FF0000"/>
                </a:solidFill>
                <a:latin typeface="Tw Cen MT Condensed" pitchFamily="34" charset="0"/>
              </a:rPr>
              <a:t>rate  </a:t>
            </a:r>
            <a:r>
              <a:rPr lang="en-US" sz="1700" dirty="0">
                <a:solidFill>
                  <a:srgbClr val="000000"/>
                </a:solidFill>
                <a:latin typeface="Tw Cen MT Condensed" pitchFamily="34" charset="0"/>
              </a:rPr>
              <a:t>and </a:t>
            </a:r>
            <a:r>
              <a:rPr lang="en-US" sz="1700" dirty="0" err="1">
                <a:solidFill>
                  <a:srgbClr val="FF0000"/>
                </a:solidFill>
                <a:latin typeface="Tw Cen MT Condensed" pitchFamily="34" charset="0"/>
              </a:rPr>
              <a:t>fLBR</a:t>
            </a:r>
            <a:r>
              <a:rPr lang="en-US" sz="1700" dirty="0">
                <a:solidFill>
                  <a:srgbClr val="000000"/>
                </a:solidFill>
                <a:latin typeface="Tw Cen MT Condensed" pitchFamily="34" charset="0"/>
              </a:rPr>
              <a:t> were </a:t>
            </a:r>
            <a:r>
              <a:rPr lang="en-US" sz="1700" dirty="0">
                <a:latin typeface="Tw Cen MT Condensed" pitchFamily="34" charset="0"/>
              </a:rPr>
              <a:t>significantly </a:t>
            </a:r>
            <a:r>
              <a:rPr lang="en-US" sz="1700" dirty="0" smtClean="0">
                <a:latin typeface="Tw Cen MT Condensed" pitchFamily="34" charset="0"/>
              </a:rPr>
              <a:t>lower in </a:t>
            </a:r>
            <a:r>
              <a:rPr lang="en-US" sz="1700" dirty="0">
                <a:latin typeface="Tw Cen MT Condensed" pitchFamily="34" charset="0"/>
              </a:rPr>
              <a:t>patients with OC </a:t>
            </a:r>
            <a:r>
              <a:rPr lang="en-US" sz="1700" dirty="0" smtClean="0">
                <a:latin typeface="Tw Cen MT Condensed" pitchFamily="34" charset="0"/>
              </a:rPr>
              <a:t>pretreatment</a:t>
            </a:r>
          </a:p>
          <a:p>
            <a:endParaRPr lang="en-US" sz="1700" dirty="0">
              <a:latin typeface="Tw Cen MT Condensed" pitchFamily="34" charset="0"/>
            </a:endParaRPr>
          </a:p>
          <a:p>
            <a:pPr marL="285750" indent="-285750">
              <a:buFont typeface="Arial" panose="020B0604020202020204" pitchFamily="34" charset="0"/>
              <a:buChar char="•"/>
            </a:pPr>
            <a:r>
              <a:rPr lang="en-US" sz="1700" dirty="0" smtClean="0">
                <a:latin typeface="Tw Cen MT Condensed" pitchFamily="34" charset="0"/>
              </a:rPr>
              <a:t>No </a:t>
            </a:r>
            <a:r>
              <a:rPr lang="en-US" sz="1700" dirty="0">
                <a:latin typeface="Tw Cen MT Condensed" pitchFamily="34" charset="0"/>
              </a:rPr>
              <a:t>differences in </a:t>
            </a:r>
            <a:r>
              <a:rPr lang="en-US" sz="1700" dirty="0" smtClean="0">
                <a:latin typeface="Tw Cen MT Condensed" pitchFamily="34" charset="0"/>
              </a:rPr>
              <a:t>early pregnancy loss rate and twin live birth rates were </a:t>
            </a:r>
            <a:r>
              <a:rPr lang="en-US" sz="1700" dirty="0">
                <a:latin typeface="Tw Cen MT Condensed" pitchFamily="34" charset="0"/>
              </a:rPr>
              <a:t>noted between </a:t>
            </a:r>
            <a:r>
              <a:rPr lang="en-US" sz="1700" dirty="0" smtClean="0">
                <a:latin typeface="Tw Cen MT Condensed" pitchFamily="34" charset="0"/>
              </a:rPr>
              <a:t>groups</a:t>
            </a:r>
          </a:p>
          <a:p>
            <a:endParaRPr lang="en-US" sz="1700" dirty="0">
              <a:latin typeface="Tw Cen MT Condensed" pitchFamily="34" charset="0"/>
            </a:endParaRPr>
          </a:p>
        </p:txBody>
      </p:sp>
      <p:sp>
        <p:nvSpPr>
          <p:cNvPr id="1048647" name="Footer Placeholder 3"/>
          <p:cNvSpPr>
            <a:spLocks noGrp="1"/>
          </p:cNvSpPr>
          <p:nvPr>
            <p:ph type="ftr" sz="quarter" idx="11"/>
          </p:nvPr>
        </p:nvSpPr>
        <p:spPr/>
        <p:txBody>
          <a:bodyPr/>
          <a:lstStyle/>
          <a:p>
            <a:r>
              <a:rPr lang="en-US" smtClean="0"/>
              <a:t>
              </a:t>
            </a:r>
            <a:endParaRPr lang="en-US" dirty="0"/>
          </a:p>
        </p:txBody>
      </p:sp>
      <p:sp>
        <p:nvSpPr>
          <p:cNvPr id="2" name="TextBox 1"/>
          <p:cNvSpPr txBox="1"/>
          <p:nvPr/>
        </p:nvSpPr>
        <p:spPr>
          <a:xfrm>
            <a:off x="6671256" y="1823021"/>
            <a:ext cx="4928316" cy="2308324"/>
          </a:xfrm>
          <a:prstGeom prst="rect">
            <a:avLst/>
          </a:prstGeom>
          <a:noFill/>
        </p:spPr>
        <p:txBody>
          <a:bodyPr wrap="square" rtlCol="1">
            <a:spAutoFit/>
          </a:bodyPr>
          <a:lstStyle/>
          <a:p>
            <a:r>
              <a:rPr lang="en-US" b="1" dirty="0">
                <a:solidFill>
                  <a:schemeClr val="accent3">
                    <a:lumMod val="75000"/>
                  </a:schemeClr>
                </a:solidFill>
                <a:latin typeface="Tw Cen MT Condensed" pitchFamily="34" charset="0"/>
              </a:rPr>
              <a:t>In FET </a:t>
            </a:r>
            <a:r>
              <a:rPr lang="en-US" b="1" dirty="0" smtClean="0">
                <a:solidFill>
                  <a:schemeClr val="accent3">
                    <a:lumMod val="75000"/>
                  </a:schemeClr>
                </a:solidFill>
                <a:latin typeface="Tw Cen MT Condensed" pitchFamily="34" charset="0"/>
              </a:rPr>
              <a:t>cycles</a:t>
            </a:r>
          </a:p>
          <a:p>
            <a:pPr marL="285750" indent="-285750">
              <a:buFont typeface="Arial" panose="020B0604020202020204" pitchFamily="34" charset="0"/>
              <a:buChar char="•"/>
            </a:pPr>
            <a:r>
              <a:rPr lang="en-US" b="1" dirty="0" smtClean="0">
                <a:solidFill>
                  <a:schemeClr val="accent3">
                    <a:lumMod val="75000"/>
                  </a:schemeClr>
                </a:solidFill>
                <a:latin typeface="Tw Cen MT Condensed" pitchFamily="34" charset="0"/>
              </a:rPr>
              <a:t> </a:t>
            </a:r>
            <a:r>
              <a:rPr lang="en-US" dirty="0">
                <a:latin typeface="Tw Cen MT Condensed" pitchFamily="34" charset="0"/>
              </a:rPr>
              <a:t>live birth rates were similar between </a:t>
            </a:r>
            <a:r>
              <a:rPr lang="en-US" dirty="0">
                <a:solidFill>
                  <a:srgbClr val="000000"/>
                </a:solidFill>
                <a:latin typeface="Tw Cen MT Condensed" pitchFamily="34" charset="0"/>
              </a:rPr>
              <a:t>OC and non-OC groups .</a:t>
            </a:r>
          </a:p>
          <a:p>
            <a:pPr marL="285750" indent="-285750">
              <a:buFont typeface="Arial" panose="020B0604020202020204" pitchFamily="34" charset="0"/>
              <a:buChar char="•"/>
            </a:pPr>
            <a:endParaRPr lang="en-US" dirty="0">
              <a:solidFill>
                <a:srgbClr val="000000"/>
              </a:solidFill>
              <a:latin typeface="Tw Cen MT Condensed" pitchFamily="34" charset="0"/>
            </a:endParaRPr>
          </a:p>
          <a:p>
            <a:pPr marL="285750" indent="-285750">
              <a:buFont typeface="Arial" panose="020B0604020202020204" pitchFamily="34" charset="0"/>
              <a:buChar char="•"/>
            </a:pPr>
            <a:r>
              <a:rPr lang="en-US" dirty="0">
                <a:solidFill>
                  <a:schemeClr val="accent3">
                    <a:lumMod val="75000"/>
                  </a:schemeClr>
                </a:solidFill>
                <a:latin typeface="Tw Cen MT Condensed" pitchFamily="34" charset="0"/>
              </a:rPr>
              <a:t> </a:t>
            </a:r>
            <a:r>
              <a:rPr lang="en-US" dirty="0" err="1">
                <a:solidFill>
                  <a:schemeClr val="accent3">
                    <a:lumMod val="75000"/>
                  </a:schemeClr>
                </a:solidFill>
                <a:latin typeface="Tw Cen MT Condensed" pitchFamily="34" charset="0"/>
              </a:rPr>
              <a:t>cLBR</a:t>
            </a:r>
            <a:r>
              <a:rPr lang="en-US" dirty="0">
                <a:solidFill>
                  <a:schemeClr val="accent3">
                    <a:lumMod val="75000"/>
                  </a:schemeClr>
                </a:solidFill>
                <a:latin typeface="Tw Cen MT Condensed" pitchFamily="34" charset="0"/>
              </a:rPr>
              <a:t> was significantly lower </a:t>
            </a:r>
            <a:r>
              <a:rPr lang="en-US" dirty="0">
                <a:solidFill>
                  <a:srgbClr val="000000"/>
                </a:solidFill>
                <a:latin typeface="Tw Cen MT Condensed" pitchFamily="34" charset="0"/>
              </a:rPr>
              <a:t>(62.8% vs. 67.6</a:t>
            </a:r>
            <a:r>
              <a:rPr lang="en-US" dirty="0" smtClean="0">
                <a:solidFill>
                  <a:srgbClr val="000000"/>
                </a:solidFill>
                <a:latin typeface="Tw Cen MT Condensed" pitchFamily="34" charset="0"/>
              </a:rPr>
              <a:t>%,).</a:t>
            </a:r>
          </a:p>
          <a:p>
            <a:endParaRPr lang="en-US" dirty="0">
              <a:solidFill>
                <a:srgbClr val="000000"/>
              </a:solidFill>
              <a:latin typeface="Tw Cen MT Condensed" pitchFamily="34" charset="0"/>
            </a:endParaRPr>
          </a:p>
          <a:p>
            <a:pPr marL="285750" indent="-285750">
              <a:buFont typeface="Arial" panose="020B0604020202020204" pitchFamily="34" charset="0"/>
              <a:buChar char="•"/>
            </a:pPr>
            <a:r>
              <a:rPr lang="en-US" dirty="0">
                <a:latin typeface="Tw Cen MT Condensed" pitchFamily="34" charset="0"/>
              </a:rPr>
              <a:t> No differences in early pregnancy loss rate and twin </a:t>
            </a:r>
            <a:r>
              <a:rPr lang="en-US" dirty="0" err="1" smtClean="0">
                <a:latin typeface="Tw Cen MT Condensed" pitchFamily="34" charset="0"/>
              </a:rPr>
              <a:t>cLBR</a:t>
            </a:r>
            <a:endParaRPr lang="en-US" dirty="0" smtClean="0">
              <a:latin typeface="Tw Cen MT Condensed" pitchFamily="34" charset="0"/>
            </a:endParaRPr>
          </a:p>
          <a:p>
            <a:r>
              <a:rPr lang="en-US" dirty="0" smtClean="0">
                <a:latin typeface="Tw Cen MT Condensed" pitchFamily="34" charset="0"/>
              </a:rPr>
              <a:t> </a:t>
            </a:r>
          </a:p>
          <a:p>
            <a:pPr marL="285750" indent="-285750">
              <a:buFont typeface="Arial" panose="020B0604020202020204" pitchFamily="34" charset="0"/>
              <a:buChar char="•"/>
            </a:pPr>
            <a:r>
              <a:rPr lang="en-US" dirty="0" smtClean="0">
                <a:latin typeface="Tw Cen MT Condensed" pitchFamily="34" charset="0"/>
              </a:rPr>
              <a:t>the </a:t>
            </a:r>
            <a:r>
              <a:rPr lang="en-US" dirty="0">
                <a:latin typeface="Tw Cen MT Condensed" pitchFamily="34" charset="0"/>
              </a:rPr>
              <a:t>use of </a:t>
            </a:r>
            <a:r>
              <a:rPr lang="en-US" dirty="0">
                <a:solidFill>
                  <a:srgbClr val="FF0000"/>
                </a:solidFill>
                <a:latin typeface="Tw Cen MT Condensed" pitchFamily="34" charset="0"/>
              </a:rPr>
              <a:t>OC</a:t>
            </a:r>
            <a:r>
              <a:rPr lang="en-US" dirty="0">
                <a:latin typeface="Tw Cen MT Condensed" pitchFamily="34" charset="0"/>
              </a:rPr>
              <a:t> was significantly associated with a </a:t>
            </a:r>
            <a:r>
              <a:rPr lang="en-US" dirty="0">
                <a:solidFill>
                  <a:srgbClr val="FF0000"/>
                </a:solidFill>
                <a:latin typeface="Tw Cen MT Condensed" pitchFamily="34" charset="0"/>
              </a:rPr>
              <a:t>lower </a:t>
            </a:r>
            <a:r>
              <a:rPr lang="en-US" dirty="0" err="1">
                <a:solidFill>
                  <a:srgbClr val="FF0000"/>
                </a:solidFill>
                <a:latin typeface="Tw Cen MT Condensed" pitchFamily="34" charset="0"/>
              </a:rPr>
              <a:t>fLBR</a:t>
            </a:r>
            <a:endParaRPr lang="en-US" dirty="0">
              <a:solidFill>
                <a:srgbClr val="FF0000"/>
              </a:solidFill>
              <a:latin typeface="Tw Cen MT Condensed" pitchFamily="34" charset="0"/>
            </a:endParaRP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1618</Words>
  <Application>Microsoft Office PowerPoint</Application>
  <PresentationFormat>Custom</PresentationFormat>
  <Paragraphs>140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Savon</vt:lpstr>
      <vt:lpstr>Dr. maedeh ahmadi</vt:lpstr>
      <vt:lpstr>Slide 2</vt:lpstr>
      <vt:lpstr>Slide 3</vt:lpstr>
      <vt:lpstr>Material and methods</vt:lpstr>
      <vt:lpstr>Stimulation Protocol</vt:lpstr>
      <vt:lpstr>IVF and embryo transfer</vt:lpstr>
      <vt:lpstr>Slide 7</vt:lpstr>
      <vt:lpstr>Measured Outcomes</vt:lpstr>
      <vt:lpstr>RESULT</vt:lpstr>
      <vt:lpstr>Slide 10</vt:lpstr>
      <vt:lpstr>DISCUSSION</vt:lpstr>
      <vt:lpstr>WHY :</vt:lpstr>
      <vt:lpstr>Slide 13</vt:lpstr>
      <vt:lpstr>Slide 14</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 of pretreatment oral contraceptives on fresh and cumulative live birth in vitro fertilization outcomes in ovulatory women</dc:title>
  <dc:creator>Apple</dc:creator>
  <cp:lastModifiedBy>Eilya</cp:lastModifiedBy>
  <cp:revision>50</cp:revision>
  <dcterms:created xsi:type="dcterms:W3CDTF">2020-10-29T09:33:34Z</dcterms:created>
  <dcterms:modified xsi:type="dcterms:W3CDTF">2020-11-03T14:43:15Z</dcterms:modified>
</cp:coreProperties>
</file>