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95" r:id="rId28"/>
    <p:sldId id="296" r:id="rId29"/>
    <p:sldId id="281"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11/9/2021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11/9/2021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54956" y="1158241"/>
            <a:ext cx="8825657" cy="1915885"/>
          </a:xfrm>
        </p:spPr>
        <p:txBody>
          <a:bodyPr/>
          <a:lstStyle/>
          <a:p>
            <a:pPr algn="ctr"/>
            <a:r>
              <a:rPr lang="en-US" sz="4400" b="1" dirty="0">
                <a:solidFill>
                  <a:schemeClr val="accent2">
                    <a:lumMod val="60000"/>
                    <a:lumOff val="40000"/>
                  </a:schemeClr>
                </a:solidFill>
              </a:rPr>
              <a:t>P</a:t>
            </a:r>
            <a:r>
              <a:rPr lang="en-US" sz="4400" b="1" dirty="0" smtClean="0">
                <a:solidFill>
                  <a:schemeClr val="accent2">
                    <a:lumMod val="60000"/>
                    <a:lumOff val="40000"/>
                  </a:schemeClr>
                </a:solidFill>
              </a:rPr>
              <a:t>reparation </a:t>
            </a:r>
            <a:r>
              <a:rPr lang="en-US" sz="4400" b="1" dirty="0">
                <a:solidFill>
                  <a:schemeClr val="accent2">
                    <a:lumMod val="60000"/>
                    <a:lumOff val="40000"/>
                  </a:schemeClr>
                </a:solidFill>
              </a:rPr>
              <a:t>of the Endometrium</a:t>
            </a:r>
            <a:br>
              <a:rPr lang="en-US" sz="4400" b="1" dirty="0">
                <a:solidFill>
                  <a:schemeClr val="accent2">
                    <a:lumMod val="60000"/>
                    <a:lumOff val="40000"/>
                  </a:schemeClr>
                </a:solidFill>
              </a:rPr>
            </a:br>
            <a:r>
              <a:rPr lang="en-US" sz="4400" b="1" dirty="0">
                <a:solidFill>
                  <a:schemeClr val="accent2">
                    <a:lumMod val="60000"/>
                    <a:lumOff val="40000"/>
                  </a:schemeClr>
                </a:solidFill>
              </a:rPr>
              <a:t>for Frozen Embryo Transfer:</a:t>
            </a:r>
            <a:br>
              <a:rPr lang="en-US" sz="4400" b="1" dirty="0">
                <a:solidFill>
                  <a:schemeClr val="accent2">
                    <a:lumMod val="60000"/>
                    <a:lumOff val="40000"/>
                  </a:schemeClr>
                </a:solidFill>
              </a:rPr>
            </a:br>
            <a:r>
              <a:rPr lang="en-US" sz="4400" b="1" dirty="0">
                <a:solidFill>
                  <a:schemeClr val="accent2">
                    <a:lumMod val="60000"/>
                    <a:lumOff val="40000"/>
                  </a:schemeClr>
                </a:solidFill>
              </a:rPr>
              <a:t>A Systematic Review</a:t>
            </a:r>
          </a:p>
        </p:txBody>
      </p:sp>
      <p:sp>
        <p:nvSpPr>
          <p:cNvPr id="6" name="Subtitle 5"/>
          <p:cNvSpPr>
            <a:spLocks noGrp="1"/>
          </p:cNvSpPr>
          <p:nvPr>
            <p:ph type="body" idx="1"/>
          </p:nvPr>
        </p:nvSpPr>
        <p:spPr>
          <a:xfrm>
            <a:off x="1363961" y="4263575"/>
            <a:ext cx="8825658" cy="860400"/>
          </a:xfrm>
        </p:spPr>
        <p:txBody>
          <a:bodyPr/>
          <a:lstStyle/>
          <a:p>
            <a:pPr algn="ctr"/>
            <a:r>
              <a:rPr lang="en-US" sz="3200" b="1" dirty="0" err="1" smtClean="0">
                <a:solidFill>
                  <a:schemeClr val="accent2">
                    <a:lumMod val="75000"/>
                  </a:schemeClr>
                </a:solidFill>
                <a:latin typeface="Arial" panose="020B0604020202020204" pitchFamily="34" charset="0"/>
                <a:cs typeface="Arial" panose="020B0604020202020204" pitchFamily="34" charset="0"/>
              </a:rPr>
              <a:t>Dr</a:t>
            </a:r>
            <a:r>
              <a:rPr lang="en-US" sz="3200" b="1" dirty="0" smtClean="0">
                <a:solidFill>
                  <a:schemeClr val="accent2">
                    <a:lumMod val="75000"/>
                  </a:schemeClr>
                </a:solidFill>
                <a:latin typeface="Arial" panose="020B0604020202020204" pitchFamily="34" charset="0"/>
                <a:cs typeface="Arial" panose="020B0604020202020204" pitchFamily="34" charset="0"/>
              </a:rPr>
              <a:t> R. </a:t>
            </a:r>
            <a:r>
              <a:rPr lang="en-US" sz="3200" b="1" dirty="0" err="1">
                <a:solidFill>
                  <a:schemeClr val="accent2">
                    <a:lumMod val="75000"/>
                  </a:schemeClr>
                </a:solidFill>
                <a:latin typeface="Arial" panose="020B0604020202020204" pitchFamily="34" charset="0"/>
                <a:cs typeface="Arial" panose="020B0604020202020204" pitchFamily="34" charset="0"/>
              </a:rPr>
              <a:t>Hatami</a:t>
            </a:r>
            <a:endParaRPr lang="en-US" sz="3200" b="1" dirty="0">
              <a:solidFill>
                <a:schemeClr val="accent2">
                  <a:lumMod val="75000"/>
                </a:schemeClr>
              </a:solidFill>
              <a:latin typeface="Arial" panose="020B0604020202020204" pitchFamily="34" charset="0"/>
              <a:cs typeface="Arial" panose="020B0604020202020204" pitchFamily="34" charset="0"/>
            </a:endParaRPr>
          </a:p>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6259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322089"/>
            <a:ext cx="9404723" cy="705522"/>
          </a:xfrm>
        </p:spPr>
        <p:txBody>
          <a:bodyPr/>
          <a:lstStyle/>
          <a:p>
            <a:r>
              <a:rPr lang="en-US" sz="3200" b="1" dirty="0">
                <a:solidFill>
                  <a:schemeClr val="accent2">
                    <a:lumMod val="60000"/>
                    <a:lumOff val="40000"/>
                  </a:schemeClr>
                </a:solidFill>
              </a:rPr>
              <a:t>Progesterone Administration</a:t>
            </a:r>
          </a:p>
        </p:txBody>
      </p:sp>
      <p:sp>
        <p:nvSpPr>
          <p:cNvPr id="3" name="Content Placeholder 2"/>
          <p:cNvSpPr>
            <a:spLocks noGrp="1"/>
          </p:cNvSpPr>
          <p:nvPr>
            <p:ph idx="1"/>
          </p:nvPr>
        </p:nvSpPr>
        <p:spPr>
          <a:xfrm>
            <a:off x="1103312" y="1123406"/>
            <a:ext cx="9407934" cy="5124994"/>
          </a:xfrm>
        </p:spPr>
        <p:txBody>
          <a:bodyPr>
            <a:noAutofit/>
          </a:bodyPr>
          <a:lstStyle/>
          <a:p>
            <a:r>
              <a:rPr lang="en-US" sz="2400" dirty="0" smtClean="0"/>
              <a:t>Definitely, more </a:t>
            </a:r>
            <a:r>
              <a:rPr lang="en-US" sz="2400" dirty="0"/>
              <a:t>studies are warranted to delineate the optimum dosing </a:t>
            </a:r>
            <a:r>
              <a:rPr lang="en-US" sz="2400" dirty="0" smtClean="0"/>
              <a:t>of various </a:t>
            </a:r>
            <a:r>
              <a:rPr lang="en-US" sz="2400" dirty="0"/>
              <a:t>vaginal forms of P. More importantly, in the </a:t>
            </a:r>
            <a:r>
              <a:rPr lang="en-US" sz="2400" dirty="0" smtClean="0"/>
              <a:t>personalized medicine </a:t>
            </a:r>
            <a:r>
              <a:rPr lang="en-US" sz="2400" dirty="0"/>
              <a:t>era, as will be discussed in the </a:t>
            </a:r>
            <a:r>
              <a:rPr lang="en-US" sz="2400" dirty="0"/>
              <a:t>“Individualized </a:t>
            </a:r>
            <a:r>
              <a:rPr lang="en-US" sz="2400" dirty="0"/>
              <a:t>FET Approach</a:t>
            </a:r>
            <a:r>
              <a:rPr lang="en-US" sz="2400" dirty="0"/>
              <a:t>” section, </a:t>
            </a:r>
            <a:r>
              <a:rPr lang="en-US" sz="2400" dirty="0">
                <a:solidFill>
                  <a:schemeClr val="accent1">
                    <a:lumMod val="60000"/>
                    <a:lumOff val="40000"/>
                  </a:schemeClr>
                </a:solidFill>
              </a:rPr>
              <a:t>monitoring the luteal serum P4 level is </a:t>
            </a:r>
            <a:r>
              <a:rPr lang="en-US" sz="2400" dirty="0" smtClean="0">
                <a:solidFill>
                  <a:schemeClr val="accent1">
                    <a:lumMod val="60000"/>
                    <a:lumOff val="40000"/>
                  </a:schemeClr>
                </a:solidFill>
              </a:rPr>
              <a:t>crucial to </a:t>
            </a:r>
            <a:r>
              <a:rPr lang="en-US" sz="2400" dirty="0">
                <a:solidFill>
                  <a:schemeClr val="accent1">
                    <a:lumMod val="60000"/>
                    <a:lumOff val="40000"/>
                  </a:schemeClr>
                </a:solidFill>
              </a:rPr>
              <a:t>increase reproductive outcomes</a:t>
            </a:r>
            <a:r>
              <a:rPr lang="en-US" sz="2400" dirty="0" smtClean="0">
                <a:solidFill>
                  <a:schemeClr val="accent1">
                    <a:lumMod val="60000"/>
                    <a:lumOff val="40000"/>
                  </a:schemeClr>
                </a:solidFill>
              </a:rPr>
              <a:t>.</a:t>
            </a:r>
          </a:p>
          <a:p>
            <a:r>
              <a:rPr lang="en-US" sz="2400" dirty="0"/>
              <a:t>The debate whether vaginal or </a:t>
            </a:r>
            <a:r>
              <a:rPr lang="en-US" sz="2400" dirty="0" err="1"/>
              <a:t>im</a:t>
            </a:r>
            <a:r>
              <a:rPr lang="en-US" sz="2400" dirty="0"/>
              <a:t> P is superior, </a:t>
            </a:r>
            <a:r>
              <a:rPr lang="en-US" sz="2400" dirty="0" smtClean="0"/>
              <a:t>in terms </a:t>
            </a:r>
            <a:r>
              <a:rPr lang="en-US" sz="2400" dirty="0"/>
              <a:t>of the reproductive outcome, is still ongoing. Thus, </a:t>
            </a:r>
            <a:r>
              <a:rPr lang="en-US" sz="2400" dirty="0" smtClean="0"/>
              <a:t>some retrospective </a:t>
            </a:r>
            <a:r>
              <a:rPr lang="en-US" sz="2400" dirty="0"/>
              <a:t>studies reported </a:t>
            </a:r>
            <a:r>
              <a:rPr lang="en-US" sz="2400" dirty="0">
                <a:solidFill>
                  <a:schemeClr val="accent1">
                    <a:lumMod val="60000"/>
                    <a:lumOff val="40000"/>
                  </a:schemeClr>
                </a:solidFill>
              </a:rPr>
              <a:t>better reproductive </a:t>
            </a:r>
            <a:r>
              <a:rPr lang="en-US" sz="2400" dirty="0" smtClean="0">
                <a:solidFill>
                  <a:schemeClr val="accent1">
                    <a:lumMod val="60000"/>
                    <a:lumOff val="40000"/>
                  </a:schemeClr>
                </a:solidFill>
              </a:rPr>
              <a:t>outcomes using </a:t>
            </a:r>
            <a:r>
              <a:rPr lang="en-US" sz="2400" dirty="0">
                <a:solidFill>
                  <a:schemeClr val="accent1">
                    <a:lumMod val="60000"/>
                    <a:lumOff val="40000"/>
                  </a:schemeClr>
                </a:solidFill>
              </a:rPr>
              <a:t>the </a:t>
            </a:r>
            <a:r>
              <a:rPr lang="en-US" sz="2400" dirty="0" err="1">
                <a:solidFill>
                  <a:schemeClr val="accent1">
                    <a:lumMod val="60000"/>
                    <a:lumOff val="40000"/>
                  </a:schemeClr>
                </a:solidFill>
              </a:rPr>
              <a:t>im</a:t>
            </a:r>
            <a:r>
              <a:rPr lang="en-US" sz="2400" dirty="0">
                <a:solidFill>
                  <a:schemeClr val="accent1">
                    <a:lumMod val="60000"/>
                    <a:lumOff val="40000"/>
                  </a:schemeClr>
                </a:solidFill>
              </a:rPr>
              <a:t> route </a:t>
            </a:r>
            <a:r>
              <a:rPr lang="en-US" sz="2400" dirty="0"/>
              <a:t>(28, 29), whereas others reported </a:t>
            </a:r>
            <a:r>
              <a:rPr lang="en-US" sz="2400" dirty="0" smtClean="0"/>
              <a:t>similar outcomes </a:t>
            </a:r>
            <a:r>
              <a:rPr lang="en-US" sz="2400" dirty="0"/>
              <a:t>(30, 31). In total there are three RCTs comparing </a:t>
            </a:r>
            <a:r>
              <a:rPr lang="en-US" sz="2400" dirty="0" smtClean="0"/>
              <a:t>the </a:t>
            </a:r>
            <a:r>
              <a:rPr lang="en-US" sz="2400" dirty="0" err="1" smtClean="0"/>
              <a:t>im</a:t>
            </a:r>
            <a:r>
              <a:rPr lang="en-US" sz="2400" dirty="0" smtClean="0"/>
              <a:t> </a:t>
            </a:r>
            <a:r>
              <a:rPr lang="en-US" sz="2400" dirty="0"/>
              <a:t>and vaginal routes in HRT-FET cycles, and </a:t>
            </a:r>
            <a:r>
              <a:rPr lang="en-US" sz="2400" dirty="0">
                <a:solidFill>
                  <a:schemeClr val="accent1">
                    <a:lumMod val="60000"/>
                    <a:lumOff val="40000"/>
                  </a:schemeClr>
                </a:solidFill>
              </a:rPr>
              <a:t>similar </a:t>
            </a:r>
            <a:r>
              <a:rPr lang="en-US" sz="2400" dirty="0" smtClean="0">
                <a:solidFill>
                  <a:schemeClr val="accent1">
                    <a:lumMod val="60000"/>
                    <a:lumOff val="40000"/>
                  </a:schemeClr>
                </a:solidFill>
              </a:rPr>
              <a:t>clinical pregnancy </a:t>
            </a:r>
            <a:r>
              <a:rPr lang="en-US" sz="2400" dirty="0">
                <a:solidFill>
                  <a:schemeClr val="accent1">
                    <a:lumMod val="60000"/>
                    <a:lumOff val="40000"/>
                  </a:schemeClr>
                </a:solidFill>
              </a:rPr>
              <a:t>rates were reported in two RCTs</a:t>
            </a:r>
            <a:r>
              <a:rPr lang="en-US" sz="2400" dirty="0"/>
              <a:t> (32, 33)</a:t>
            </a:r>
            <a:endParaRPr lang="en-US" sz="2400" dirty="0"/>
          </a:p>
        </p:txBody>
      </p:sp>
    </p:spTree>
    <p:extLst>
      <p:ext uri="{BB962C8B-B14F-4D97-AF65-F5344CB8AC3E}">
        <p14:creationId xmlns:p14="http://schemas.microsoft.com/office/powerpoint/2010/main" val="3614804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734" y="304672"/>
            <a:ext cx="9404723" cy="670688"/>
          </a:xfrm>
        </p:spPr>
        <p:txBody>
          <a:bodyPr/>
          <a:lstStyle/>
          <a:p>
            <a:r>
              <a:rPr lang="en-US" sz="3200" b="1" dirty="0">
                <a:solidFill>
                  <a:schemeClr val="accent2">
                    <a:lumMod val="60000"/>
                    <a:lumOff val="40000"/>
                  </a:schemeClr>
                </a:solidFill>
              </a:rPr>
              <a:t>vaginal or </a:t>
            </a:r>
            <a:r>
              <a:rPr lang="en-US" sz="3200" b="1" dirty="0" err="1">
                <a:solidFill>
                  <a:schemeClr val="accent2">
                    <a:lumMod val="60000"/>
                    <a:lumOff val="40000"/>
                  </a:schemeClr>
                </a:solidFill>
              </a:rPr>
              <a:t>im</a:t>
            </a:r>
            <a:r>
              <a:rPr lang="en-US" sz="3200" b="1" dirty="0">
                <a:solidFill>
                  <a:schemeClr val="accent2">
                    <a:lumMod val="60000"/>
                    <a:lumOff val="40000"/>
                  </a:schemeClr>
                </a:solidFill>
              </a:rPr>
              <a:t> </a:t>
            </a:r>
            <a:r>
              <a:rPr lang="en-US" sz="3200" b="1" dirty="0" smtClean="0">
                <a:solidFill>
                  <a:schemeClr val="accent2">
                    <a:lumMod val="60000"/>
                    <a:lumOff val="40000"/>
                  </a:schemeClr>
                </a:solidFill>
              </a:rPr>
              <a:t>P ?</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158240"/>
            <a:ext cx="10017534" cy="5090159"/>
          </a:xfrm>
        </p:spPr>
        <p:txBody>
          <a:bodyPr>
            <a:noAutofit/>
          </a:bodyPr>
          <a:lstStyle/>
          <a:p>
            <a:r>
              <a:rPr lang="en-US" sz="2400" dirty="0"/>
              <a:t>a RCT using vitrified blastocyst transfer in </a:t>
            </a:r>
            <a:r>
              <a:rPr lang="en-US" sz="2400" dirty="0" smtClean="0"/>
              <a:t>HRT cycles </a:t>
            </a:r>
            <a:r>
              <a:rPr lang="en-US" sz="2400" dirty="0"/>
              <a:t>compared the OPRs in three arms consisting of 200 </a:t>
            </a:r>
            <a:r>
              <a:rPr lang="en-US" sz="2400" dirty="0" smtClean="0"/>
              <a:t>mg vaginal </a:t>
            </a:r>
            <a:r>
              <a:rPr lang="en-US" sz="2400" dirty="0"/>
              <a:t>tablet P twice daily, 50 mg daily </a:t>
            </a:r>
            <a:r>
              <a:rPr lang="en-US" sz="2400" dirty="0" err="1"/>
              <a:t>im</a:t>
            </a:r>
            <a:r>
              <a:rPr lang="en-US" sz="2400" dirty="0"/>
              <a:t> P, only, and 200 </a:t>
            </a:r>
            <a:r>
              <a:rPr lang="en-US" sz="2400" dirty="0" smtClean="0"/>
              <a:t>mg vaginal </a:t>
            </a:r>
            <a:r>
              <a:rPr lang="en-US" sz="2400" dirty="0"/>
              <a:t>P twice daily supplemented with 50 mg </a:t>
            </a:r>
            <a:r>
              <a:rPr lang="en-US" sz="2400" dirty="0" err="1"/>
              <a:t>im</a:t>
            </a:r>
            <a:r>
              <a:rPr lang="en-US" sz="2400" dirty="0"/>
              <a:t> P every </a:t>
            </a:r>
            <a:r>
              <a:rPr lang="en-US" sz="2400" dirty="0" smtClean="0"/>
              <a:t>third day </a:t>
            </a:r>
            <a:r>
              <a:rPr lang="en-US" sz="2400" dirty="0"/>
              <a:t>(34). In interim analysis, a </a:t>
            </a:r>
            <a:r>
              <a:rPr lang="en-US" sz="2400" dirty="0">
                <a:solidFill>
                  <a:schemeClr val="accent1">
                    <a:lumMod val="60000"/>
                    <a:lumOff val="40000"/>
                  </a:schemeClr>
                </a:solidFill>
              </a:rPr>
              <a:t>significantly lower OPR </a:t>
            </a:r>
            <a:r>
              <a:rPr lang="en-US" sz="2400" dirty="0" smtClean="0">
                <a:solidFill>
                  <a:schemeClr val="accent1">
                    <a:lumMod val="60000"/>
                    <a:lumOff val="40000"/>
                  </a:schemeClr>
                </a:solidFill>
              </a:rPr>
              <a:t>was reported </a:t>
            </a:r>
            <a:r>
              <a:rPr lang="en-US" sz="2400" dirty="0">
                <a:solidFill>
                  <a:schemeClr val="accent1">
                    <a:lumMod val="60000"/>
                    <a:lumOff val="40000"/>
                  </a:schemeClr>
                </a:solidFill>
              </a:rPr>
              <a:t>in the vaginal P-only group</a:t>
            </a:r>
            <a:r>
              <a:rPr lang="en-US" sz="2400" dirty="0"/>
              <a:t>: 31% compared with </a:t>
            </a:r>
            <a:r>
              <a:rPr lang="en-US" sz="2400" dirty="0" smtClean="0"/>
              <a:t>the other </a:t>
            </a:r>
            <a:r>
              <a:rPr lang="en-US" sz="2400" dirty="0"/>
              <a:t>two groups (50% and 47%), which was mainly caused by </a:t>
            </a:r>
            <a:r>
              <a:rPr lang="en-US" sz="2400" dirty="0" smtClean="0"/>
              <a:t>a significantly </a:t>
            </a:r>
            <a:r>
              <a:rPr lang="en-US" sz="2400" dirty="0"/>
              <a:t>higher biochemical loss and miscarriage rate </a:t>
            </a:r>
            <a:r>
              <a:rPr lang="en-US" sz="2400" dirty="0" smtClean="0"/>
              <a:t>in </a:t>
            </a:r>
            <a:r>
              <a:rPr lang="en-US" sz="2400" dirty="0"/>
              <a:t>the vaginal progesterone-only group</a:t>
            </a:r>
            <a:r>
              <a:rPr lang="en-US" sz="2400" dirty="0" smtClean="0"/>
              <a:t>.</a:t>
            </a:r>
          </a:p>
          <a:p>
            <a:r>
              <a:rPr lang="en-US" sz="2400" dirty="0"/>
              <a:t>The LBR </a:t>
            </a:r>
            <a:r>
              <a:rPr lang="en-US" sz="2400" dirty="0" smtClean="0"/>
              <a:t>was significantly </a:t>
            </a:r>
            <a:r>
              <a:rPr lang="en-US" sz="2400" dirty="0"/>
              <a:t>lower in the vaginal P-only arm (27%) </a:t>
            </a:r>
            <a:r>
              <a:rPr lang="en-US" sz="2400" dirty="0" smtClean="0"/>
              <a:t>when compared </a:t>
            </a:r>
            <a:r>
              <a:rPr lang="en-US" sz="2400" dirty="0"/>
              <a:t>with </a:t>
            </a:r>
            <a:r>
              <a:rPr lang="en-US" sz="2400" dirty="0" err="1"/>
              <a:t>im</a:t>
            </a:r>
            <a:r>
              <a:rPr lang="en-US" sz="2400" dirty="0"/>
              <a:t> P (44%) or vaginal P supplemented with </a:t>
            </a:r>
            <a:r>
              <a:rPr lang="en-US" sz="2400" dirty="0" err="1" smtClean="0"/>
              <a:t>im</a:t>
            </a:r>
            <a:r>
              <a:rPr lang="en-US" sz="2400" dirty="0"/>
              <a:t> </a:t>
            </a:r>
            <a:r>
              <a:rPr lang="en-US" sz="2400" dirty="0" smtClean="0"/>
              <a:t>P </a:t>
            </a:r>
            <a:r>
              <a:rPr lang="en-US" sz="2400" dirty="0"/>
              <a:t>every third day (46%); however, no significant difference </a:t>
            </a:r>
            <a:r>
              <a:rPr lang="en-US" sz="2400" dirty="0" smtClean="0"/>
              <a:t>was noted </a:t>
            </a:r>
            <a:r>
              <a:rPr lang="en-US" sz="2400" dirty="0"/>
              <a:t>between </a:t>
            </a:r>
            <a:r>
              <a:rPr lang="en-US" sz="2400" dirty="0" err="1"/>
              <a:t>im</a:t>
            </a:r>
            <a:r>
              <a:rPr lang="en-US" sz="2400" dirty="0"/>
              <a:t> P or vaginal P supplemented with </a:t>
            </a:r>
            <a:r>
              <a:rPr lang="en-US" sz="2400" dirty="0" err="1"/>
              <a:t>im</a:t>
            </a:r>
            <a:r>
              <a:rPr lang="en-US" sz="2400" dirty="0"/>
              <a:t> P </a:t>
            </a:r>
            <a:r>
              <a:rPr lang="en-US" sz="2400" dirty="0" smtClean="0"/>
              <a:t>every third day.</a:t>
            </a:r>
            <a:endParaRPr lang="en-US" sz="2400" dirty="0"/>
          </a:p>
        </p:txBody>
      </p:sp>
    </p:spTree>
    <p:extLst>
      <p:ext uri="{BB962C8B-B14F-4D97-AF65-F5344CB8AC3E}">
        <p14:creationId xmlns:p14="http://schemas.microsoft.com/office/powerpoint/2010/main" val="3545845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435301"/>
            <a:ext cx="9404723" cy="714231"/>
          </a:xfrm>
        </p:spPr>
        <p:txBody>
          <a:bodyPr/>
          <a:lstStyle/>
          <a:p>
            <a:r>
              <a:rPr lang="en-US" sz="3200" b="1" dirty="0">
                <a:solidFill>
                  <a:schemeClr val="accent2">
                    <a:lumMod val="60000"/>
                    <a:lumOff val="40000"/>
                  </a:schemeClr>
                </a:solidFill>
              </a:rPr>
              <a:t>vaginal or </a:t>
            </a:r>
            <a:r>
              <a:rPr lang="en-US" sz="3200" b="1" dirty="0" err="1">
                <a:solidFill>
                  <a:schemeClr val="accent2">
                    <a:lumMod val="60000"/>
                    <a:lumOff val="40000"/>
                  </a:schemeClr>
                </a:solidFill>
              </a:rPr>
              <a:t>im</a:t>
            </a:r>
            <a:r>
              <a:rPr lang="en-US" sz="3200" b="1" dirty="0">
                <a:solidFill>
                  <a:schemeClr val="accent2">
                    <a:lumMod val="60000"/>
                    <a:lumOff val="40000"/>
                  </a:schemeClr>
                </a:solidFill>
              </a:rPr>
              <a:t> P ?</a:t>
            </a:r>
          </a:p>
        </p:txBody>
      </p:sp>
      <p:sp>
        <p:nvSpPr>
          <p:cNvPr id="3" name="Content Placeholder 2"/>
          <p:cNvSpPr>
            <a:spLocks noGrp="1"/>
          </p:cNvSpPr>
          <p:nvPr>
            <p:ph idx="1"/>
          </p:nvPr>
        </p:nvSpPr>
        <p:spPr>
          <a:xfrm>
            <a:off x="1103312" y="1306286"/>
            <a:ext cx="8946541" cy="4942113"/>
          </a:xfrm>
        </p:spPr>
        <p:txBody>
          <a:bodyPr>
            <a:normAutofit/>
          </a:bodyPr>
          <a:lstStyle/>
          <a:p>
            <a:r>
              <a:rPr lang="en-US" sz="2400" dirty="0"/>
              <a:t>A recent retrospective study by </a:t>
            </a:r>
            <a:r>
              <a:rPr lang="en-US" sz="2400" dirty="0" err="1"/>
              <a:t>Vuong</a:t>
            </a:r>
            <a:r>
              <a:rPr lang="en-US" sz="2400" dirty="0"/>
              <a:t> et al., in HRT </a:t>
            </a:r>
            <a:r>
              <a:rPr lang="en-US" sz="2400" dirty="0" smtClean="0"/>
              <a:t>cycles, compared </a:t>
            </a:r>
            <a:r>
              <a:rPr lang="en-US" sz="2400" dirty="0"/>
              <a:t>reproductive outcomes between vaginal micronized </a:t>
            </a:r>
            <a:r>
              <a:rPr lang="en-US" sz="2400" dirty="0" smtClean="0"/>
              <a:t>P 400 </a:t>
            </a:r>
            <a:r>
              <a:rPr lang="en-US" sz="2400" dirty="0"/>
              <a:t>mg twice daily plus oral </a:t>
            </a:r>
            <a:r>
              <a:rPr lang="en-US" sz="2400" dirty="0" err="1"/>
              <a:t>dydrogesterone</a:t>
            </a:r>
            <a:r>
              <a:rPr lang="en-US" sz="2400" dirty="0"/>
              <a:t> 10 mg twice </a:t>
            </a:r>
            <a:r>
              <a:rPr lang="en-US" sz="2400" dirty="0" smtClean="0"/>
              <a:t>daily (n=732</a:t>
            </a:r>
            <a:r>
              <a:rPr lang="en-US" sz="2400" dirty="0"/>
              <a:t>) versus vaginal micronized P 400 mg twice daily </a:t>
            </a:r>
            <a:r>
              <a:rPr lang="en-US" sz="2400" dirty="0" smtClean="0"/>
              <a:t>alone (n=632</a:t>
            </a:r>
            <a:r>
              <a:rPr lang="en-US" sz="2400" dirty="0"/>
              <a:t>) for LPS (37). Significantly </a:t>
            </a:r>
            <a:r>
              <a:rPr lang="en-US" sz="2400" dirty="0">
                <a:solidFill>
                  <a:schemeClr val="accent1">
                    <a:lumMod val="60000"/>
                    <a:lumOff val="40000"/>
                  </a:schemeClr>
                </a:solidFill>
              </a:rPr>
              <a:t>higher LBR </a:t>
            </a:r>
            <a:r>
              <a:rPr lang="en-US" sz="2400" dirty="0"/>
              <a:t>(46.3% vs. 41.3</a:t>
            </a:r>
            <a:r>
              <a:rPr lang="en-US" sz="2400" dirty="0" smtClean="0"/>
              <a:t>%, respectively</a:t>
            </a:r>
            <a:r>
              <a:rPr lang="en-US" sz="2400" dirty="0"/>
              <a:t>, RR=1.30, 95% CI 1.01–1.68, p=0.042), and </a:t>
            </a:r>
            <a:r>
              <a:rPr lang="en-US" sz="2400" dirty="0" smtClean="0">
                <a:solidFill>
                  <a:schemeClr val="accent1">
                    <a:lumMod val="60000"/>
                    <a:lumOff val="40000"/>
                  </a:schemeClr>
                </a:solidFill>
              </a:rPr>
              <a:t>lower miscarriage </a:t>
            </a:r>
            <a:r>
              <a:rPr lang="en-US" sz="2400" dirty="0">
                <a:solidFill>
                  <a:schemeClr val="accent1">
                    <a:lumMod val="60000"/>
                    <a:lumOff val="40000"/>
                  </a:schemeClr>
                </a:solidFill>
              </a:rPr>
              <a:t>rate </a:t>
            </a:r>
            <a:r>
              <a:rPr lang="en-US" sz="2400" dirty="0"/>
              <a:t>(3.4% vs. 6.6%; respectively, RR=0.51, 95% </a:t>
            </a:r>
            <a:r>
              <a:rPr lang="en-US" sz="2400" dirty="0" smtClean="0"/>
              <a:t>CI 0.32–0.83</a:t>
            </a:r>
            <a:r>
              <a:rPr lang="en-US" sz="2400" dirty="0"/>
              <a:t>; p=0.009) have been reported with vaginal </a:t>
            </a:r>
            <a:r>
              <a:rPr lang="en-US" sz="2400" dirty="0" smtClean="0"/>
              <a:t>micronized plus </a:t>
            </a:r>
            <a:r>
              <a:rPr lang="en-US" sz="2400" dirty="0"/>
              <a:t>oral </a:t>
            </a:r>
            <a:r>
              <a:rPr lang="en-US" sz="2400" dirty="0" err="1"/>
              <a:t>dydrogesterone</a:t>
            </a:r>
            <a:r>
              <a:rPr lang="en-US" sz="2400" dirty="0"/>
              <a:t> when compared with </a:t>
            </a:r>
            <a:r>
              <a:rPr lang="en-US" sz="2400" dirty="0" smtClean="0"/>
              <a:t>vaginal micronized </a:t>
            </a:r>
            <a:r>
              <a:rPr lang="en-US" sz="2400" dirty="0"/>
              <a:t>P </a:t>
            </a:r>
            <a:r>
              <a:rPr lang="en-US" sz="2400" dirty="0" smtClean="0"/>
              <a:t>only</a:t>
            </a:r>
            <a:r>
              <a:rPr lang="en-US" dirty="0" smtClean="0"/>
              <a:t>.</a:t>
            </a:r>
            <a:endParaRPr lang="en-US" dirty="0"/>
          </a:p>
        </p:txBody>
      </p:sp>
    </p:spTree>
    <p:extLst>
      <p:ext uri="{BB962C8B-B14F-4D97-AF65-F5344CB8AC3E}">
        <p14:creationId xmlns:p14="http://schemas.microsoft.com/office/powerpoint/2010/main" val="4219185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05522"/>
          </a:xfrm>
        </p:spPr>
        <p:txBody>
          <a:bodyPr/>
          <a:lstStyle/>
          <a:p>
            <a:r>
              <a:rPr lang="en-US" sz="3200" b="1" dirty="0">
                <a:solidFill>
                  <a:schemeClr val="accent2">
                    <a:lumMod val="60000"/>
                    <a:lumOff val="40000"/>
                  </a:schemeClr>
                </a:solidFill>
              </a:rPr>
              <a:t>Progesterone Administration</a:t>
            </a:r>
          </a:p>
        </p:txBody>
      </p:sp>
      <p:sp>
        <p:nvSpPr>
          <p:cNvPr id="3" name="Content Placeholder 2"/>
          <p:cNvSpPr>
            <a:spLocks noGrp="1"/>
          </p:cNvSpPr>
          <p:nvPr>
            <p:ph idx="1"/>
          </p:nvPr>
        </p:nvSpPr>
        <p:spPr>
          <a:xfrm>
            <a:off x="1103312" y="1846217"/>
            <a:ext cx="8946541" cy="4402182"/>
          </a:xfrm>
        </p:spPr>
        <p:txBody>
          <a:bodyPr>
            <a:normAutofit/>
          </a:bodyPr>
          <a:lstStyle/>
          <a:p>
            <a:r>
              <a:rPr lang="en-US" sz="2400" dirty="0"/>
              <a:t>In conclusion, there is paucity of data on the impact of </a:t>
            </a:r>
            <a:r>
              <a:rPr lang="en-US" sz="2400" dirty="0" smtClean="0"/>
              <a:t>different routes </a:t>
            </a:r>
            <a:r>
              <a:rPr lang="en-US" sz="2400" dirty="0"/>
              <a:t>(vaginal, </a:t>
            </a:r>
            <a:r>
              <a:rPr lang="en-US" sz="2400" dirty="0" err="1"/>
              <a:t>im</a:t>
            </a:r>
            <a:r>
              <a:rPr lang="en-US" sz="2400" dirty="0"/>
              <a:t>, </a:t>
            </a:r>
            <a:r>
              <a:rPr lang="en-US" sz="2400" dirty="0" err="1"/>
              <a:t>sc</a:t>
            </a:r>
            <a:r>
              <a:rPr lang="en-US" sz="2400" dirty="0"/>
              <a:t>, oral or rectal routes) of P administration </a:t>
            </a:r>
            <a:r>
              <a:rPr lang="en-US" sz="2400" dirty="0" smtClean="0"/>
              <a:t>on reproductive </a:t>
            </a:r>
            <a:r>
              <a:rPr lang="en-US" sz="2400" dirty="0"/>
              <a:t>outcome </a:t>
            </a:r>
            <a:r>
              <a:rPr lang="en-US" sz="2400" dirty="0" smtClean="0"/>
              <a:t>in HRT </a:t>
            </a:r>
            <a:r>
              <a:rPr lang="en-US" sz="2400" dirty="0"/>
              <a:t>cycles. Vaginal administration is </a:t>
            </a:r>
            <a:r>
              <a:rPr lang="en-US" sz="2400" dirty="0" smtClean="0"/>
              <a:t>the most </a:t>
            </a:r>
            <a:r>
              <a:rPr lang="en-US" sz="2400" dirty="0"/>
              <a:t>commonly used route. Future studies are warranted </a:t>
            </a:r>
            <a:r>
              <a:rPr lang="en-US" sz="2400" dirty="0" smtClean="0"/>
              <a:t>to delineate </a:t>
            </a:r>
            <a:r>
              <a:rPr lang="en-US" sz="2400" dirty="0"/>
              <a:t>the optimum dosing of various vaginal forms of P. </a:t>
            </a:r>
            <a:endParaRPr lang="en-US" sz="2400" dirty="0" smtClean="0"/>
          </a:p>
          <a:p>
            <a:pPr marL="0" indent="0">
              <a:buNone/>
            </a:pPr>
            <a:endParaRPr lang="en-US" sz="2400" dirty="0" smtClean="0"/>
          </a:p>
          <a:p>
            <a:r>
              <a:rPr lang="en-US" sz="2400" dirty="0" smtClean="0"/>
              <a:t>Since there is no corpus luteum in HRT </a:t>
            </a:r>
            <a:r>
              <a:rPr lang="en-US" sz="2400" dirty="0"/>
              <a:t>cycles, </a:t>
            </a:r>
            <a:r>
              <a:rPr lang="en-US" sz="2400" dirty="0">
                <a:solidFill>
                  <a:schemeClr val="accent1">
                    <a:lumMod val="60000"/>
                    <a:lumOff val="40000"/>
                  </a:schemeClr>
                </a:solidFill>
              </a:rPr>
              <a:t>P should be </a:t>
            </a:r>
            <a:r>
              <a:rPr lang="en-US" sz="2400" dirty="0" smtClean="0">
                <a:solidFill>
                  <a:schemeClr val="accent1">
                    <a:lumMod val="60000"/>
                    <a:lumOff val="40000"/>
                  </a:schemeClr>
                </a:solidFill>
              </a:rPr>
              <a:t>continued until </a:t>
            </a:r>
            <a:r>
              <a:rPr lang="en-US" sz="2400" dirty="0">
                <a:solidFill>
                  <a:schemeClr val="accent1">
                    <a:lumMod val="60000"/>
                    <a:lumOff val="40000"/>
                  </a:schemeClr>
                </a:solidFill>
              </a:rPr>
              <a:t>the 10th 12th weeks of gestation</a:t>
            </a:r>
            <a:r>
              <a:rPr lang="en-US" sz="2400" dirty="0" smtClean="0">
                <a:solidFill>
                  <a:schemeClr val="accent1">
                    <a:lumMod val="60000"/>
                    <a:lumOff val="40000"/>
                  </a:schemeClr>
                </a:solidFill>
              </a:rPr>
              <a:t>.</a:t>
            </a:r>
            <a:r>
              <a:rPr lang="en-US" sz="2400" b="1" dirty="0">
                <a:solidFill>
                  <a:schemeClr val="accent1">
                    <a:lumMod val="60000"/>
                    <a:lumOff val="40000"/>
                  </a:schemeClr>
                </a:solidFill>
              </a:rPr>
              <a:t> </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3306712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accent2">
                    <a:lumMod val="60000"/>
                    <a:lumOff val="40000"/>
                  </a:schemeClr>
                </a:solidFill>
              </a:rPr>
              <a:t>Day of Starting Progesterone Administration</a:t>
            </a:r>
          </a:p>
        </p:txBody>
      </p:sp>
      <p:sp>
        <p:nvSpPr>
          <p:cNvPr id="3" name="Content Placeholder 2"/>
          <p:cNvSpPr>
            <a:spLocks noGrp="1"/>
          </p:cNvSpPr>
          <p:nvPr>
            <p:ph idx="1"/>
          </p:nvPr>
        </p:nvSpPr>
        <p:spPr>
          <a:xfrm>
            <a:off x="1104293" y="1853248"/>
            <a:ext cx="8946541" cy="4828902"/>
          </a:xfrm>
        </p:spPr>
        <p:txBody>
          <a:bodyPr>
            <a:normAutofit/>
          </a:bodyPr>
          <a:lstStyle/>
          <a:p>
            <a:r>
              <a:rPr lang="en-US" sz="2400" dirty="0"/>
              <a:t>The interaction between embryo and a receptive endometrium </a:t>
            </a:r>
            <a:r>
              <a:rPr lang="en-US" sz="2400" dirty="0" smtClean="0"/>
              <a:t>is a </a:t>
            </a:r>
            <a:r>
              <a:rPr lang="en-US" sz="2400" dirty="0"/>
              <a:t>complex molecular process essential for </a:t>
            </a:r>
            <a:r>
              <a:rPr lang="en-US" sz="2400" dirty="0" smtClean="0"/>
              <a:t>successful implantation .</a:t>
            </a:r>
          </a:p>
          <a:p>
            <a:r>
              <a:rPr lang="en-US" sz="2400" dirty="0" smtClean="0"/>
              <a:t>It </a:t>
            </a:r>
            <a:r>
              <a:rPr lang="en-US" sz="2400" dirty="0"/>
              <a:t>is generally considered that once P4 </a:t>
            </a:r>
            <a:r>
              <a:rPr lang="en-US" sz="2400" dirty="0" smtClean="0"/>
              <a:t>levels reach </a:t>
            </a:r>
            <a:r>
              <a:rPr lang="en-US" sz="2400" dirty="0"/>
              <a:t>a critical threshold, they set into motion a well-timed </a:t>
            </a:r>
            <a:r>
              <a:rPr lang="en-US" sz="2400" dirty="0" smtClean="0"/>
              <a:t>and orderly </a:t>
            </a:r>
            <a:r>
              <a:rPr lang="en-US" sz="2400" dirty="0"/>
              <a:t>secretory transformation of the endometrium leading </a:t>
            </a:r>
            <a:r>
              <a:rPr lang="en-US" sz="2400" dirty="0" smtClean="0"/>
              <a:t>to receptivity.</a:t>
            </a:r>
          </a:p>
          <a:p>
            <a:r>
              <a:rPr lang="en-US" sz="2400" dirty="0"/>
              <a:t>There is paucity of data on the impact of the length of the </a:t>
            </a:r>
            <a:r>
              <a:rPr lang="en-US" sz="2400" dirty="0" smtClean="0"/>
              <a:t>P exposure </a:t>
            </a:r>
            <a:r>
              <a:rPr lang="en-US" sz="2400" dirty="0"/>
              <a:t>on the reproductive outcome.</a:t>
            </a:r>
            <a:endParaRPr lang="en-US" sz="2400" dirty="0"/>
          </a:p>
        </p:txBody>
      </p:sp>
    </p:spTree>
    <p:extLst>
      <p:ext uri="{BB962C8B-B14F-4D97-AF65-F5344CB8AC3E}">
        <p14:creationId xmlns:p14="http://schemas.microsoft.com/office/powerpoint/2010/main" val="1106484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accent2">
                    <a:lumMod val="60000"/>
                    <a:lumOff val="40000"/>
                  </a:schemeClr>
                </a:solidFill>
              </a:rPr>
              <a:t>Day of Starting Progesterone Administration</a:t>
            </a:r>
          </a:p>
        </p:txBody>
      </p:sp>
      <p:sp>
        <p:nvSpPr>
          <p:cNvPr id="3" name="Content Placeholder 2"/>
          <p:cNvSpPr>
            <a:spLocks noGrp="1"/>
          </p:cNvSpPr>
          <p:nvPr>
            <p:ph idx="1"/>
          </p:nvPr>
        </p:nvSpPr>
        <p:spPr/>
        <p:txBody>
          <a:bodyPr>
            <a:normAutofit/>
          </a:bodyPr>
          <a:lstStyle/>
          <a:p>
            <a:r>
              <a:rPr lang="en-US" sz="2400" dirty="0"/>
              <a:t>The earliest RCT, conducted in an oocyte donation model </a:t>
            </a:r>
            <a:r>
              <a:rPr lang="en-US" sz="2400" dirty="0" smtClean="0"/>
              <a:t>and transferring </a:t>
            </a:r>
            <a:r>
              <a:rPr lang="en-US" sz="2400" dirty="0"/>
              <a:t>day-3 embryos, compared P start on the 2nd (</a:t>
            </a:r>
            <a:r>
              <a:rPr lang="en-US" sz="2400" dirty="0" smtClean="0"/>
              <a:t>egg retrieval+1 </a:t>
            </a:r>
            <a:r>
              <a:rPr lang="en-US" sz="2400" dirty="0"/>
              <a:t>day; Group C; n=91), 3rd (egg retrieval day, Group </a:t>
            </a:r>
            <a:r>
              <a:rPr lang="en-US" sz="2400" dirty="0" smtClean="0"/>
              <a:t>B; n</a:t>
            </a:r>
            <a:r>
              <a:rPr lang="en-US" sz="2400" dirty="0"/>
              <a:t>= 94) or 4th (egg retrieval-1 day; Group A; n=97) day of </a:t>
            </a:r>
            <a:r>
              <a:rPr lang="en-US" sz="2400" dirty="0" smtClean="0"/>
              <a:t>P administration </a:t>
            </a:r>
            <a:r>
              <a:rPr lang="en-US" sz="2400" dirty="0"/>
              <a:t>in the recipients (43). </a:t>
            </a:r>
            <a:r>
              <a:rPr lang="en-US" sz="2400" dirty="0">
                <a:solidFill>
                  <a:schemeClr val="accent1">
                    <a:lumMod val="60000"/>
                    <a:lumOff val="40000"/>
                  </a:schemeClr>
                </a:solidFill>
              </a:rPr>
              <a:t>Ongoing pregnancy </a:t>
            </a:r>
            <a:r>
              <a:rPr lang="en-US" sz="2400" dirty="0" smtClean="0">
                <a:solidFill>
                  <a:schemeClr val="accent1">
                    <a:lumMod val="60000"/>
                    <a:lumOff val="40000"/>
                  </a:schemeClr>
                </a:solidFill>
              </a:rPr>
              <a:t>rates per </a:t>
            </a:r>
            <a:r>
              <a:rPr lang="en-US" sz="2400" dirty="0">
                <a:solidFill>
                  <a:schemeClr val="accent1">
                    <a:lumMod val="60000"/>
                    <a:lumOff val="40000"/>
                  </a:schemeClr>
                </a:solidFill>
              </a:rPr>
              <a:t>embryo transfer were similar in all the groups </a:t>
            </a:r>
            <a:r>
              <a:rPr lang="en-US" sz="2400" dirty="0"/>
              <a:t>except for </a:t>
            </a:r>
            <a:r>
              <a:rPr lang="en-US" sz="2400" dirty="0" smtClean="0"/>
              <a:t>a higher </a:t>
            </a:r>
            <a:r>
              <a:rPr lang="en-US" sz="2400" dirty="0"/>
              <a:t>biochemical pregnancy rate in group A (12.9%) </a:t>
            </a:r>
            <a:r>
              <a:rPr lang="en-US" sz="2400" dirty="0" smtClean="0"/>
              <a:t>when comparing </a:t>
            </a:r>
            <a:r>
              <a:rPr lang="en-US" sz="2400" dirty="0"/>
              <a:t>with groups B (6.6%) and C (2.3</a:t>
            </a:r>
            <a:r>
              <a:rPr lang="en-US" sz="2400" dirty="0" smtClean="0"/>
              <a:t>%). </a:t>
            </a:r>
            <a:endParaRPr lang="en-US" sz="2400" dirty="0"/>
          </a:p>
        </p:txBody>
      </p:sp>
    </p:spTree>
    <p:extLst>
      <p:ext uri="{BB962C8B-B14F-4D97-AF65-F5344CB8AC3E}">
        <p14:creationId xmlns:p14="http://schemas.microsoft.com/office/powerpoint/2010/main" val="2215793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accent2">
                    <a:lumMod val="60000"/>
                    <a:lumOff val="40000"/>
                  </a:schemeClr>
                </a:solidFill>
              </a:rPr>
              <a:t>Day of Starting Progesterone Administration</a:t>
            </a:r>
          </a:p>
        </p:txBody>
      </p:sp>
      <p:sp>
        <p:nvSpPr>
          <p:cNvPr id="3" name="Content Placeholder 2"/>
          <p:cNvSpPr>
            <a:spLocks noGrp="1"/>
          </p:cNvSpPr>
          <p:nvPr>
            <p:ph idx="1"/>
          </p:nvPr>
        </p:nvSpPr>
        <p:spPr>
          <a:xfrm>
            <a:off x="1104293" y="2029098"/>
            <a:ext cx="8946541" cy="4672148"/>
          </a:xfrm>
        </p:spPr>
        <p:txBody>
          <a:bodyPr>
            <a:normAutofit/>
          </a:bodyPr>
          <a:lstStyle/>
          <a:p>
            <a:r>
              <a:rPr lang="en-US" sz="2400" dirty="0"/>
              <a:t>In </a:t>
            </a:r>
            <a:r>
              <a:rPr lang="en-US" sz="2400" dirty="0" smtClean="0"/>
              <a:t>another RCT</a:t>
            </a:r>
            <a:r>
              <a:rPr lang="en-US" sz="2400" dirty="0"/>
              <a:t>, when cleavage stage day 3 embryos were warmed </a:t>
            </a:r>
            <a:r>
              <a:rPr lang="en-US" sz="2400" dirty="0" smtClean="0"/>
              <a:t>and cultured </a:t>
            </a:r>
            <a:r>
              <a:rPr lang="en-US" sz="2400" dirty="0"/>
              <a:t>overnight to day 4, and </a:t>
            </a:r>
            <a:r>
              <a:rPr lang="en-US" sz="2400" dirty="0">
                <a:solidFill>
                  <a:schemeClr val="accent1">
                    <a:lumMod val="60000"/>
                    <a:lumOff val="40000"/>
                  </a:schemeClr>
                </a:solidFill>
              </a:rPr>
              <a:t>transferred on the 5th (n=150) </a:t>
            </a:r>
            <a:r>
              <a:rPr lang="en-US" sz="2400" dirty="0" smtClean="0">
                <a:solidFill>
                  <a:schemeClr val="accent1">
                    <a:lumMod val="60000"/>
                    <a:lumOff val="40000"/>
                  </a:schemeClr>
                </a:solidFill>
              </a:rPr>
              <a:t>or 3rd </a:t>
            </a:r>
            <a:r>
              <a:rPr lang="en-US" sz="2400" dirty="0">
                <a:solidFill>
                  <a:schemeClr val="accent1">
                    <a:lumMod val="60000"/>
                    <a:lumOff val="40000"/>
                  </a:schemeClr>
                </a:solidFill>
              </a:rPr>
              <a:t>(n=150) day of P administration, similar CPR`s were </a:t>
            </a:r>
            <a:r>
              <a:rPr lang="en-US" sz="2400" dirty="0" smtClean="0">
                <a:solidFill>
                  <a:schemeClr val="accent1">
                    <a:lumMod val="60000"/>
                    <a:lumOff val="40000"/>
                  </a:schemeClr>
                </a:solidFill>
              </a:rPr>
              <a:t>noted </a:t>
            </a:r>
            <a:r>
              <a:rPr lang="en-US" sz="2400" dirty="0" smtClean="0"/>
              <a:t>[37/137 </a:t>
            </a:r>
            <a:r>
              <a:rPr lang="en-US" sz="2400" dirty="0"/>
              <a:t>(27.0%) vs. 26/138 (18.8%) respectively, OR=1.6, 95% </a:t>
            </a:r>
            <a:r>
              <a:rPr lang="en-US" sz="2400" dirty="0" smtClean="0"/>
              <a:t>CI 0.9–2.82</a:t>
            </a:r>
            <a:r>
              <a:rPr lang="en-US" sz="2400" dirty="0"/>
              <a:t>, p= 0.11] (44). However, </a:t>
            </a:r>
            <a:r>
              <a:rPr lang="en-US" sz="2400" dirty="0">
                <a:solidFill>
                  <a:schemeClr val="accent1">
                    <a:lumMod val="60000"/>
                    <a:lumOff val="40000"/>
                  </a:schemeClr>
                </a:solidFill>
              </a:rPr>
              <a:t>the early pregnancy loss </a:t>
            </a:r>
            <a:r>
              <a:rPr lang="en-US" sz="2400" dirty="0" smtClean="0">
                <a:solidFill>
                  <a:schemeClr val="accent1">
                    <a:lumMod val="60000"/>
                    <a:lumOff val="40000"/>
                  </a:schemeClr>
                </a:solidFill>
              </a:rPr>
              <a:t>rate was </a:t>
            </a:r>
            <a:r>
              <a:rPr lang="en-US" sz="2400" dirty="0">
                <a:solidFill>
                  <a:schemeClr val="accent1">
                    <a:lumMod val="60000"/>
                    <a:lumOff val="40000"/>
                  </a:schemeClr>
                </a:solidFill>
              </a:rPr>
              <a:t>significantly higher following embryo transfer on the 3rd </a:t>
            </a:r>
            <a:r>
              <a:rPr lang="en-US" sz="2400" dirty="0" smtClean="0">
                <a:solidFill>
                  <a:schemeClr val="accent1">
                    <a:lumMod val="60000"/>
                    <a:lumOff val="40000"/>
                  </a:schemeClr>
                </a:solidFill>
              </a:rPr>
              <a:t>day of </a:t>
            </a:r>
            <a:r>
              <a:rPr lang="en-US" sz="2400" dirty="0">
                <a:solidFill>
                  <a:schemeClr val="accent1">
                    <a:lumMod val="60000"/>
                    <a:lumOff val="40000"/>
                  </a:schemeClr>
                </a:solidFill>
              </a:rPr>
              <a:t>the P administration group </a:t>
            </a:r>
            <a:r>
              <a:rPr lang="en-US" sz="2400" dirty="0"/>
              <a:t>[32/58 (55.2%) vs 21/58 (36.2</a:t>
            </a:r>
            <a:r>
              <a:rPr lang="en-US" sz="2400" dirty="0" smtClean="0"/>
              <a:t>%);</a:t>
            </a:r>
            <a:r>
              <a:rPr lang="fr-FR" sz="2400" dirty="0" smtClean="0"/>
              <a:t>OR=0.46</a:t>
            </a:r>
            <a:r>
              <a:rPr lang="fr-FR" sz="2400" dirty="0"/>
              <a:t>, 95% CI 0.22–0.97, p= 0.04)] (44).</a:t>
            </a:r>
            <a:endParaRPr lang="en-US" sz="2400" dirty="0"/>
          </a:p>
        </p:txBody>
      </p:sp>
    </p:spTree>
    <p:extLst>
      <p:ext uri="{BB962C8B-B14F-4D97-AF65-F5344CB8AC3E}">
        <p14:creationId xmlns:p14="http://schemas.microsoft.com/office/powerpoint/2010/main" val="3191882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accent2">
                    <a:lumMod val="60000"/>
                    <a:lumOff val="40000"/>
                  </a:schemeClr>
                </a:solidFill>
              </a:rPr>
              <a:t>Day of Starting Progesterone Administration</a:t>
            </a:r>
          </a:p>
        </p:txBody>
      </p:sp>
      <p:sp>
        <p:nvSpPr>
          <p:cNvPr id="3" name="Content Placeholder 2"/>
          <p:cNvSpPr>
            <a:spLocks noGrp="1"/>
          </p:cNvSpPr>
          <p:nvPr>
            <p:ph idx="1"/>
          </p:nvPr>
        </p:nvSpPr>
        <p:spPr>
          <a:xfrm>
            <a:off x="1103312" y="1463040"/>
            <a:ext cx="9294722" cy="4785359"/>
          </a:xfrm>
        </p:spPr>
        <p:txBody>
          <a:bodyPr/>
          <a:lstStyle/>
          <a:p>
            <a:r>
              <a:rPr lang="en-US" dirty="0"/>
              <a:t>In the study by </a:t>
            </a:r>
            <a:r>
              <a:rPr lang="en-US" dirty="0" smtClean="0"/>
              <a:t>Ding et </a:t>
            </a:r>
            <a:r>
              <a:rPr lang="en-US" dirty="0"/>
              <a:t>al., frozen/thawed blastocysts were </a:t>
            </a:r>
            <a:r>
              <a:rPr lang="en-US" sz="2400" dirty="0"/>
              <a:t>transferred on the </a:t>
            </a:r>
            <a:r>
              <a:rPr lang="en-US" sz="2400" dirty="0" smtClean="0">
                <a:solidFill>
                  <a:schemeClr val="accent1">
                    <a:lumMod val="60000"/>
                    <a:lumOff val="40000"/>
                  </a:schemeClr>
                </a:solidFill>
              </a:rPr>
              <a:t>6</a:t>
            </a:r>
            <a:r>
              <a:rPr lang="en-US" sz="2400" baseline="30000" dirty="0" smtClean="0">
                <a:solidFill>
                  <a:schemeClr val="accent1">
                    <a:lumMod val="60000"/>
                    <a:lumOff val="40000"/>
                  </a:schemeClr>
                </a:solidFill>
              </a:rPr>
              <a:t>th</a:t>
            </a:r>
            <a:r>
              <a:rPr lang="en-US" sz="2400" dirty="0" smtClean="0">
                <a:solidFill>
                  <a:schemeClr val="accent1">
                    <a:lumMod val="60000"/>
                    <a:lumOff val="40000"/>
                  </a:schemeClr>
                </a:solidFill>
              </a:rPr>
              <a:t> (n=23</a:t>
            </a:r>
            <a:r>
              <a:rPr lang="en-US" sz="2400" dirty="0">
                <a:solidFill>
                  <a:schemeClr val="accent1">
                    <a:lumMod val="60000"/>
                    <a:lumOff val="40000"/>
                  </a:schemeClr>
                </a:solidFill>
              </a:rPr>
              <a:t>) or 7th day (n=26) </a:t>
            </a:r>
            <a:r>
              <a:rPr lang="en-US" sz="2400" dirty="0"/>
              <a:t>of P administration </a:t>
            </a:r>
            <a:r>
              <a:rPr lang="en-US" dirty="0"/>
              <a:t>and </a:t>
            </a:r>
            <a:r>
              <a:rPr lang="en-US" dirty="0">
                <a:solidFill>
                  <a:schemeClr val="accent1">
                    <a:lumMod val="60000"/>
                    <a:lumOff val="40000"/>
                  </a:schemeClr>
                </a:solidFill>
              </a:rPr>
              <a:t>a </a:t>
            </a:r>
            <a:r>
              <a:rPr lang="en-US" dirty="0" smtClean="0">
                <a:solidFill>
                  <a:schemeClr val="accent1">
                    <a:lumMod val="60000"/>
                    <a:lumOff val="40000"/>
                  </a:schemeClr>
                </a:solidFill>
              </a:rPr>
              <a:t>higher CPR</a:t>
            </a:r>
            <a:r>
              <a:rPr lang="en-US" dirty="0">
                <a:solidFill>
                  <a:schemeClr val="accent1">
                    <a:lumMod val="60000"/>
                    <a:lumOff val="40000"/>
                  </a:schemeClr>
                </a:solidFill>
              </a:rPr>
              <a:t>, OPR and implantation rate was reported in the day 6 </a:t>
            </a:r>
            <a:r>
              <a:rPr lang="en-US" dirty="0" smtClean="0">
                <a:solidFill>
                  <a:schemeClr val="accent1">
                    <a:lumMod val="60000"/>
                    <a:lumOff val="40000"/>
                  </a:schemeClr>
                </a:solidFill>
              </a:rPr>
              <a:t>group</a:t>
            </a:r>
            <a:r>
              <a:rPr lang="en-US" dirty="0" smtClean="0"/>
              <a:t> (60.9</a:t>
            </a:r>
            <a:r>
              <a:rPr lang="en-US" dirty="0"/>
              <a:t>% vs 53.8%, 56.5% vs 50.0% and 40.7% vs 30.0</a:t>
            </a:r>
            <a:r>
              <a:rPr lang="en-US" dirty="0" smtClean="0"/>
              <a:t>%, respectively</a:t>
            </a:r>
            <a:r>
              <a:rPr lang="en-US" dirty="0"/>
              <a:t>), but the differences did not </a:t>
            </a:r>
            <a:r>
              <a:rPr lang="en-US" dirty="0" smtClean="0"/>
              <a:t>reach statistical significance </a:t>
            </a:r>
            <a:r>
              <a:rPr lang="en-US" dirty="0"/>
              <a:t>(p&gt;0.05</a:t>
            </a:r>
            <a:r>
              <a:rPr lang="en-US" dirty="0" smtClean="0"/>
              <a:t>).</a:t>
            </a:r>
          </a:p>
          <a:p>
            <a:endParaRPr lang="en-US" dirty="0" smtClean="0"/>
          </a:p>
          <a:p>
            <a:r>
              <a:rPr lang="en-US" dirty="0" smtClean="0"/>
              <a:t> </a:t>
            </a:r>
            <a:r>
              <a:rPr lang="en-US" dirty="0"/>
              <a:t>a recent RCT </a:t>
            </a:r>
            <a:r>
              <a:rPr lang="en-US" dirty="0" smtClean="0"/>
              <a:t>compared the </a:t>
            </a:r>
            <a:r>
              <a:rPr lang="en-US" dirty="0"/>
              <a:t>outcomes of blastocyst transfer on the </a:t>
            </a:r>
            <a:r>
              <a:rPr lang="en-US" dirty="0">
                <a:solidFill>
                  <a:schemeClr val="accent1">
                    <a:lumMod val="60000"/>
                    <a:lumOff val="40000"/>
                  </a:schemeClr>
                </a:solidFill>
              </a:rPr>
              <a:t>5th (n=151) or </a:t>
            </a:r>
            <a:r>
              <a:rPr lang="en-US" dirty="0" smtClean="0">
                <a:solidFill>
                  <a:schemeClr val="accent1">
                    <a:lumMod val="60000"/>
                    <a:lumOff val="40000"/>
                  </a:schemeClr>
                </a:solidFill>
              </a:rPr>
              <a:t>7</a:t>
            </a:r>
            <a:r>
              <a:rPr lang="en-US" baseline="30000" dirty="0" smtClean="0">
                <a:solidFill>
                  <a:schemeClr val="accent1">
                    <a:lumMod val="60000"/>
                    <a:lumOff val="40000"/>
                  </a:schemeClr>
                </a:solidFill>
              </a:rPr>
              <a:t>th</a:t>
            </a:r>
            <a:r>
              <a:rPr lang="en-US" dirty="0" smtClean="0">
                <a:solidFill>
                  <a:schemeClr val="accent1">
                    <a:lumMod val="60000"/>
                    <a:lumOff val="40000"/>
                  </a:schemeClr>
                </a:solidFill>
              </a:rPr>
              <a:t> (n=152</a:t>
            </a:r>
            <a:r>
              <a:rPr lang="en-US" dirty="0">
                <a:solidFill>
                  <a:schemeClr val="accent1">
                    <a:lumMod val="60000"/>
                    <a:lumOff val="40000"/>
                  </a:schemeClr>
                </a:solidFill>
              </a:rPr>
              <a:t>) day </a:t>
            </a:r>
            <a:r>
              <a:rPr lang="en-US" dirty="0"/>
              <a:t>of P administration and in that study </a:t>
            </a:r>
            <a:r>
              <a:rPr lang="en-US" dirty="0">
                <a:solidFill>
                  <a:schemeClr val="accent1">
                    <a:lumMod val="60000"/>
                    <a:lumOff val="40000"/>
                  </a:schemeClr>
                </a:solidFill>
              </a:rPr>
              <a:t>LBRs </a:t>
            </a:r>
            <a:r>
              <a:rPr lang="en-US" dirty="0" smtClean="0">
                <a:solidFill>
                  <a:schemeClr val="accent1">
                    <a:lumMod val="60000"/>
                    <a:lumOff val="40000"/>
                  </a:schemeClr>
                </a:solidFill>
              </a:rPr>
              <a:t>tended to </a:t>
            </a:r>
            <a:r>
              <a:rPr lang="en-US" dirty="0">
                <a:solidFill>
                  <a:schemeClr val="accent1">
                    <a:lumMod val="60000"/>
                    <a:lumOff val="40000"/>
                  </a:schemeClr>
                </a:solidFill>
              </a:rPr>
              <a:t>be in favor of the 5th day of P administration</a:t>
            </a:r>
            <a:r>
              <a:rPr lang="en-US" dirty="0"/>
              <a:t>, although </a:t>
            </a:r>
            <a:r>
              <a:rPr lang="en-US" dirty="0" smtClean="0"/>
              <a:t>not reaching </a:t>
            </a:r>
            <a:r>
              <a:rPr lang="en-US" dirty="0"/>
              <a:t>statistical significance (31.1% vs 25.7%, OR=0.76, </a:t>
            </a:r>
            <a:r>
              <a:rPr lang="en-US" dirty="0" smtClean="0"/>
              <a:t>95% CI </a:t>
            </a:r>
            <a:r>
              <a:rPr lang="en-US" dirty="0"/>
              <a:t>0.46 – 1.26)</a:t>
            </a:r>
            <a:endParaRPr lang="en-US" dirty="0"/>
          </a:p>
        </p:txBody>
      </p:sp>
    </p:spTree>
    <p:extLst>
      <p:ext uri="{BB962C8B-B14F-4D97-AF65-F5344CB8AC3E}">
        <p14:creationId xmlns:p14="http://schemas.microsoft.com/office/powerpoint/2010/main" val="833530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442" y="269838"/>
            <a:ext cx="9404723" cy="914528"/>
          </a:xfrm>
        </p:spPr>
        <p:txBody>
          <a:bodyPr/>
          <a:lstStyle/>
          <a:p>
            <a:r>
              <a:rPr lang="en-US" sz="3200" b="1" dirty="0">
                <a:solidFill>
                  <a:schemeClr val="accent2">
                    <a:lumMod val="60000"/>
                    <a:lumOff val="40000"/>
                  </a:schemeClr>
                </a:solidFill>
              </a:rPr>
              <a:t>Day of Starting Progesterone Administration</a:t>
            </a:r>
          </a:p>
        </p:txBody>
      </p:sp>
      <p:sp>
        <p:nvSpPr>
          <p:cNvPr id="3" name="Content Placeholder 2"/>
          <p:cNvSpPr>
            <a:spLocks noGrp="1"/>
          </p:cNvSpPr>
          <p:nvPr>
            <p:ph idx="1"/>
          </p:nvPr>
        </p:nvSpPr>
        <p:spPr>
          <a:xfrm>
            <a:off x="1103312" y="1506584"/>
            <a:ext cx="8946541" cy="4741816"/>
          </a:xfrm>
        </p:spPr>
        <p:txBody>
          <a:bodyPr>
            <a:normAutofit/>
          </a:bodyPr>
          <a:lstStyle/>
          <a:p>
            <a:r>
              <a:rPr lang="en-US" sz="2400" dirty="0"/>
              <a:t>In conclusion, limited evidence suggests that, for the </a:t>
            </a:r>
            <a:r>
              <a:rPr lang="en-US" sz="2400" dirty="0" smtClean="0"/>
              <a:t>optimal length </a:t>
            </a:r>
            <a:r>
              <a:rPr lang="en-US" sz="2400" dirty="0"/>
              <a:t>of P exposure before FET, </a:t>
            </a:r>
            <a:r>
              <a:rPr lang="en-US" sz="2400" dirty="0">
                <a:solidFill>
                  <a:schemeClr val="accent1">
                    <a:lumMod val="60000"/>
                    <a:lumOff val="40000"/>
                  </a:schemeClr>
                </a:solidFill>
              </a:rPr>
              <a:t>Day-3 embryos should </a:t>
            </a:r>
            <a:r>
              <a:rPr lang="en-US" sz="2400" dirty="0" smtClean="0">
                <a:solidFill>
                  <a:schemeClr val="accent1">
                    <a:lumMod val="60000"/>
                    <a:lumOff val="40000"/>
                  </a:schemeClr>
                </a:solidFill>
              </a:rPr>
              <a:t>be transferred </a:t>
            </a:r>
            <a:r>
              <a:rPr lang="en-US" sz="2400" dirty="0">
                <a:solidFill>
                  <a:schemeClr val="accent1">
                    <a:lumMod val="60000"/>
                    <a:lumOff val="40000"/>
                  </a:schemeClr>
                </a:solidFill>
              </a:rPr>
              <a:t>on the 3rd or 4th day of P administration and </a:t>
            </a:r>
            <a:r>
              <a:rPr lang="en-US" sz="2400" dirty="0" smtClean="0">
                <a:solidFill>
                  <a:schemeClr val="accent1">
                    <a:lumMod val="60000"/>
                    <a:lumOff val="40000"/>
                  </a:schemeClr>
                </a:solidFill>
              </a:rPr>
              <a:t>Day-5/6 blastocysts </a:t>
            </a:r>
            <a:r>
              <a:rPr lang="en-US" sz="2400" dirty="0">
                <a:solidFill>
                  <a:schemeClr val="accent1">
                    <a:lumMod val="60000"/>
                    <a:lumOff val="40000"/>
                  </a:schemeClr>
                </a:solidFill>
              </a:rPr>
              <a:t>on the 5th or 6th day of P administration </a:t>
            </a:r>
            <a:r>
              <a:rPr lang="en-US" sz="2400" dirty="0"/>
              <a:t>(Figure 1</a:t>
            </a:r>
            <a:r>
              <a:rPr lang="en-US" sz="2400" dirty="0" smtClean="0"/>
              <a:t>).</a:t>
            </a:r>
          </a:p>
          <a:p>
            <a:pPr marL="0" indent="0">
              <a:buNone/>
            </a:pPr>
            <a:r>
              <a:rPr lang="en-US" sz="2400" dirty="0" smtClean="0"/>
              <a:t> </a:t>
            </a:r>
          </a:p>
          <a:p>
            <a:r>
              <a:rPr lang="en-US" sz="2400" dirty="0" smtClean="0"/>
              <a:t>A</a:t>
            </a:r>
            <a:r>
              <a:rPr lang="en-US" sz="2400" dirty="0"/>
              <a:t> </a:t>
            </a:r>
            <a:r>
              <a:rPr lang="en-US" sz="2400" dirty="0" smtClean="0"/>
              <a:t>higher </a:t>
            </a:r>
            <a:r>
              <a:rPr lang="en-US" sz="2400" dirty="0"/>
              <a:t>LBR for Day 6 vitrified blastocysts when transferred </a:t>
            </a:r>
            <a:r>
              <a:rPr lang="en-US" sz="2400" dirty="0" smtClean="0"/>
              <a:t>on the </a:t>
            </a:r>
            <a:r>
              <a:rPr lang="en-US" sz="2400" dirty="0"/>
              <a:t>7th day of P administration, as reported by a </a:t>
            </a:r>
            <a:r>
              <a:rPr lang="en-US" sz="2400" dirty="0" smtClean="0"/>
              <a:t>single retrospective </a:t>
            </a:r>
            <a:r>
              <a:rPr lang="en-US" sz="2400" dirty="0"/>
              <a:t>study, should be warranted by further RCTs</a:t>
            </a:r>
            <a:endParaRPr lang="en-US" sz="2400" dirty="0"/>
          </a:p>
        </p:txBody>
      </p:sp>
    </p:spTree>
    <p:extLst>
      <p:ext uri="{BB962C8B-B14F-4D97-AF65-F5344CB8AC3E}">
        <p14:creationId xmlns:p14="http://schemas.microsoft.com/office/powerpoint/2010/main" val="22446570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058" y="23321"/>
            <a:ext cx="10162902" cy="1400530"/>
          </a:xfrm>
        </p:spPr>
        <p:txBody>
          <a:bodyPr/>
          <a:lstStyle/>
          <a:p>
            <a:r>
              <a:rPr lang="en-US" sz="3200" b="1" dirty="0">
                <a:solidFill>
                  <a:schemeClr val="accent2">
                    <a:lumMod val="60000"/>
                    <a:lumOff val="40000"/>
                  </a:schemeClr>
                </a:solidFill>
              </a:rPr>
              <a:t>Timing of warmed embryo transfer in </a:t>
            </a:r>
            <a:r>
              <a:rPr lang="en-US" sz="3200" b="1" dirty="0" smtClean="0">
                <a:solidFill>
                  <a:schemeClr val="accent2">
                    <a:lumMod val="60000"/>
                    <a:lumOff val="40000"/>
                  </a:schemeClr>
                </a:solidFill>
              </a:rPr>
              <a:t> HRT, </a:t>
            </a:r>
            <a:r>
              <a:rPr lang="en-US" sz="3200" b="1" dirty="0">
                <a:solidFill>
                  <a:schemeClr val="accent2">
                    <a:lumMod val="60000"/>
                    <a:lumOff val="40000"/>
                  </a:schemeClr>
                </a:solidFill>
              </a:rPr>
              <a:t>true natural cycle (t-NC) and </a:t>
            </a:r>
            <a:r>
              <a:rPr lang="en-US" sz="3200" b="1" dirty="0" smtClean="0">
                <a:solidFill>
                  <a:schemeClr val="accent2">
                    <a:lumMod val="60000"/>
                    <a:lumOff val="40000"/>
                  </a:schemeClr>
                </a:solidFill>
              </a:rPr>
              <a:t>modified-NC</a:t>
            </a:r>
            <a:r>
              <a:rPr lang="en-US" sz="3200" b="1" dirty="0">
                <a:solidFill>
                  <a:schemeClr val="accent2">
                    <a:lumMod val="60000"/>
                    <a:lumOff val="40000"/>
                  </a:schemeClr>
                </a:solidFill>
              </a:rPr>
              <a:t> </a:t>
            </a:r>
            <a:r>
              <a:rPr lang="en-US" sz="3200" b="1" dirty="0" smtClean="0">
                <a:solidFill>
                  <a:schemeClr val="accent2">
                    <a:lumMod val="60000"/>
                    <a:lumOff val="40000"/>
                  </a:schemeClr>
                </a:solidFill>
              </a:rPr>
              <a:t>protocols</a:t>
            </a:r>
            <a:endParaRPr lang="en-US" dirty="0"/>
          </a:p>
        </p:txBody>
      </p:sp>
      <p:pic>
        <p:nvPicPr>
          <p:cNvPr id="4" name="Content Placeholder 3"/>
          <p:cNvPicPr>
            <a:picLocks noGrp="1" noChangeAspect="1"/>
          </p:cNvPicPr>
          <p:nvPr>
            <p:ph idx="1"/>
          </p:nvPr>
        </p:nvPicPr>
        <p:blipFill>
          <a:blip r:embed="rId2"/>
          <a:stretch>
            <a:fillRect/>
          </a:stretch>
        </p:blipFill>
        <p:spPr>
          <a:xfrm>
            <a:off x="663528" y="1423851"/>
            <a:ext cx="9474926" cy="5408023"/>
          </a:xfrm>
          <a:prstGeom prst="rect">
            <a:avLst/>
          </a:prstGeom>
        </p:spPr>
      </p:pic>
    </p:spTree>
    <p:extLst>
      <p:ext uri="{BB962C8B-B14F-4D97-AF65-F5344CB8AC3E}">
        <p14:creationId xmlns:p14="http://schemas.microsoft.com/office/powerpoint/2010/main" val="940003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489" y="156627"/>
            <a:ext cx="9404723" cy="888402"/>
          </a:xfrm>
        </p:spPr>
        <p:txBody>
          <a:bodyPr/>
          <a:lstStyle/>
          <a:p>
            <a:r>
              <a:rPr lang="en-US" sz="3200" b="1" dirty="0">
                <a:solidFill>
                  <a:schemeClr val="accent2">
                    <a:lumMod val="60000"/>
                    <a:lumOff val="40000"/>
                  </a:schemeClr>
                </a:solidFill>
              </a:rPr>
              <a:t>INTRODUCTION</a:t>
            </a:r>
          </a:p>
        </p:txBody>
      </p:sp>
      <p:sp>
        <p:nvSpPr>
          <p:cNvPr id="3" name="Content Placeholder 2"/>
          <p:cNvSpPr>
            <a:spLocks noGrp="1"/>
          </p:cNvSpPr>
          <p:nvPr>
            <p:ph idx="1"/>
          </p:nvPr>
        </p:nvSpPr>
        <p:spPr>
          <a:xfrm>
            <a:off x="1103312" y="1323704"/>
            <a:ext cx="8946541" cy="4924696"/>
          </a:xfrm>
        </p:spPr>
        <p:txBody>
          <a:bodyPr>
            <a:normAutofit/>
          </a:bodyPr>
          <a:lstStyle/>
          <a:p>
            <a:r>
              <a:rPr lang="en-US" sz="2400" dirty="0"/>
              <a:t>Over the last decade, efficient and safe </a:t>
            </a:r>
            <a:r>
              <a:rPr lang="en-US" sz="2400" dirty="0" err="1"/>
              <a:t>vitrification</a:t>
            </a:r>
            <a:r>
              <a:rPr lang="en-US" sz="2400" dirty="0"/>
              <a:t> techniques, alongside an increase in “freeze-all” cycles have contributed to a marked increase in frozen embryo transfer (FET) cycles globally.</a:t>
            </a:r>
          </a:p>
          <a:p>
            <a:r>
              <a:rPr lang="en-US" sz="2400" dirty="0"/>
              <a:t>The main contributor of the increasing trend for FET is an increase in freeze-all cycles; in 2016, of all oocyte retrievals. The increasing trend to perform more pre-implantation genetic testing cycles for aneuploidy, especially in the United States, has also contributed to an increase in the total number of FET cycles.</a:t>
            </a:r>
          </a:p>
          <a:p>
            <a:r>
              <a:rPr lang="en-US" sz="2400" dirty="0"/>
              <a:t>Despite the increase in FET, the most optimal priming protocol of the endometrium is still a matter of debate</a:t>
            </a:r>
          </a:p>
        </p:txBody>
      </p:sp>
    </p:spTree>
    <p:extLst>
      <p:ext uri="{BB962C8B-B14F-4D97-AF65-F5344CB8AC3E}">
        <p14:creationId xmlns:p14="http://schemas.microsoft.com/office/powerpoint/2010/main" val="2162980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49065"/>
          </a:xfrm>
        </p:spPr>
        <p:txBody>
          <a:bodyPr/>
          <a:lstStyle/>
          <a:p>
            <a:r>
              <a:rPr lang="en-US" sz="3200" b="1" dirty="0">
                <a:solidFill>
                  <a:schemeClr val="accent2">
                    <a:lumMod val="60000"/>
                    <a:lumOff val="40000"/>
                  </a:schemeClr>
                </a:solidFill>
              </a:rPr>
              <a:t>Natural Cycle (NC)</a:t>
            </a:r>
            <a:br>
              <a:rPr lang="en-US" sz="3200" b="1" dirty="0">
                <a:solidFill>
                  <a:schemeClr val="accent2">
                    <a:lumMod val="60000"/>
                    <a:lumOff val="40000"/>
                  </a:schemeClr>
                </a:solidFill>
              </a:rPr>
            </a:b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314994"/>
            <a:ext cx="9312139" cy="4933405"/>
          </a:xfrm>
        </p:spPr>
        <p:txBody>
          <a:bodyPr>
            <a:noAutofit/>
          </a:bodyPr>
          <a:lstStyle/>
          <a:p>
            <a:r>
              <a:rPr lang="en-US" sz="2400" dirty="0" smtClean="0"/>
              <a:t>Both </a:t>
            </a:r>
            <a:r>
              <a:rPr lang="en-US" sz="2400" dirty="0"/>
              <a:t>t-NC and modified-NC is most optimally performed </a:t>
            </a:r>
            <a:r>
              <a:rPr lang="en-US" sz="2400" dirty="0" smtClean="0"/>
              <a:t>in patients </a:t>
            </a:r>
            <a:r>
              <a:rPr lang="en-US" sz="2400" dirty="0"/>
              <a:t>with regular menstrual cycles</a:t>
            </a:r>
            <a:r>
              <a:rPr lang="en-US" sz="2400" dirty="0" smtClean="0"/>
              <a:t>.</a:t>
            </a:r>
          </a:p>
          <a:p>
            <a:r>
              <a:rPr lang="en-US" sz="2400" dirty="0" smtClean="0"/>
              <a:t> </a:t>
            </a:r>
            <a:r>
              <a:rPr lang="en-US" sz="2400" dirty="0"/>
              <a:t>In t-NC, to schedule </a:t>
            </a:r>
            <a:r>
              <a:rPr lang="en-US" sz="2400" dirty="0" smtClean="0"/>
              <a:t>FET, the </a:t>
            </a:r>
            <a:r>
              <a:rPr lang="en-US" sz="2400" dirty="0"/>
              <a:t>timing of spontaneous ovulation needs to be </a:t>
            </a:r>
            <a:r>
              <a:rPr lang="en-US" sz="2400" dirty="0" smtClean="0"/>
              <a:t>precisely pinpointed</a:t>
            </a:r>
            <a:r>
              <a:rPr lang="en-US" sz="2400" dirty="0"/>
              <a:t>, necessitating frequent endocrine and </a:t>
            </a:r>
            <a:r>
              <a:rPr lang="en-US" sz="2400" dirty="0" smtClean="0"/>
              <a:t>transvaginal </a:t>
            </a:r>
            <a:r>
              <a:rPr lang="en-US" sz="2400" dirty="0" err="1" smtClean="0"/>
              <a:t>ultrasonographic</a:t>
            </a:r>
            <a:r>
              <a:rPr lang="en-US" sz="2400" dirty="0" smtClean="0"/>
              <a:t> </a:t>
            </a:r>
            <a:r>
              <a:rPr lang="en-US" sz="2400" dirty="0"/>
              <a:t>monitoring. Hence, NC is less flexible </a:t>
            </a:r>
            <a:r>
              <a:rPr lang="en-US" sz="2400" dirty="0" smtClean="0"/>
              <a:t>when compared </a:t>
            </a:r>
            <a:r>
              <a:rPr lang="en-US" sz="2400" dirty="0"/>
              <a:t>with HRT and modified-NC. </a:t>
            </a:r>
            <a:endParaRPr lang="en-US" sz="2400" dirty="0" smtClean="0"/>
          </a:p>
          <a:p>
            <a:r>
              <a:rPr lang="en-US" sz="2400" dirty="0" smtClean="0"/>
              <a:t>In </a:t>
            </a:r>
            <a:r>
              <a:rPr lang="en-US" sz="2400" dirty="0"/>
              <a:t>modified-NC</a:t>
            </a:r>
            <a:r>
              <a:rPr lang="en-US" sz="2400" dirty="0" smtClean="0"/>
              <a:t>,</a:t>
            </a:r>
            <a:r>
              <a:rPr lang="en-US" sz="2400" dirty="0"/>
              <a:t> triggering is performed when the leading follicle is between </a:t>
            </a:r>
            <a:r>
              <a:rPr lang="en-US" sz="2400" dirty="0" smtClean="0"/>
              <a:t>16-20 </a:t>
            </a:r>
            <a:r>
              <a:rPr lang="en-US" sz="2400" dirty="0"/>
              <a:t>mm in diameter and scheduling is performed </a:t>
            </a:r>
            <a:r>
              <a:rPr lang="en-US" sz="2400" dirty="0" smtClean="0"/>
              <a:t>accordingly; modified-NC </a:t>
            </a:r>
            <a:r>
              <a:rPr lang="en-US" sz="2400" dirty="0"/>
              <a:t>requires less endocrine and </a:t>
            </a:r>
            <a:r>
              <a:rPr lang="en-US" sz="2400" dirty="0" err="1" smtClean="0"/>
              <a:t>ultrasonographic</a:t>
            </a:r>
            <a:r>
              <a:rPr lang="en-US" sz="2400" dirty="0"/>
              <a:t> </a:t>
            </a:r>
            <a:r>
              <a:rPr lang="en-US" sz="2400" dirty="0" smtClean="0"/>
              <a:t>monitoring </a:t>
            </a:r>
            <a:r>
              <a:rPr lang="en-US" sz="2400" dirty="0"/>
              <a:t>when compared with t-NC and, thus, is </a:t>
            </a:r>
            <a:r>
              <a:rPr lang="en-US" sz="2400" dirty="0" smtClean="0"/>
              <a:t>considered more </a:t>
            </a:r>
            <a:r>
              <a:rPr lang="en-US" sz="2400" dirty="0"/>
              <a:t>patient-friendly</a:t>
            </a:r>
            <a:r>
              <a:rPr lang="en-US" sz="2400" dirty="0" smtClean="0"/>
              <a:t>.</a:t>
            </a:r>
            <a:endParaRPr lang="en-US" sz="2400" dirty="0"/>
          </a:p>
        </p:txBody>
      </p:sp>
    </p:spTree>
    <p:extLst>
      <p:ext uri="{BB962C8B-B14F-4D97-AF65-F5344CB8AC3E}">
        <p14:creationId xmlns:p14="http://schemas.microsoft.com/office/powerpoint/2010/main" val="22466706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78674"/>
            <a:ext cx="9404723" cy="809897"/>
          </a:xfrm>
        </p:spPr>
        <p:txBody>
          <a:bodyPr/>
          <a:lstStyle/>
          <a:p>
            <a:r>
              <a:rPr lang="en-US" sz="3200" b="1" dirty="0">
                <a:solidFill>
                  <a:schemeClr val="accent2">
                    <a:lumMod val="60000"/>
                    <a:lumOff val="40000"/>
                  </a:schemeClr>
                </a:solidFill>
              </a:rPr>
              <a:t>true natural cycle (t-NC)</a:t>
            </a:r>
          </a:p>
        </p:txBody>
      </p:sp>
      <p:sp>
        <p:nvSpPr>
          <p:cNvPr id="3" name="Content Placeholder 2"/>
          <p:cNvSpPr>
            <a:spLocks noGrp="1"/>
          </p:cNvSpPr>
          <p:nvPr>
            <p:ph idx="1"/>
          </p:nvPr>
        </p:nvSpPr>
        <p:spPr>
          <a:xfrm>
            <a:off x="1104293" y="1088571"/>
            <a:ext cx="9424370" cy="5172892"/>
          </a:xfrm>
        </p:spPr>
        <p:txBody>
          <a:bodyPr>
            <a:noAutofit/>
          </a:bodyPr>
          <a:lstStyle/>
          <a:p>
            <a:r>
              <a:rPr lang="en-US" sz="2400" dirty="0"/>
              <a:t>For t-NC, transvaginal ultrasonography is performed on day 2 </a:t>
            </a:r>
            <a:r>
              <a:rPr lang="en-US" sz="2400" dirty="0" smtClean="0"/>
              <a:t>or 3 </a:t>
            </a:r>
            <a:r>
              <a:rPr lang="en-US" sz="2400" dirty="0"/>
              <a:t>of menses to rule out any cyst or corpus luteum prevailing </a:t>
            </a:r>
            <a:r>
              <a:rPr lang="en-US" sz="2400" dirty="0" smtClean="0"/>
              <a:t>from the </a:t>
            </a:r>
            <a:r>
              <a:rPr lang="en-US" sz="2400" dirty="0"/>
              <a:t>previous cycle. Cycle cancellation is usually undertaken </a:t>
            </a:r>
            <a:r>
              <a:rPr lang="en-US" sz="2400" dirty="0" smtClean="0"/>
              <a:t>in cycles </a:t>
            </a:r>
            <a:r>
              <a:rPr lang="en-US" sz="2400" dirty="0"/>
              <a:t>with serum P4 &gt;1.5 ng/ml on day 2 or 3 of </a:t>
            </a:r>
            <a:r>
              <a:rPr lang="en-US" sz="2400" dirty="0" smtClean="0"/>
              <a:t>menses.</a:t>
            </a:r>
          </a:p>
          <a:p>
            <a:endParaRPr lang="en-US" sz="2400" dirty="0" smtClean="0"/>
          </a:p>
          <a:p>
            <a:r>
              <a:rPr lang="en-US" sz="2400" dirty="0" smtClean="0"/>
              <a:t>Transvaginal </a:t>
            </a:r>
            <a:r>
              <a:rPr lang="en-US" sz="2400" dirty="0" err="1" smtClean="0"/>
              <a:t>ultrasonographic</a:t>
            </a:r>
            <a:r>
              <a:rPr lang="en-US" sz="2400" dirty="0" smtClean="0"/>
              <a:t> </a:t>
            </a:r>
            <a:r>
              <a:rPr lang="en-US" sz="2400" dirty="0"/>
              <a:t>monitoring is usually started on day 8-10 </a:t>
            </a:r>
            <a:r>
              <a:rPr lang="en-US" sz="2400" dirty="0" smtClean="0"/>
              <a:t>and endocrine </a:t>
            </a:r>
            <a:r>
              <a:rPr lang="en-US" sz="2400" dirty="0"/>
              <a:t>monitoring is performed, using serum E2, LH and </a:t>
            </a:r>
            <a:r>
              <a:rPr lang="en-US" sz="2400" dirty="0" smtClean="0"/>
              <a:t>P4 measurements </a:t>
            </a:r>
            <a:r>
              <a:rPr lang="en-US" sz="2400" dirty="0"/>
              <a:t>when the leading follicle attains a mean </a:t>
            </a:r>
            <a:r>
              <a:rPr lang="en-US" sz="2400" dirty="0" smtClean="0"/>
              <a:t>diameter of </a:t>
            </a:r>
            <a:r>
              <a:rPr lang="en-US" sz="2400" dirty="0"/>
              <a:t>approximately 15 mm in diameter. Following </a:t>
            </a:r>
            <a:r>
              <a:rPr lang="en-US" sz="2400" dirty="0" smtClean="0"/>
              <a:t>frequent endocrine </a:t>
            </a:r>
            <a:r>
              <a:rPr lang="en-US" sz="2400" dirty="0"/>
              <a:t>and </a:t>
            </a:r>
            <a:r>
              <a:rPr lang="en-US" sz="2400" dirty="0" err="1"/>
              <a:t>ultrasonographic</a:t>
            </a:r>
            <a:r>
              <a:rPr lang="en-US" sz="2400" dirty="0"/>
              <a:t> monitoring, on alternate </a:t>
            </a:r>
            <a:r>
              <a:rPr lang="en-US" sz="2400" dirty="0" smtClean="0"/>
              <a:t>days or </a:t>
            </a:r>
            <a:r>
              <a:rPr lang="en-US" sz="2400" dirty="0"/>
              <a:t>daily, the day of ovulation is precisely documented to </a:t>
            </a:r>
            <a:r>
              <a:rPr lang="en-US" sz="2400" dirty="0" smtClean="0"/>
              <a:t>schedule the </a:t>
            </a:r>
            <a:r>
              <a:rPr lang="en-US" sz="2400" dirty="0"/>
              <a:t>timing of FET.</a:t>
            </a:r>
            <a:endParaRPr lang="en-US" sz="2400" dirty="0"/>
          </a:p>
        </p:txBody>
      </p:sp>
    </p:spTree>
    <p:extLst>
      <p:ext uri="{BB962C8B-B14F-4D97-AF65-F5344CB8AC3E}">
        <p14:creationId xmlns:p14="http://schemas.microsoft.com/office/powerpoint/2010/main" val="3446923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69838"/>
            <a:ext cx="9404723" cy="679396"/>
          </a:xfrm>
        </p:spPr>
        <p:txBody>
          <a:bodyPr/>
          <a:lstStyle/>
          <a:p>
            <a:r>
              <a:rPr lang="en-US" sz="3200" b="1" dirty="0">
                <a:solidFill>
                  <a:schemeClr val="accent2">
                    <a:lumMod val="60000"/>
                    <a:lumOff val="40000"/>
                  </a:schemeClr>
                </a:solidFill>
              </a:rPr>
              <a:t>Modified-NC</a:t>
            </a:r>
            <a:r>
              <a:rPr lang="en-US" dirty="0"/>
              <a:t/>
            </a:r>
            <a:br>
              <a:rPr lang="en-US" dirty="0"/>
            </a:br>
            <a:endParaRPr lang="en-US" dirty="0"/>
          </a:p>
        </p:txBody>
      </p:sp>
      <p:sp>
        <p:nvSpPr>
          <p:cNvPr id="3" name="Content Placeholder 2"/>
          <p:cNvSpPr>
            <a:spLocks noGrp="1"/>
          </p:cNvSpPr>
          <p:nvPr>
            <p:ph idx="1"/>
          </p:nvPr>
        </p:nvSpPr>
        <p:spPr>
          <a:xfrm>
            <a:off x="1103312" y="1436914"/>
            <a:ext cx="8946541" cy="4811485"/>
          </a:xfrm>
        </p:spPr>
        <p:txBody>
          <a:bodyPr>
            <a:normAutofit/>
          </a:bodyPr>
          <a:lstStyle/>
          <a:p>
            <a:r>
              <a:rPr lang="en-US" dirty="0" smtClean="0"/>
              <a:t>For </a:t>
            </a:r>
            <a:r>
              <a:rPr lang="en-US" dirty="0"/>
              <a:t>modified-NC, the initial monitoring is the same as in </a:t>
            </a:r>
            <a:r>
              <a:rPr lang="en-US" dirty="0" smtClean="0"/>
              <a:t>t-NC; however</a:t>
            </a:r>
            <a:r>
              <a:rPr lang="en-US" dirty="0"/>
              <a:t>, ovulation is triggered with </a:t>
            </a:r>
            <a:r>
              <a:rPr lang="en-US" dirty="0" err="1"/>
              <a:t>hCG</a:t>
            </a:r>
            <a:r>
              <a:rPr lang="en-US" dirty="0"/>
              <a:t> once the leading </a:t>
            </a:r>
            <a:r>
              <a:rPr lang="en-US" dirty="0" smtClean="0"/>
              <a:t>follicle reaches </a:t>
            </a:r>
            <a:r>
              <a:rPr lang="en-US" dirty="0"/>
              <a:t>a mean diameter of 16-20 mm. In modified-NC, </a:t>
            </a:r>
            <a:r>
              <a:rPr lang="en-US" dirty="0" err="1" smtClean="0"/>
              <a:t>hCG</a:t>
            </a:r>
            <a:r>
              <a:rPr lang="en-US" dirty="0" smtClean="0"/>
              <a:t>, not </a:t>
            </a:r>
            <a:r>
              <a:rPr lang="en-US" dirty="0"/>
              <a:t>only induces ovulation, but also results in increased serum </a:t>
            </a:r>
            <a:r>
              <a:rPr lang="en-US" dirty="0" smtClean="0"/>
              <a:t>P4 production </a:t>
            </a:r>
            <a:r>
              <a:rPr lang="en-US" dirty="0"/>
              <a:t>during the early and mid-luteal </a:t>
            </a:r>
            <a:r>
              <a:rPr lang="en-US" dirty="0" smtClean="0"/>
              <a:t>phase.</a:t>
            </a:r>
          </a:p>
          <a:p>
            <a:r>
              <a:rPr lang="en-US" dirty="0"/>
              <a:t>The place for endocrine monitoring in modified-NC </a:t>
            </a:r>
            <a:r>
              <a:rPr lang="en-US" dirty="0" smtClean="0"/>
              <a:t>is controversial </a:t>
            </a:r>
            <a:r>
              <a:rPr lang="en-US" dirty="0"/>
              <a:t>(51, 52). Whether monitoring of serum P4 </a:t>
            </a:r>
            <a:r>
              <a:rPr lang="en-US" dirty="0" smtClean="0"/>
              <a:t>and LH </a:t>
            </a:r>
            <a:r>
              <a:rPr lang="en-US" dirty="0"/>
              <a:t>levels in modified-NC FET cycles has added clinical </a:t>
            </a:r>
            <a:r>
              <a:rPr lang="en-US" dirty="0" smtClean="0"/>
              <a:t>value needs </a:t>
            </a:r>
            <a:r>
              <a:rPr lang="en-US" dirty="0"/>
              <a:t>to be explored</a:t>
            </a:r>
            <a:r>
              <a:rPr lang="en-US" dirty="0" smtClean="0"/>
              <a:t>.</a:t>
            </a:r>
            <a:endParaRPr lang="en-US" dirty="0"/>
          </a:p>
        </p:txBody>
      </p:sp>
    </p:spTree>
    <p:extLst>
      <p:ext uri="{BB962C8B-B14F-4D97-AF65-F5344CB8AC3E}">
        <p14:creationId xmlns:p14="http://schemas.microsoft.com/office/powerpoint/2010/main" val="18875562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339506"/>
            <a:ext cx="9404723" cy="731648"/>
          </a:xfrm>
        </p:spPr>
        <p:txBody>
          <a:bodyPr/>
          <a:lstStyle/>
          <a:p>
            <a:r>
              <a:rPr lang="en-US" sz="3200" b="1" dirty="0">
                <a:solidFill>
                  <a:schemeClr val="accent2">
                    <a:lumMod val="60000"/>
                    <a:lumOff val="40000"/>
                  </a:schemeClr>
                </a:solidFill>
              </a:rPr>
              <a:t>How to Pinpoint the Day of Ovulation in t-NC?</a:t>
            </a:r>
          </a:p>
        </p:txBody>
      </p:sp>
      <p:sp>
        <p:nvSpPr>
          <p:cNvPr id="3" name="Content Placeholder 2"/>
          <p:cNvSpPr>
            <a:spLocks noGrp="1"/>
          </p:cNvSpPr>
          <p:nvPr>
            <p:ph idx="1"/>
          </p:nvPr>
        </p:nvSpPr>
        <p:spPr>
          <a:xfrm>
            <a:off x="1103312" y="1349830"/>
            <a:ext cx="9259888" cy="4898570"/>
          </a:xfrm>
        </p:spPr>
        <p:txBody>
          <a:bodyPr>
            <a:normAutofit/>
          </a:bodyPr>
          <a:lstStyle/>
          <a:p>
            <a:r>
              <a:rPr lang="en-US" dirty="0"/>
              <a:t>Pinpointing the day of ovulation is of crucial importance in </a:t>
            </a:r>
            <a:r>
              <a:rPr lang="en-US" dirty="0" smtClean="0"/>
              <a:t>t-NC and </a:t>
            </a:r>
            <a:r>
              <a:rPr lang="en-US" dirty="0"/>
              <a:t>will rely on documenting the LH surge </a:t>
            </a:r>
            <a:r>
              <a:rPr lang="en-US" dirty="0" smtClean="0"/>
              <a:t>and/or </a:t>
            </a:r>
            <a:r>
              <a:rPr lang="en-US" dirty="0" err="1" smtClean="0"/>
              <a:t>ultrasonographic</a:t>
            </a:r>
            <a:r>
              <a:rPr lang="en-US" dirty="0" smtClean="0"/>
              <a:t> </a:t>
            </a:r>
            <a:r>
              <a:rPr lang="en-US" dirty="0"/>
              <a:t>signs of ovulation. </a:t>
            </a:r>
            <a:endParaRPr lang="en-US" dirty="0" smtClean="0"/>
          </a:p>
          <a:p>
            <a:r>
              <a:rPr lang="en-US" dirty="0" smtClean="0"/>
              <a:t>The </a:t>
            </a:r>
            <a:r>
              <a:rPr lang="en-US" dirty="0"/>
              <a:t>LH surge should </a:t>
            </a:r>
            <a:r>
              <a:rPr lang="en-US" dirty="0" smtClean="0"/>
              <a:t>be tested </a:t>
            </a:r>
            <a:r>
              <a:rPr lang="en-US" dirty="0"/>
              <a:t>in serum rather than </a:t>
            </a:r>
            <a:r>
              <a:rPr lang="en-US" dirty="0" smtClean="0"/>
              <a:t>urine.</a:t>
            </a:r>
            <a:r>
              <a:rPr lang="en-US" dirty="0"/>
              <a:t> Different cut-off points have been described </a:t>
            </a:r>
            <a:r>
              <a:rPr lang="en-US" dirty="0" smtClean="0"/>
              <a:t>to define </a:t>
            </a:r>
            <a:r>
              <a:rPr lang="en-US" dirty="0"/>
              <a:t>the LH </a:t>
            </a:r>
            <a:r>
              <a:rPr lang="en-US" dirty="0" smtClean="0"/>
              <a:t>surge. </a:t>
            </a:r>
            <a:r>
              <a:rPr lang="en-US" dirty="0"/>
              <a:t>Most commonly, a rise of at least 80% </a:t>
            </a:r>
            <a:r>
              <a:rPr lang="en-US" dirty="0" smtClean="0"/>
              <a:t>above the </a:t>
            </a:r>
            <a:r>
              <a:rPr lang="en-US" dirty="0"/>
              <a:t>latest serum LH level with a continued rise, thereafter, </a:t>
            </a:r>
            <a:r>
              <a:rPr lang="en-US" dirty="0" smtClean="0"/>
              <a:t>is defined </a:t>
            </a:r>
            <a:r>
              <a:rPr lang="en-US" dirty="0"/>
              <a:t>as a surge of LH (54, 59). A drop in serum E2 follows </a:t>
            </a:r>
            <a:r>
              <a:rPr lang="en-US" dirty="0" smtClean="0"/>
              <a:t>the initiation </a:t>
            </a:r>
            <a:r>
              <a:rPr lang="en-US" dirty="0"/>
              <a:t>of LH surge due to </a:t>
            </a:r>
            <a:r>
              <a:rPr lang="en-US" dirty="0" err="1"/>
              <a:t>luteinization</a:t>
            </a:r>
            <a:r>
              <a:rPr lang="en-US" dirty="0"/>
              <a:t> of granulosa cells </a:t>
            </a:r>
            <a:r>
              <a:rPr lang="en-US" dirty="0" smtClean="0"/>
              <a:t>and synthesis </a:t>
            </a:r>
            <a:r>
              <a:rPr lang="en-US" dirty="0"/>
              <a:t>of P4 by rising LH levels. Another suggested </a:t>
            </a:r>
            <a:r>
              <a:rPr lang="en-US" dirty="0" smtClean="0"/>
              <a:t>definition is </a:t>
            </a:r>
            <a:r>
              <a:rPr lang="en-US" dirty="0"/>
              <a:t>the first attainment of LH ≥17 IU/L during the follicular </a:t>
            </a:r>
            <a:r>
              <a:rPr lang="en-US" dirty="0" smtClean="0"/>
              <a:t>phase with </a:t>
            </a:r>
            <a:r>
              <a:rPr lang="en-US" dirty="0"/>
              <a:t>a ≥30% drop in E2 levels, the following day (58). The </a:t>
            </a:r>
            <a:r>
              <a:rPr lang="en-US" dirty="0" smtClean="0"/>
              <a:t>highest serum </a:t>
            </a:r>
            <a:r>
              <a:rPr lang="en-US" dirty="0"/>
              <a:t>LH level obtained (usually a day after LH ≥17 IU/L) </a:t>
            </a:r>
            <a:r>
              <a:rPr lang="en-US" dirty="0" smtClean="0"/>
              <a:t>has been </a:t>
            </a:r>
            <a:r>
              <a:rPr lang="en-US" dirty="0"/>
              <a:t>considered by others to be the day of LH </a:t>
            </a:r>
            <a:r>
              <a:rPr lang="en-US" dirty="0" smtClean="0"/>
              <a:t>surge.</a:t>
            </a:r>
            <a:r>
              <a:rPr lang="en-US" dirty="0"/>
              <a:t> Moreover, a serum LH &gt;10 IU/L has also been described </a:t>
            </a:r>
            <a:r>
              <a:rPr lang="en-US" dirty="0" smtClean="0"/>
              <a:t>to define </a:t>
            </a:r>
            <a:r>
              <a:rPr lang="en-US" dirty="0"/>
              <a:t>the LH </a:t>
            </a:r>
            <a:r>
              <a:rPr lang="en-US" dirty="0" smtClean="0"/>
              <a:t>surge.</a:t>
            </a:r>
            <a:endParaRPr lang="en-US" dirty="0"/>
          </a:p>
        </p:txBody>
      </p:sp>
    </p:spTree>
    <p:extLst>
      <p:ext uri="{BB962C8B-B14F-4D97-AF65-F5344CB8AC3E}">
        <p14:creationId xmlns:p14="http://schemas.microsoft.com/office/powerpoint/2010/main" val="448389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accent2">
                    <a:lumMod val="60000"/>
                    <a:lumOff val="40000"/>
                  </a:schemeClr>
                </a:solidFill>
              </a:rPr>
              <a:t>How to Pinpoint the Day of Ovulation in t-NC</a:t>
            </a:r>
          </a:p>
        </p:txBody>
      </p:sp>
      <p:sp>
        <p:nvSpPr>
          <p:cNvPr id="3" name="Content Placeholder 2"/>
          <p:cNvSpPr>
            <a:spLocks noGrp="1"/>
          </p:cNvSpPr>
          <p:nvPr>
            <p:ph idx="1"/>
          </p:nvPr>
        </p:nvSpPr>
        <p:spPr>
          <a:xfrm>
            <a:off x="1103312" y="1715588"/>
            <a:ext cx="8946541" cy="4772298"/>
          </a:xfrm>
        </p:spPr>
        <p:txBody>
          <a:bodyPr>
            <a:normAutofit/>
          </a:bodyPr>
          <a:lstStyle/>
          <a:p>
            <a:r>
              <a:rPr lang="en-US" dirty="0"/>
              <a:t>Irrespective of </a:t>
            </a:r>
            <a:r>
              <a:rPr lang="en-US" dirty="0" smtClean="0"/>
              <a:t>the definition</a:t>
            </a:r>
            <a:r>
              <a:rPr lang="en-US" dirty="0"/>
              <a:t>, a concomitant rise in serum P4 (&gt;1.5 ng/ml) the </a:t>
            </a:r>
            <a:r>
              <a:rPr lang="en-US" dirty="0" smtClean="0"/>
              <a:t>day after </a:t>
            </a:r>
            <a:r>
              <a:rPr lang="en-US" dirty="0"/>
              <a:t>the LH surge, should be seen to confirm ovulation</a:t>
            </a:r>
            <a:r>
              <a:rPr lang="en-US" dirty="0" smtClean="0"/>
              <a:t>.</a:t>
            </a:r>
          </a:p>
          <a:p>
            <a:r>
              <a:rPr lang="en-US" dirty="0"/>
              <a:t>For timing of FET, some clinics, in addition to </a:t>
            </a:r>
            <a:r>
              <a:rPr lang="en-US" dirty="0" smtClean="0"/>
              <a:t>documentation of </a:t>
            </a:r>
            <a:r>
              <a:rPr lang="en-US" dirty="0"/>
              <a:t>the LH surge, also use </a:t>
            </a:r>
            <a:r>
              <a:rPr lang="en-US" dirty="0" err="1"/>
              <a:t>ultrasonographic</a:t>
            </a:r>
            <a:r>
              <a:rPr lang="en-US" dirty="0"/>
              <a:t> signs of </a:t>
            </a:r>
            <a:r>
              <a:rPr lang="en-US" dirty="0" smtClean="0"/>
              <a:t>ovulation.</a:t>
            </a:r>
            <a:r>
              <a:rPr lang="en-US" dirty="0"/>
              <a:t> Further, </a:t>
            </a:r>
            <a:r>
              <a:rPr lang="en-US" dirty="0" smtClean="0"/>
              <a:t>follicular collapse </a:t>
            </a:r>
            <a:r>
              <a:rPr lang="en-US" dirty="0"/>
              <a:t>is the most common sign of ovulation (61). </a:t>
            </a:r>
            <a:r>
              <a:rPr lang="en-US" dirty="0" smtClean="0"/>
              <a:t>Not infrequently </a:t>
            </a:r>
            <a:r>
              <a:rPr lang="en-US" dirty="0"/>
              <a:t>(8% in our experience-unpublished data), </a:t>
            </a:r>
            <a:r>
              <a:rPr lang="en-US" dirty="0" smtClean="0"/>
              <a:t>corpus luteum </a:t>
            </a:r>
            <a:r>
              <a:rPr lang="en-US" dirty="0"/>
              <a:t>formation, without follicular collapse (</a:t>
            </a:r>
            <a:r>
              <a:rPr lang="en-US" dirty="0" smtClean="0"/>
              <a:t>luteinized </a:t>
            </a:r>
            <a:r>
              <a:rPr lang="en-US" dirty="0" err="1" smtClean="0"/>
              <a:t>unruptured</a:t>
            </a:r>
            <a:r>
              <a:rPr lang="en-US" dirty="0" smtClean="0"/>
              <a:t> </a:t>
            </a:r>
            <a:r>
              <a:rPr lang="en-US" dirty="0"/>
              <a:t>follicle syndrome (LUF)) may be noted (62); </a:t>
            </a:r>
            <a:r>
              <a:rPr lang="en-US" dirty="0" smtClean="0"/>
              <a:t>of importance</a:t>
            </a:r>
            <a:r>
              <a:rPr lang="en-US" dirty="0"/>
              <a:t>, serum P4 is significantly lower in such LUF </a:t>
            </a:r>
            <a:r>
              <a:rPr lang="en-US" dirty="0" smtClean="0"/>
              <a:t>cycles.</a:t>
            </a:r>
          </a:p>
          <a:p>
            <a:r>
              <a:rPr lang="en-US" dirty="0"/>
              <a:t>To conclude, in t-NC cycle, differences in definition of </a:t>
            </a:r>
            <a:r>
              <a:rPr lang="en-US" dirty="0" smtClean="0"/>
              <a:t>LH surge </a:t>
            </a:r>
            <a:r>
              <a:rPr lang="en-US" dirty="0"/>
              <a:t>may result in differences in timing of FET which may </a:t>
            </a:r>
            <a:r>
              <a:rPr lang="en-US" dirty="0" smtClean="0"/>
              <a:t>have impact </a:t>
            </a:r>
            <a:r>
              <a:rPr lang="en-US" dirty="0"/>
              <a:t>on reproductive outcomes. The optimal definition of </a:t>
            </a:r>
            <a:r>
              <a:rPr lang="en-US" dirty="0" smtClean="0"/>
              <a:t>LH surge </a:t>
            </a:r>
            <a:r>
              <a:rPr lang="en-US" dirty="0"/>
              <a:t>associated with the best reproductive outcome </a:t>
            </a:r>
            <a:r>
              <a:rPr lang="en-US" dirty="0" smtClean="0"/>
              <a:t>should be explored</a:t>
            </a:r>
            <a:r>
              <a:rPr lang="en-US" dirty="0"/>
              <a:t>.</a:t>
            </a:r>
            <a:endParaRPr lang="en-US" dirty="0"/>
          </a:p>
        </p:txBody>
      </p:sp>
    </p:spTree>
    <p:extLst>
      <p:ext uri="{BB962C8B-B14F-4D97-AF65-F5344CB8AC3E}">
        <p14:creationId xmlns:p14="http://schemas.microsoft.com/office/powerpoint/2010/main" val="641280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Timing of Embryo Transfer in t-NC and Modified-NC</a:t>
            </a:r>
          </a:p>
        </p:txBody>
      </p:sp>
      <p:sp>
        <p:nvSpPr>
          <p:cNvPr id="3" name="Content Placeholder 2"/>
          <p:cNvSpPr>
            <a:spLocks noGrp="1"/>
          </p:cNvSpPr>
          <p:nvPr>
            <p:ph idx="1"/>
          </p:nvPr>
        </p:nvSpPr>
        <p:spPr>
          <a:xfrm>
            <a:off x="1103312" y="1497874"/>
            <a:ext cx="9355682" cy="4750525"/>
          </a:xfrm>
        </p:spPr>
        <p:txBody>
          <a:bodyPr>
            <a:normAutofit/>
          </a:bodyPr>
          <a:lstStyle/>
          <a:p>
            <a:r>
              <a:rPr lang="en-US" sz="2400" dirty="0"/>
              <a:t>In a NC, the implantation window ranges between LH+7 to </a:t>
            </a:r>
            <a:r>
              <a:rPr lang="en-US" sz="2400" dirty="0" smtClean="0"/>
              <a:t>LH+11 .  A </a:t>
            </a:r>
            <a:r>
              <a:rPr lang="en-US" sz="2400" dirty="0"/>
              <a:t>difference in the timing of FET in t-NC versus </a:t>
            </a:r>
            <a:r>
              <a:rPr lang="en-US" sz="2400" dirty="0" smtClean="0"/>
              <a:t>modified-NC for FET</a:t>
            </a:r>
            <a:r>
              <a:rPr lang="en-US" sz="2400" dirty="0"/>
              <a:t> could be considered, as ovulation occurs 36–48 h after </a:t>
            </a:r>
            <a:r>
              <a:rPr lang="en-US" sz="2400" dirty="0" err="1" smtClean="0"/>
              <a:t>hCG</a:t>
            </a:r>
            <a:r>
              <a:rPr lang="en-US" sz="2400" dirty="0"/>
              <a:t> </a:t>
            </a:r>
            <a:r>
              <a:rPr lang="en-US" sz="2400" dirty="0" smtClean="0"/>
              <a:t>administration</a:t>
            </a:r>
            <a:r>
              <a:rPr lang="en-US" sz="2400" dirty="0"/>
              <a:t>, but could vary from 24 to 56 h after </a:t>
            </a:r>
            <a:r>
              <a:rPr lang="en-US" sz="2400" dirty="0" smtClean="0"/>
              <a:t>a spontaneous </a:t>
            </a:r>
            <a:r>
              <a:rPr lang="en-US" sz="2400" dirty="0"/>
              <a:t>LH surge (60). The usual practice to perform FET </a:t>
            </a:r>
            <a:r>
              <a:rPr lang="en-US" sz="2400" dirty="0" smtClean="0"/>
              <a:t>at the </a:t>
            </a:r>
            <a:r>
              <a:rPr lang="en-US" sz="2400" dirty="0"/>
              <a:t>blastocyst stage is </a:t>
            </a:r>
            <a:r>
              <a:rPr lang="en-US" sz="2400" dirty="0">
                <a:solidFill>
                  <a:schemeClr val="accent1">
                    <a:lumMod val="60000"/>
                    <a:lumOff val="40000"/>
                  </a:schemeClr>
                </a:solidFill>
              </a:rPr>
              <a:t>on LH+6 day in t-NC </a:t>
            </a:r>
            <a:r>
              <a:rPr lang="en-US" sz="2400" dirty="0"/>
              <a:t>(</a:t>
            </a:r>
            <a:r>
              <a:rPr lang="en-US" sz="2400" dirty="0" smtClean="0"/>
              <a:t>and/or </a:t>
            </a:r>
            <a:r>
              <a:rPr lang="en-US" sz="2400" dirty="0" err="1" smtClean="0"/>
              <a:t>ultrasonographic</a:t>
            </a:r>
            <a:r>
              <a:rPr lang="en-US" sz="2400" dirty="0"/>
              <a:t> </a:t>
            </a:r>
            <a:r>
              <a:rPr lang="en-US" sz="2400" dirty="0" smtClean="0"/>
              <a:t>documentation </a:t>
            </a:r>
            <a:r>
              <a:rPr lang="en-US" sz="2400" dirty="0"/>
              <a:t>of ovulation +5 day) </a:t>
            </a:r>
            <a:r>
              <a:rPr lang="en-US" sz="2400" dirty="0">
                <a:solidFill>
                  <a:schemeClr val="accent1">
                    <a:lumMod val="60000"/>
                    <a:lumOff val="40000"/>
                  </a:schemeClr>
                </a:solidFill>
              </a:rPr>
              <a:t>and </a:t>
            </a:r>
            <a:r>
              <a:rPr lang="en-US" sz="2400" dirty="0" smtClean="0">
                <a:solidFill>
                  <a:schemeClr val="accent1">
                    <a:lumMod val="60000"/>
                    <a:lumOff val="40000"/>
                  </a:schemeClr>
                </a:solidFill>
              </a:rPr>
              <a:t>hCG+7 day </a:t>
            </a:r>
            <a:r>
              <a:rPr lang="en-US" sz="2400" dirty="0">
                <a:solidFill>
                  <a:schemeClr val="accent1">
                    <a:lumMod val="60000"/>
                    <a:lumOff val="40000"/>
                  </a:schemeClr>
                </a:solidFill>
              </a:rPr>
              <a:t>in modified-NC.</a:t>
            </a:r>
          </a:p>
        </p:txBody>
      </p:sp>
    </p:spTree>
    <p:extLst>
      <p:ext uri="{BB962C8B-B14F-4D97-AF65-F5344CB8AC3E}">
        <p14:creationId xmlns:p14="http://schemas.microsoft.com/office/powerpoint/2010/main" val="4075954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058" y="23321"/>
            <a:ext cx="10162902" cy="1400530"/>
          </a:xfrm>
        </p:spPr>
        <p:txBody>
          <a:bodyPr/>
          <a:lstStyle/>
          <a:p>
            <a:r>
              <a:rPr lang="en-US" sz="3200" b="1" dirty="0">
                <a:solidFill>
                  <a:schemeClr val="accent2">
                    <a:lumMod val="60000"/>
                    <a:lumOff val="40000"/>
                  </a:schemeClr>
                </a:solidFill>
              </a:rPr>
              <a:t>Timing of warmed embryo transfer in </a:t>
            </a:r>
            <a:r>
              <a:rPr lang="en-US" sz="3200" b="1" dirty="0" smtClean="0">
                <a:solidFill>
                  <a:schemeClr val="accent2">
                    <a:lumMod val="60000"/>
                    <a:lumOff val="40000"/>
                  </a:schemeClr>
                </a:solidFill>
              </a:rPr>
              <a:t> HRT, </a:t>
            </a:r>
            <a:r>
              <a:rPr lang="en-US" sz="3200" b="1" dirty="0">
                <a:solidFill>
                  <a:schemeClr val="accent2">
                    <a:lumMod val="60000"/>
                    <a:lumOff val="40000"/>
                  </a:schemeClr>
                </a:solidFill>
              </a:rPr>
              <a:t>true natural cycle (t-NC) and </a:t>
            </a:r>
            <a:r>
              <a:rPr lang="en-US" sz="3200" b="1" dirty="0" smtClean="0">
                <a:solidFill>
                  <a:schemeClr val="accent2">
                    <a:lumMod val="60000"/>
                    <a:lumOff val="40000"/>
                  </a:schemeClr>
                </a:solidFill>
              </a:rPr>
              <a:t>modified-NC</a:t>
            </a:r>
            <a:r>
              <a:rPr lang="en-US" sz="3200" b="1" dirty="0">
                <a:solidFill>
                  <a:schemeClr val="accent2">
                    <a:lumMod val="60000"/>
                    <a:lumOff val="40000"/>
                  </a:schemeClr>
                </a:solidFill>
              </a:rPr>
              <a:t> </a:t>
            </a:r>
            <a:r>
              <a:rPr lang="en-US" sz="3200" b="1" dirty="0" smtClean="0">
                <a:solidFill>
                  <a:schemeClr val="accent2">
                    <a:lumMod val="60000"/>
                    <a:lumOff val="40000"/>
                  </a:schemeClr>
                </a:solidFill>
              </a:rPr>
              <a:t>protocols</a:t>
            </a:r>
            <a:endParaRPr lang="en-US" dirty="0"/>
          </a:p>
        </p:txBody>
      </p:sp>
      <p:pic>
        <p:nvPicPr>
          <p:cNvPr id="4" name="Content Placeholder 3"/>
          <p:cNvPicPr>
            <a:picLocks noGrp="1" noChangeAspect="1"/>
          </p:cNvPicPr>
          <p:nvPr>
            <p:ph idx="1"/>
          </p:nvPr>
        </p:nvPicPr>
        <p:blipFill>
          <a:blip r:embed="rId2"/>
          <a:stretch>
            <a:fillRect/>
          </a:stretch>
        </p:blipFill>
        <p:spPr>
          <a:xfrm>
            <a:off x="663528" y="1423851"/>
            <a:ext cx="9474926" cy="5408023"/>
          </a:xfrm>
          <a:prstGeom prst="rect">
            <a:avLst/>
          </a:prstGeom>
        </p:spPr>
      </p:pic>
    </p:spTree>
    <p:extLst>
      <p:ext uri="{BB962C8B-B14F-4D97-AF65-F5344CB8AC3E}">
        <p14:creationId xmlns:p14="http://schemas.microsoft.com/office/powerpoint/2010/main" val="6056080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Comparison of t-NC Versus Modified-NC</a:t>
            </a:r>
          </a:p>
        </p:txBody>
      </p:sp>
      <p:sp>
        <p:nvSpPr>
          <p:cNvPr id="3" name="Content Placeholder 2"/>
          <p:cNvSpPr>
            <a:spLocks noGrp="1"/>
          </p:cNvSpPr>
          <p:nvPr>
            <p:ph idx="1"/>
          </p:nvPr>
        </p:nvSpPr>
        <p:spPr>
          <a:xfrm>
            <a:off x="1103312" y="1497874"/>
            <a:ext cx="9259888" cy="4750525"/>
          </a:xfrm>
        </p:spPr>
        <p:txBody>
          <a:bodyPr>
            <a:normAutofit/>
          </a:bodyPr>
          <a:lstStyle/>
          <a:p>
            <a:r>
              <a:rPr lang="en-US" dirty="0"/>
              <a:t>Three RCTs compare the reproductive outcomes of t-NC </a:t>
            </a:r>
            <a:r>
              <a:rPr lang="en-US" dirty="0" smtClean="0"/>
              <a:t>with modified-NC</a:t>
            </a:r>
            <a:r>
              <a:rPr lang="en-US" dirty="0"/>
              <a:t>. The initial RCT with a limited sample size </a:t>
            </a:r>
            <a:r>
              <a:rPr lang="en-US" dirty="0" smtClean="0"/>
              <a:t>in patients </a:t>
            </a:r>
            <a:r>
              <a:rPr lang="en-US" dirty="0"/>
              <a:t>undergoing cleavage stage FET, reported </a:t>
            </a:r>
            <a:r>
              <a:rPr lang="en-US" dirty="0">
                <a:solidFill>
                  <a:schemeClr val="accent1">
                    <a:lumMod val="60000"/>
                    <a:lumOff val="40000"/>
                  </a:schemeClr>
                </a:solidFill>
              </a:rPr>
              <a:t>similar </a:t>
            </a:r>
            <a:r>
              <a:rPr lang="en-US" dirty="0" smtClean="0">
                <a:solidFill>
                  <a:schemeClr val="accent1">
                    <a:lumMod val="60000"/>
                    <a:lumOff val="40000"/>
                  </a:schemeClr>
                </a:solidFill>
              </a:rPr>
              <a:t>CPR and </a:t>
            </a:r>
            <a:r>
              <a:rPr lang="en-US" dirty="0">
                <a:solidFill>
                  <a:schemeClr val="accent1">
                    <a:lumMod val="60000"/>
                    <a:lumOff val="40000"/>
                  </a:schemeClr>
                </a:solidFill>
              </a:rPr>
              <a:t>LBR </a:t>
            </a:r>
            <a:r>
              <a:rPr lang="en-US" dirty="0"/>
              <a:t>when comparing t-NC (n=30) to modified-NC (</a:t>
            </a:r>
            <a:r>
              <a:rPr lang="en-US" dirty="0" smtClean="0"/>
              <a:t>n=25).</a:t>
            </a:r>
          </a:p>
          <a:p>
            <a:r>
              <a:rPr lang="en-US" dirty="0" smtClean="0"/>
              <a:t>The </a:t>
            </a:r>
            <a:r>
              <a:rPr lang="en-US" dirty="0"/>
              <a:t>second RCT by </a:t>
            </a:r>
            <a:r>
              <a:rPr lang="en-US" dirty="0" err="1"/>
              <a:t>Fatemi</a:t>
            </a:r>
            <a:r>
              <a:rPr lang="en-US" dirty="0"/>
              <a:t> et al. in patients </a:t>
            </a:r>
            <a:r>
              <a:rPr lang="en-US" dirty="0" smtClean="0"/>
              <a:t>undergoing cleavage </a:t>
            </a:r>
            <a:r>
              <a:rPr lang="en-US" dirty="0"/>
              <a:t>stage FET revealed significantly </a:t>
            </a:r>
            <a:r>
              <a:rPr lang="en-US" dirty="0">
                <a:solidFill>
                  <a:schemeClr val="accent1">
                    <a:lumMod val="60000"/>
                    <a:lumOff val="40000"/>
                  </a:schemeClr>
                </a:solidFill>
              </a:rPr>
              <a:t>lower OPR </a:t>
            </a:r>
            <a:r>
              <a:rPr lang="en-US" dirty="0" smtClean="0">
                <a:solidFill>
                  <a:schemeClr val="accent1">
                    <a:lumMod val="60000"/>
                    <a:lumOff val="40000"/>
                  </a:schemeClr>
                </a:solidFill>
              </a:rPr>
              <a:t>with modified-NC </a:t>
            </a:r>
            <a:r>
              <a:rPr lang="en-US" dirty="0"/>
              <a:t>(n=63) when compared to t-NC (</a:t>
            </a:r>
            <a:r>
              <a:rPr lang="en-US" dirty="0" smtClean="0"/>
              <a:t>n=61</a:t>
            </a:r>
            <a:r>
              <a:rPr lang="en-US" dirty="0"/>
              <a:t>) (</a:t>
            </a:r>
            <a:r>
              <a:rPr lang="en-US" dirty="0" smtClean="0"/>
              <a:t>14.3% vs </a:t>
            </a:r>
            <a:r>
              <a:rPr lang="en-US" dirty="0"/>
              <a:t>31.1%, p=0.025, respectively</a:t>
            </a:r>
            <a:r>
              <a:rPr lang="en-US" dirty="0" smtClean="0"/>
              <a:t>).</a:t>
            </a:r>
          </a:p>
          <a:p>
            <a:r>
              <a:rPr lang="en-US" dirty="0"/>
              <a:t>A subsequent retrospective study compared t-NC </a:t>
            </a:r>
            <a:r>
              <a:rPr lang="en-US" dirty="0" smtClean="0"/>
              <a:t>without LPS </a:t>
            </a:r>
            <a:r>
              <a:rPr lang="en-US" dirty="0"/>
              <a:t>(n=501), t-NC with LPS (n=828) and modified-NC with </a:t>
            </a:r>
            <a:r>
              <a:rPr lang="en-US" dirty="0" smtClean="0"/>
              <a:t>LPS (n=1024).</a:t>
            </a:r>
            <a:r>
              <a:rPr lang="en-US" dirty="0"/>
              <a:t> </a:t>
            </a:r>
            <a:r>
              <a:rPr lang="en-US" dirty="0">
                <a:solidFill>
                  <a:schemeClr val="accent1">
                    <a:lumMod val="60000"/>
                    <a:lumOff val="40000"/>
                  </a:schemeClr>
                </a:solidFill>
              </a:rPr>
              <a:t>the CPR was significantly higher in the t-NC</a:t>
            </a:r>
            <a:r>
              <a:rPr lang="en-US" dirty="0"/>
              <a:t> group compared to </a:t>
            </a:r>
            <a:r>
              <a:rPr lang="en-US" dirty="0" smtClean="0"/>
              <a:t>the modified-NC </a:t>
            </a:r>
            <a:r>
              <a:rPr lang="en-US" dirty="0"/>
              <a:t>with LPS (46.9% vs 29.7%, respectively, p&lt;0.001), </a:t>
            </a:r>
            <a:r>
              <a:rPr lang="en-US" dirty="0" smtClean="0"/>
              <a:t>in line </a:t>
            </a:r>
            <a:r>
              <a:rPr lang="en-US" dirty="0"/>
              <a:t>with the previous RCT (65).</a:t>
            </a:r>
            <a:r>
              <a:rPr lang="en-US" dirty="0" smtClean="0"/>
              <a:t> </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33503312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Comparison of t-NC Versus Modified-NC</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358537"/>
            <a:ext cx="9355682" cy="5181599"/>
          </a:xfrm>
        </p:spPr>
        <p:txBody>
          <a:bodyPr>
            <a:noAutofit/>
          </a:bodyPr>
          <a:lstStyle/>
          <a:p>
            <a:r>
              <a:rPr lang="en-US" dirty="0"/>
              <a:t>The most recent RCT, compared t-NC (n=130) to </a:t>
            </a:r>
            <a:r>
              <a:rPr lang="en-US" dirty="0" smtClean="0"/>
              <a:t>modified- NC </a:t>
            </a:r>
            <a:r>
              <a:rPr lang="en-US" dirty="0"/>
              <a:t>(n=130) in a total 260 patients undergoing cleavage </a:t>
            </a:r>
            <a:r>
              <a:rPr lang="en-US" dirty="0" smtClean="0"/>
              <a:t>stage FET.</a:t>
            </a:r>
            <a:r>
              <a:rPr lang="en-US" dirty="0"/>
              <a:t> </a:t>
            </a:r>
            <a:r>
              <a:rPr lang="en-US" dirty="0">
                <a:solidFill>
                  <a:schemeClr val="accent1">
                    <a:lumMod val="60000"/>
                    <a:lumOff val="40000"/>
                  </a:schemeClr>
                </a:solidFill>
              </a:rPr>
              <a:t>The </a:t>
            </a:r>
            <a:r>
              <a:rPr lang="en-US" dirty="0" smtClean="0">
                <a:solidFill>
                  <a:schemeClr val="accent1">
                    <a:lumMod val="60000"/>
                    <a:lumOff val="40000"/>
                  </a:schemeClr>
                </a:solidFill>
              </a:rPr>
              <a:t>CPR, </a:t>
            </a:r>
            <a:r>
              <a:rPr lang="en-US" dirty="0">
                <a:solidFill>
                  <a:schemeClr val="accent1">
                    <a:lumMod val="60000"/>
                    <a:lumOff val="40000"/>
                  </a:schemeClr>
                </a:solidFill>
              </a:rPr>
              <a:t>was comparable between the </a:t>
            </a:r>
            <a:r>
              <a:rPr lang="en-US" dirty="0" smtClean="0">
                <a:solidFill>
                  <a:schemeClr val="accent1">
                    <a:lumMod val="60000"/>
                    <a:lumOff val="40000"/>
                  </a:schemeClr>
                </a:solidFill>
              </a:rPr>
              <a:t>modified-NC and </a:t>
            </a:r>
            <a:r>
              <a:rPr lang="en-US" dirty="0">
                <a:solidFill>
                  <a:schemeClr val="accent1">
                    <a:lumMod val="60000"/>
                    <a:lumOff val="40000"/>
                  </a:schemeClr>
                </a:solidFill>
              </a:rPr>
              <a:t>t-NC groups </a:t>
            </a:r>
            <a:r>
              <a:rPr lang="en-US" dirty="0"/>
              <a:t>(27.2% vs 24.4%, respectively; [relative </a:t>
            </a:r>
            <a:r>
              <a:rPr lang="en-US" dirty="0" smtClean="0"/>
              <a:t>risk (RR</a:t>
            </a:r>
            <a:r>
              <a:rPr lang="en-US" dirty="0"/>
              <a:t>)=0.90, 95% CI 0.59-1.37, p = 0.61, respectively]), but </a:t>
            </a:r>
            <a:r>
              <a:rPr lang="en-US" dirty="0" smtClean="0"/>
              <a:t>with fewer </a:t>
            </a:r>
            <a:r>
              <a:rPr lang="en-US" dirty="0"/>
              <a:t>clinic visits for patients undergoing </a:t>
            </a:r>
            <a:r>
              <a:rPr lang="en-US" dirty="0" smtClean="0"/>
              <a:t>modified-NC.</a:t>
            </a:r>
            <a:r>
              <a:rPr lang="en-US" dirty="0"/>
              <a:t> None of the patients received LPS, and </a:t>
            </a:r>
            <a:r>
              <a:rPr lang="en-US" dirty="0" smtClean="0"/>
              <a:t>following overnight </a:t>
            </a:r>
            <a:r>
              <a:rPr lang="en-US" dirty="0"/>
              <a:t>culture, FET was performed at LH surge+5 days in </a:t>
            </a:r>
            <a:r>
              <a:rPr lang="en-US" dirty="0" smtClean="0"/>
              <a:t>the t-NC </a:t>
            </a:r>
            <a:r>
              <a:rPr lang="en-US" dirty="0"/>
              <a:t>group and hCG+6 days in the modified-NC </a:t>
            </a:r>
            <a:r>
              <a:rPr lang="en-US" dirty="0" smtClean="0"/>
              <a:t>group.</a:t>
            </a:r>
          </a:p>
          <a:p>
            <a:r>
              <a:rPr lang="en-US" dirty="0" smtClean="0"/>
              <a:t>The FET </a:t>
            </a:r>
            <a:r>
              <a:rPr lang="en-US" dirty="0"/>
              <a:t>timing, shifting to t-NC with impending LH in </a:t>
            </a:r>
            <a:r>
              <a:rPr lang="en-US" dirty="0" smtClean="0"/>
              <a:t>patients initially </a:t>
            </a:r>
            <a:r>
              <a:rPr lang="en-US" dirty="0"/>
              <a:t>assigned to modified-NC and no LPS </a:t>
            </a:r>
            <a:r>
              <a:rPr lang="en-US" dirty="0" smtClean="0"/>
              <a:t>administration may </a:t>
            </a:r>
            <a:r>
              <a:rPr lang="en-US" dirty="0"/>
              <a:t>account for similar reproductive outcome in both </a:t>
            </a:r>
            <a:r>
              <a:rPr lang="en-US" dirty="0" smtClean="0"/>
              <a:t>groups.</a:t>
            </a:r>
          </a:p>
          <a:p>
            <a:r>
              <a:rPr lang="en-US" dirty="0"/>
              <a:t>In a recent network meta-analysis of 26 RCTs, </a:t>
            </a:r>
            <a:r>
              <a:rPr lang="en-US" dirty="0">
                <a:solidFill>
                  <a:schemeClr val="accent1">
                    <a:lumMod val="60000"/>
                    <a:lumOff val="40000"/>
                  </a:schemeClr>
                </a:solidFill>
              </a:rPr>
              <a:t>no </a:t>
            </a:r>
            <a:r>
              <a:rPr lang="en-US" dirty="0" smtClean="0">
                <a:solidFill>
                  <a:schemeClr val="accent1">
                    <a:lumMod val="60000"/>
                    <a:lumOff val="40000"/>
                  </a:schemeClr>
                </a:solidFill>
              </a:rPr>
              <a:t>difference in </a:t>
            </a:r>
            <a:r>
              <a:rPr lang="en-US" dirty="0">
                <a:solidFill>
                  <a:schemeClr val="accent1">
                    <a:lumMod val="60000"/>
                    <a:lumOff val="40000"/>
                  </a:schemeClr>
                </a:solidFill>
              </a:rPr>
              <a:t>LBR was reported between t-NC and modified-NC </a:t>
            </a:r>
            <a:r>
              <a:rPr lang="en-US" dirty="0" smtClean="0">
                <a:solidFill>
                  <a:schemeClr val="accent1">
                    <a:lumMod val="60000"/>
                    <a:lumOff val="40000"/>
                  </a:schemeClr>
                </a:solidFill>
              </a:rPr>
              <a:t>FET</a:t>
            </a:r>
            <a:r>
              <a:rPr lang="en-US" dirty="0" smtClean="0"/>
              <a:t> (OR=1.21</a:t>
            </a:r>
            <a:r>
              <a:rPr lang="en-US" dirty="0"/>
              <a:t>, 95% CI 0.81 – 1.82, low quality evidence) (75).</a:t>
            </a:r>
            <a:endParaRPr lang="en-US" dirty="0" smtClean="0"/>
          </a:p>
          <a:p>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532699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Mild-Ovarian Stimulation (</a:t>
            </a:r>
            <a:r>
              <a:rPr lang="en-US" sz="3200" b="1" dirty="0" smtClean="0">
                <a:solidFill>
                  <a:schemeClr val="accent2">
                    <a:lumMod val="60000"/>
                    <a:lumOff val="40000"/>
                  </a:schemeClr>
                </a:solidFill>
              </a:rPr>
              <a:t>mild-OS)</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lnSpcReduction="10000"/>
          </a:bodyPr>
          <a:lstStyle/>
          <a:p>
            <a:pPr>
              <a:buFont typeface="Wingdings" panose="05000000000000000000" pitchFamily="2" charset="2"/>
              <a:buChar char="Ø"/>
            </a:pPr>
            <a:r>
              <a:rPr lang="en-US" dirty="0"/>
              <a:t>For </a:t>
            </a:r>
            <a:r>
              <a:rPr lang="en-US" dirty="0"/>
              <a:t>this purpose, mild OS is performed with &lt;150 IU </a:t>
            </a:r>
            <a:r>
              <a:rPr lang="en-US" dirty="0"/>
              <a:t>urinary/recombinant </a:t>
            </a:r>
            <a:r>
              <a:rPr lang="en-US" dirty="0"/>
              <a:t>follicle stimulating hormone (FSH)/day, </a:t>
            </a:r>
            <a:r>
              <a:rPr lang="en-US" dirty="0" err="1"/>
              <a:t>letrozole</a:t>
            </a:r>
            <a:r>
              <a:rPr lang="en-US" dirty="0"/>
              <a:t> </a:t>
            </a:r>
            <a:r>
              <a:rPr lang="en-US" dirty="0"/>
              <a:t>at a </a:t>
            </a:r>
            <a:r>
              <a:rPr lang="en-US" dirty="0"/>
              <a:t>dose of 2.5 – 5 mg/day or CC at </a:t>
            </a:r>
            <a:r>
              <a:rPr lang="en-US" dirty="0"/>
              <a:t>a dose of 50-100 </a:t>
            </a:r>
            <a:r>
              <a:rPr lang="en-US" dirty="0" smtClean="0"/>
              <a:t>mg/day, starting </a:t>
            </a:r>
            <a:r>
              <a:rPr lang="en-US" dirty="0"/>
              <a:t>on the 2nd or 3rd day of the cycle. The follicular </a:t>
            </a:r>
            <a:r>
              <a:rPr lang="en-US" dirty="0" smtClean="0"/>
              <a:t>response is </a:t>
            </a:r>
            <a:r>
              <a:rPr lang="en-US" dirty="0"/>
              <a:t>monitored by frequent vaginal ultrasonography and/or </a:t>
            </a:r>
            <a:r>
              <a:rPr lang="en-US" dirty="0" smtClean="0"/>
              <a:t>serum endocrine </a:t>
            </a:r>
            <a:r>
              <a:rPr lang="en-US" dirty="0"/>
              <a:t>assessment. Human chorionic gonadotropin </a:t>
            </a:r>
            <a:r>
              <a:rPr lang="en-US" dirty="0" smtClean="0"/>
              <a:t>is administered </a:t>
            </a:r>
            <a:r>
              <a:rPr lang="en-US" dirty="0"/>
              <a:t>when the diameter of the leading follicle </a:t>
            </a:r>
            <a:r>
              <a:rPr lang="en-US" dirty="0" smtClean="0"/>
              <a:t>is greater </a:t>
            </a:r>
            <a:r>
              <a:rPr lang="en-US" dirty="0"/>
              <a:t>than17 mm, endometrial thickness ≥7 mm and </a:t>
            </a:r>
            <a:r>
              <a:rPr lang="en-US" dirty="0" smtClean="0"/>
              <a:t>serum E2 </a:t>
            </a:r>
            <a:r>
              <a:rPr lang="en-US" dirty="0"/>
              <a:t>level &gt;150 </a:t>
            </a:r>
            <a:r>
              <a:rPr lang="en-US" dirty="0" err="1"/>
              <a:t>pg</a:t>
            </a:r>
            <a:r>
              <a:rPr lang="en-US" dirty="0"/>
              <a:t>/ml. The timing of the FET is </a:t>
            </a:r>
            <a:r>
              <a:rPr lang="en-US" dirty="0" smtClean="0"/>
              <a:t>scheduled according </a:t>
            </a:r>
            <a:r>
              <a:rPr lang="en-US" dirty="0"/>
              <a:t>to the day of embryo freezing; day-3 embryos </a:t>
            </a:r>
            <a:r>
              <a:rPr lang="en-US" dirty="0" smtClean="0"/>
              <a:t>are transferred </a:t>
            </a:r>
            <a:r>
              <a:rPr lang="en-US" dirty="0"/>
              <a:t>on hCG+5 and day-5/6 embryos </a:t>
            </a:r>
            <a:r>
              <a:rPr lang="en-US" dirty="0" err="1" smtClean="0"/>
              <a:t>are</a:t>
            </a:r>
            <a:r>
              <a:rPr lang="en-US" dirty="0" err="1"/>
              <a:t>transferred</a:t>
            </a:r>
            <a:r>
              <a:rPr lang="en-US" dirty="0"/>
              <a:t> </a:t>
            </a:r>
            <a:r>
              <a:rPr lang="en-US" dirty="0" smtClean="0"/>
              <a:t>on hCG+7 </a:t>
            </a:r>
            <a:r>
              <a:rPr lang="en-US" dirty="0"/>
              <a:t>(91, 92</a:t>
            </a:r>
            <a:r>
              <a:rPr lang="en-US" dirty="0" smtClean="0"/>
              <a:t>).</a:t>
            </a:r>
          </a:p>
          <a:p>
            <a:r>
              <a:rPr lang="en-US" dirty="0"/>
              <a:t>The rationale for mild OS in regularly cycling women is </a:t>
            </a:r>
            <a:r>
              <a:rPr lang="en-US" dirty="0" smtClean="0"/>
              <a:t>to improve </a:t>
            </a:r>
            <a:r>
              <a:rPr lang="en-US" dirty="0"/>
              <a:t>subtle defects in </a:t>
            </a:r>
            <a:r>
              <a:rPr lang="en-US" dirty="0" err="1"/>
              <a:t>folliculogenesis</a:t>
            </a:r>
            <a:r>
              <a:rPr lang="en-US" dirty="0"/>
              <a:t> and subsequent </a:t>
            </a:r>
            <a:r>
              <a:rPr lang="en-US" dirty="0" smtClean="0"/>
              <a:t>luteal phase</a:t>
            </a:r>
            <a:r>
              <a:rPr lang="en-US" dirty="0"/>
              <a:t>, resulting in a better endometrial milieu for </a:t>
            </a:r>
            <a:r>
              <a:rPr lang="en-US" dirty="0" smtClean="0"/>
              <a:t>embryo implantation </a:t>
            </a:r>
            <a:r>
              <a:rPr lang="en-US" dirty="0"/>
              <a:t>(91, 92). In addition, mild-OS avoids the </a:t>
            </a:r>
            <a:r>
              <a:rPr lang="en-US" dirty="0" smtClean="0"/>
              <a:t>reported risks </a:t>
            </a:r>
            <a:r>
              <a:rPr lang="en-US" dirty="0"/>
              <a:t>(e.g. thromboembolic events) associated with </a:t>
            </a:r>
            <a:r>
              <a:rPr lang="en-US" dirty="0" err="1" smtClean="0"/>
              <a:t>exogeneous</a:t>
            </a:r>
            <a:r>
              <a:rPr lang="en-US" dirty="0"/>
              <a:t> </a:t>
            </a:r>
            <a:r>
              <a:rPr lang="en-US" dirty="0" smtClean="0"/>
              <a:t>E2 </a:t>
            </a:r>
            <a:r>
              <a:rPr lang="en-US" dirty="0"/>
              <a:t>and P administration in HRT cycles</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3202797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30501"/>
            <a:ext cx="9404723" cy="1053865"/>
          </a:xfrm>
        </p:spPr>
        <p:txBody>
          <a:bodyPr/>
          <a:lstStyle/>
          <a:p>
            <a:r>
              <a:rPr lang="en-US" sz="3200" b="1" dirty="0">
                <a:solidFill>
                  <a:schemeClr val="accent2">
                    <a:lumMod val="60000"/>
                    <a:lumOff val="40000"/>
                  </a:schemeClr>
                </a:solidFill>
              </a:rPr>
              <a:t>Endometrium preparation protocols for frozen embryo transfer (</a:t>
            </a:r>
            <a:r>
              <a:rPr lang="en-US" sz="3200" b="1" dirty="0" smtClean="0">
                <a:solidFill>
                  <a:schemeClr val="accent2">
                    <a:lumMod val="60000"/>
                    <a:lumOff val="40000"/>
                  </a:schemeClr>
                </a:solidFill>
              </a:rPr>
              <a:t>FET):</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332411"/>
            <a:ext cx="8946541" cy="5259977"/>
          </a:xfrm>
        </p:spPr>
        <p:txBody>
          <a:bodyPr>
            <a:noAutofit/>
          </a:bodyPr>
          <a:lstStyle/>
          <a:p>
            <a:r>
              <a:rPr lang="en-US" b="1" dirty="0"/>
              <a:t>Hormone replacement treatment (HRT</a:t>
            </a:r>
            <a:r>
              <a:rPr lang="en-US" dirty="0"/>
              <a:t>)</a:t>
            </a:r>
          </a:p>
          <a:p>
            <a:pPr marL="0" indent="0">
              <a:buNone/>
            </a:pPr>
            <a:r>
              <a:rPr lang="en-US" dirty="0"/>
              <a:t>	</a:t>
            </a:r>
            <a:r>
              <a:rPr lang="en-US" dirty="0" smtClean="0"/>
              <a:t>•</a:t>
            </a:r>
            <a:r>
              <a:rPr lang="en-US" dirty="0"/>
              <a:t>HRT with </a:t>
            </a:r>
            <a:r>
              <a:rPr lang="en-US" dirty="0" err="1"/>
              <a:t>GnRH</a:t>
            </a:r>
            <a:r>
              <a:rPr lang="en-US" dirty="0"/>
              <a:t>-a </a:t>
            </a:r>
            <a:r>
              <a:rPr lang="en-US" dirty="0" smtClean="0"/>
              <a:t>suppression</a:t>
            </a:r>
          </a:p>
          <a:p>
            <a:pPr marL="0" indent="0">
              <a:buNone/>
            </a:pPr>
            <a:r>
              <a:rPr lang="en-US" dirty="0"/>
              <a:t>	</a:t>
            </a:r>
            <a:r>
              <a:rPr lang="en-US" dirty="0" smtClean="0"/>
              <a:t>•HRT </a:t>
            </a:r>
            <a:r>
              <a:rPr lang="en-US" dirty="0"/>
              <a:t>without </a:t>
            </a:r>
            <a:r>
              <a:rPr lang="en-US" dirty="0" err="1"/>
              <a:t>GnRH</a:t>
            </a:r>
            <a:r>
              <a:rPr lang="en-US" dirty="0"/>
              <a:t>-a suppression</a:t>
            </a:r>
          </a:p>
          <a:p>
            <a:r>
              <a:rPr lang="en-US" b="1" dirty="0"/>
              <a:t>True natural (t-NC) </a:t>
            </a:r>
            <a:r>
              <a:rPr lang="en-US" b="1" dirty="0" smtClean="0"/>
              <a:t>cycle</a:t>
            </a:r>
          </a:p>
          <a:p>
            <a:pPr marL="0" indent="0">
              <a:buNone/>
            </a:pPr>
            <a:r>
              <a:rPr lang="en-US" dirty="0" smtClean="0"/>
              <a:t>	•t-NC with luteal phase support</a:t>
            </a:r>
          </a:p>
          <a:p>
            <a:pPr marL="0" indent="0">
              <a:buNone/>
            </a:pPr>
            <a:r>
              <a:rPr lang="en-US" dirty="0" smtClean="0"/>
              <a:t>	•</a:t>
            </a:r>
            <a:r>
              <a:rPr lang="en-US" dirty="0"/>
              <a:t>t-NC without luteal phase support</a:t>
            </a:r>
          </a:p>
          <a:p>
            <a:r>
              <a:rPr lang="en-US" b="1" dirty="0"/>
              <a:t>Modified natural (modified-NC) cycle</a:t>
            </a:r>
          </a:p>
          <a:p>
            <a:pPr marL="0" indent="0">
              <a:buNone/>
            </a:pPr>
            <a:r>
              <a:rPr lang="en-US" dirty="0" smtClean="0"/>
              <a:t>	•</a:t>
            </a:r>
            <a:r>
              <a:rPr lang="en-US" dirty="0"/>
              <a:t>Modified-NC with luteal phase support</a:t>
            </a:r>
          </a:p>
          <a:p>
            <a:pPr marL="0" indent="0">
              <a:buNone/>
            </a:pPr>
            <a:r>
              <a:rPr lang="en-US" dirty="0" smtClean="0"/>
              <a:t>	•</a:t>
            </a:r>
            <a:r>
              <a:rPr lang="en-US" dirty="0"/>
              <a:t>Modified-NC without luteal phase support</a:t>
            </a:r>
          </a:p>
          <a:p>
            <a:r>
              <a:rPr lang="en-US" b="1" dirty="0"/>
              <a:t>Mild ovarian stimulation (Mild-OS)</a:t>
            </a:r>
          </a:p>
          <a:p>
            <a:pPr marL="0" indent="0">
              <a:buNone/>
            </a:pPr>
            <a:r>
              <a:rPr lang="en-US" dirty="0" smtClean="0"/>
              <a:t>	•</a:t>
            </a:r>
            <a:r>
              <a:rPr lang="en-US" dirty="0"/>
              <a:t>Clomiphene Citrate (CC)/Aromatase Inhibitor (</a:t>
            </a:r>
            <a:r>
              <a:rPr lang="en-US" dirty="0" err="1"/>
              <a:t>Letrozole</a:t>
            </a:r>
            <a:r>
              <a:rPr lang="en-US" dirty="0"/>
              <a:t>)/Follicle </a:t>
            </a:r>
            <a:r>
              <a:rPr lang="en-US" dirty="0" smtClean="0"/>
              <a:t>Stimulating Hormone </a:t>
            </a:r>
            <a:r>
              <a:rPr lang="en-US" dirty="0"/>
              <a:t>(FSH)</a:t>
            </a:r>
          </a:p>
        </p:txBody>
      </p:sp>
    </p:spTree>
    <p:extLst>
      <p:ext uri="{BB962C8B-B14F-4D97-AF65-F5344CB8AC3E}">
        <p14:creationId xmlns:p14="http://schemas.microsoft.com/office/powerpoint/2010/main" val="2456390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Comparison of Different FET Protocols</a:t>
            </a:r>
            <a:br>
              <a:rPr lang="en-US" sz="3200" b="1" dirty="0">
                <a:solidFill>
                  <a:schemeClr val="accent2">
                    <a:lumMod val="60000"/>
                    <a:lumOff val="40000"/>
                  </a:schemeClr>
                </a:solidFill>
              </a:rPr>
            </a:br>
            <a:r>
              <a:rPr lang="en-US" sz="3200" dirty="0">
                <a:solidFill>
                  <a:schemeClr val="accent2">
                    <a:lumMod val="60000"/>
                    <a:lumOff val="40000"/>
                  </a:schemeClr>
                </a:solidFill>
              </a:rPr>
              <a:t>t-NC/Modified-NC Versus HRT</a:t>
            </a:r>
          </a:p>
        </p:txBody>
      </p:sp>
      <p:sp>
        <p:nvSpPr>
          <p:cNvPr id="3" name="Content Placeholder 2"/>
          <p:cNvSpPr>
            <a:spLocks noGrp="1"/>
          </p:cNvSpPr>
          <p:nvPr>
            <p:ph idx="1"/>
          </p:nvPr>
        </p:nvSpPr>
        <p:spPr>
          <a:xfrm>
            <a:off x="1103312" y="1497874"/>
            <a:ext cx="9355682" cy="4750525"/>
          </a:xfrm>
        </p:spPr>
        <p:txBody>
          <a:bodyPr>
            <a:normAutofit/>
          </a:bodyPr>
          <a:lstStyle/>
          <a:p>
            <a:r>
              <a:rPr lang="en-US" dirty="0"/>
              <a:t>In a recent Cochrane meta-analysis with pooled analysis of </a:t>
            </a:r>
            <a:r>
              <a:rPr lang="en-US" dirty="0" smtClean="0"/>
              <a:t>five RCTs</a:t>
            </a:r>
            <a:r>
              <a:rPr lang="en-US" dirty="0"/>
              <a:t>, </a:t>
            </a:r>
            <a:r>
              <a:rPr lang="en-US" dirty="0">
                <a:solidFill>
                  <a:schemeClr val="accent1">
                    <a:lumMod val="60000"/>
                    <a:lumOff val="40000"/>
                  </a:schemeClr>
                </a:solidFill>
              </a:rPr>
              <a:t>there was a trend, but not reaching statistical </a:t>
            </a:r>
            <a:r>
              <a:rPr lang="en-US" dirty="0" smtClean="0">
                <a:solidFill>
                  <a:schemeClr val="accent1">
                    <a:lumMod val="60000"/>
                    <a:lumOff val="40000"/>
                  </a:schemeClr>
                </a:solidFill>
              </a:rPr>
              <a:t>analysis, favoring </a:t>
            </a:r>
            <a:r>
              <a:rPr lang="en-US" dirty="0">
                <a:solidFill>
                  <a:schemeClr val="accent1">
                    <a:lumMod val="60000"/>
                    <a:lumOff val="40000"/>
                  </a:schemeClr>
                </a:solidFill>
              </a:rPr>
              <a:t>HRT for CPR </a:t>
            </a:r>
            <a:r>
              <a:rPr lang="en-US" dirty="0"/>
              <a:t>(OR=0.79, 95% CI 0.62 - 1.01; </a:t>
            </a:r>
            <a:r>
              <a:rPr lang="en-US" dirty="0" smtClean="0"/>
              <a:t>n=1249; studies=5</a:t>
            </a:r>
            <a:r>
              <a:rPr lang="en-US" dirty="0"/>
              <a:t>; I2 = 60%; very low-quality evidence</a:t>
            </a:r>
            <a:r>
              <a:rPr lang="en-US" dirty="0" smtClean="0"/>
              <a:t>).</a:t>
            </a:r>
          </a:p>
          <a:p>
            <a:r>
              <a:rPr lang="en-US" dirty="0">
                <a:solidFill>
                  <a:schemeClr val="accent1">
                    <a:lumMod val="60000"/>
                    <a:lumOff val="40000"/>
                  </a:schemeClr>
                </a:solidFill>
              </a:rPr>
              <a:t>No </a:t>
            </a:r>
            <a:r>
              <a:rPr lang="en-US" dirty="0" smtClean="0">
                <a:solidFill>
                  <a:schemeClr val="accent1">
                    <a:lumMod val="60000"/>
                    <a:lumOff val="40000"/>
                  </a:schemeClr>
                </a:solidFill>
              </a:rPr>
              <a:t>difference in </a:t>
            </a:r>
            <a:r>
              <a:rPr lang="en-US" dirty="0">
                <a:solidFill>
                  <a:schemeClr val="accent1">
                    <a:lumMod val="60000"/>
                    <a:lumOff val="40000"/>
                  </a:schemeClr>
                </a:solidFill>
              </a:rPr>
              <a:t>LBR </a:t>
            </a:r>
            <a:r>
              <a:rPr lang="en-US" dirty="0"/>
              <a:t>was noted between t-NC/modified-NC and </a:t>
            </a:r>
            <a:r>
              <a:rPr lang="en-US" dirty="0" smtClean="0"/>
              <a:t>HRT (OR=0.97</a:t>
            </a:r>
            <a:r>
              <a:rPr lang="en-US" dirty="0"/>
              <a:t>, 95% CI 0.74 - 1.28; n=1285; studies=4; I2 = 0</a:t>
            </a:r>
            <a:r>
              <a:rPr lang="en-US" dirty="0" smtClean="0"/>
              <a:t>%; very </a:t>
            </a:r>
            <a:r>
              <a:rPr lang="en-US" dirty="0"/>
              <a:t>low-quality evidence</a:t>
            </a:r>
            <a:r>
              <a:rPr lang="en-US" dirty="0" smtClean="0"/>
              <a:t>).</a:t>
            </a:r>
          </a:p>
          <a:p>
            <a:r>
              <a:rPr lang="en-US" dirty="0"/>
              <a:t>Of note, </a:t>
            </a:r>
            <a:r>
              <a:rPr lang="en-US" dirty="0">
                <a:solidFill>
                  <a:schemeClr val="accent1">
                    <a:lumMod val="60000"/>
                    <a:lumOff val="40000"/>
                  </a:schemeClr>
                </a:solidFill>
              </a:rPr>
              <a:t>the </a:t>
            </a:r>
            <a:r>
              <a:rPr lang="en-US" dirty="0" smtClean="0">
                <a:solidFill>
                  <a:schemeClr val="accent1">
                    <a:lumMod val="60000"/>
                    <a:lumOff val="40000"/>
                  </a:schemeClr>
                </a:solidFill>
              </a:rPr>
              <a:t>cycle cancellation </a:t>
            </a:r>
            <a:r>
              <a:rPr lang="en-US" dirty="0">
                <a:solidFill>
                  <a:schemeClr val="accent1">
                    <a:lumMod val="60000"/>
                    <a:lumOff val="40000"/>
                  </a:schemeClr>
                </a:solidFill>
              </a:rPr>
              <a:t>rate </a:t>
            </a:r>
            <a:r>
              <a:rPr lang="en-US" dirty="0"/>
              <a:t>data was available only in one RCT and it </a:t>
            </a:r>
            <a:r>
              <a:rPr lang="en-US" dirty="0" smtClean="0">
                <a:solidFill>
                  <a:schemeClr val="accent1">
                    <a:lumMod val="60000"/>
                    <a:lumOff val="40000"/>
                  </a:schemeClr>
                </a:solidFill>
              </a:rPr>
              <a:t>was significantly </a:t>
            </a:r>
            <a:r>
              <a:rPr lang="en-US" dirty="0">
                <a:solidFill>
                  <a:schemeClr val="accent1">
                    <a:lumMod val="60000"/>
                    <a:lumOff val="40000"/>
                  </a:schemeClr>
                </a:solidFill>
              </a:rPr>
              <a:t>less with modified-NC when compared with </a:t>
            </a:r>
            <a:r>
              <a:rPr lang="en-US" dirty="0" smtClean="0">
                <a:solidFill>
                  <a:schemeClr val="accent1">
                    <a:lumMod val="60000"/>
                    <a:lumOff val="40000"/>
                  </a:schemeClr>
                </a:solidFill>
              </a:rPr>
              <a:t>HRT protocol </a:t>
            </a:r>
            <a:r>
              <a:rPr lang="en-US" dirty="0"/>
              <a:t>(26.7% vs 20.4%; p=0.02) (96). The difference </a:t>
            </a:r>
            <a:r>
              <a:rPr lang="en-US" dirty="0" smtClean="0"/>
              <a:t>in cancellation </a:t>
            </a:r>
            <a:r>
              <a:rPr lang="en-US" dirty="0"/>
              <a:t>rates was ascribed mainly to more </a:t>
            </a:r>
            <a:r>
              <a:rPr lang="en-US" dirty="0" smtClean="0"/>
              <a:t>cancellation due </a:t>
            </a:r>
            <a:r>
              <a:rPr lang="en-US" dirty="0"/>
              <a:t>to insufficient endometrial thickness in HRT-FET </a:t>
            </a:r>
            <a:r>
              <a:rPr lang="en-US" dirty="0" smtClean="0"/>
              <a:t>when compared </a:t>
            </a:r>
            <a:r>
              <a:rPr lang="en-US" dirty="0"/>
              <a:t>with modified-NC-FET (OR=13.9, 95% CI 4.4 – </a:t>
            </a:r>
            <a:r>
              <a:rPr lang="en-US" dirty="0" smtClean="0"/>
              <a:t>46.7, p&lt;0.01</a:t>
            </a:r>
            <a:r>
              <a:rPr lang="en-US" dirty="0"/>
              <a:t>).</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22496506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Comparison of Different FET Protocols</a:t>
            </a:r>
            <a:br>
              <a:rPr lang="en-US" sz="3200" b="1" dirty="0">
                <a:solidFill>
                  <a:schemeClr val="accent2">
                    <a:lumMod val="60000"/>
                    <a:lumOff val="40000"/>
                  </a:schemeClr>
                </a:solidFill>
              </a:rPr>
            </a:br>
            <a:r>
              <a:rPr lang="en-US" sz="3200" dirty="0">
                <a:solidFill>
                  <a:schemeClr val="accent2">
                    <a:lumMod val="60000"/>
                    <a:lumOff val="40000"/>
                  </a:schemeClr>
                </a:solidFill>
              </a:rPr>
              <a:t>t-NC/Modified-NC Versus HRT</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828800"/>
            <a:ext cx="9355682" cy="4419599"/>
          </a:xfrm>
        </p:spPr>
        <p:txBody>
          <a:bodyPr>
            <a:normAutofit/>
          </a:bodyPr>
          <a:lstStyle/>
          <a:p>
            <a:r>
              <a:rPr lang="en-US" dirty="0"/>
              <a:t>Regarding the available retrospective and prospective </a:t>
            </a:r>
            <a:r>
              <a:rPr lang="en-US" dirty="0" smtClean="0"/>
              <a:t>cohort studies</a:t>
            </a:r>
            <a:r>
              <a:rPr lang="en-US" dirty="0"/>
              <a:t>, </a:t>
            </a:r>
            <a:r>
              <a:rPr lang="en-US" dirty="0">
                <a:solidFill>
                  <a:schemeClr val="accent1">
                    <a:lumMod val="60000"/>
                    <a:lumOff val="40000"/>
                  </a:schemeClr>
                </a:solidFill>
              </a:rPr>
              <a:t>the majority report similar reproductive outcomes </a:t>
            </a:r>
            <a:r>
              <a:rPr lang="en-US" dirty="0"/>
              <a:t>(</a:t>
            </a:r>
            <a:r>
              <a:rPr lang="en-US" dirty="0" smtClean="0"/>
              <a:t>73,101–104</a:t>
            </a:r>
            <a:r>
              <a:rPr lang="en-US" dirty="0"/>
              <a:t>), whereas better (71, 105, 106) or worse (107, </a:t>
            </a:r>
            <a:r>
              <a:rPr lang="en-US" dirty="0" smtClean="0"/>
              <a:t>108) outcomes </a:t>
            </a:r>
            <a:r>
              <a:rPr lang="en-US" dirty="0"/>
              <a:t>have also been reported with t-NC/modified-NC </a:t>
            </a:r>
            <a:r>
              <a:rPr lang="en-US" dirty="0" smtClean="0"/>
              <a:t>when compared to HRT</a:t>
            </a:r>
            <a:r>
              <a:rPr lang="en-US" dirty="0"/>
              <a:t>. </a:t>
            </a:r>
            <a:endParaRPr lang="en-US" dirty="0" smtClean="0"/>
          </a:p>
          <a:p>
            <a:r>
              <a:rPr lang="en-US" dirty="0" smtClean="0"/>
              <a:t>Importantly</a:t>
            </a:r>
            <a:r>
              <a:rPr lang="en-US" dirty="0"/>
              <a:t>, </a:t>
            </a:r>
            <a:r>
              <a:rPr lang="en-US" dirty="0" smtClean="0">
                <a:solidFill>
                  <a:schemeClr val="accent1">
                    <a:lumMod val="60000"/>
                    <a:lumOff val="40000"/>
                  </a:schemeClr>
                </a:solidFill>
              </a:rPr>
              <a:t>in HRT </a:t>
            </a:r>
            <a:r>
              <a:rPr lang="en-US" dirty="0">
                <a:solidFill>
                  <a:schemeClr val="accent1">
                    <a:lumMod val="60000"/>
                    <a:lumOff val="40000"/>
                  </a:schemeClr>
                </a:solidFill>
              </a:rPr>
              <a:t>cycles, the early </a:t>
            </a:r>
            <a:r>
              <a:rPr lang="en-US" dirty="0" smtClean="0">
                <a:solidFill>
                  <a:schemeClr val="accent1">
                    <a:lumMod val="60000"/>
                    <a:lumOff val="40000"/>
                  </a:schemeClr>
                </a:solidFill>
              </a:rPr>
              <a:t>pregnancy loss </a:t>
            </a:r>
            <a:r>
              <a:rPr lang="en-US" dirty="0">
                <a:solidFill>
                  <a:schemeClr val="accent1">
                    <a:lumMod val="60000"/>
                    <a:lumOff val="40000"/>
                  </a:schemeClr>
                </a:solidFill>
              </a:rPr>
              <a:t>rate has been alarmingly high in some reports </a:t>
            </a:r>
            <a:r>
              <a:rPr lang="en-US" dirty="0"/>
              <a:t>(73, 109</a:t>
            </a:r>
            <a:r>
              <a:rPr lang="en-US" dirty="0" smtClean="0"/>
              <a:t>). </a:t>
            </a:r>
          </a:p>
          <a:p>
            <a:r>
              <a:rPr lang="en-US" dirty="0"/>
              <a:t>In a very recent network meta-analysis of 26 RCTs, </a:t>
            </a:r>
            <a:r>
              <a:rPr lang="en-US" dirty="0" smtClean="0"/>
              <a:t>regarding LBR</a:t>
            </a:r>
            <a:r>
              <a:rPr lang="en-US" dirty="0"/>
              <a:t>, HRT ranked as the worst </a:t>
            </a:r>
            <a:r>
              <a:rPr lang="en-US" dirty="0" smtClean="0"/>
              <a:t>when </a:t>
            </a:r>
            <a:r>
              <a:rPr lang="en-US" dirty="0"/>
              <a:t>compared with t-NC (OR= 0.85, 95% CI 0.48 </a:t>
            </a:r>
            <a:r>
              <a:rPr lang="en-US" dirty="0" smtClean="0"/>
              <a:t>– 1.49</a:t>
            </a:r>
            <a:r>
              <a:rPr lang="en-US" dirty="0"/>
              <a:t>) and modified-NC (OR= 0.79, 95% CI 0.56 – 1.11</a:t>
            </a:r>
            <a:r>
              <a:rPr lang="en-US" dirty="0" smtClean="0"/>
              <a:t>).</a:t>
            </a:r>
          </a:p>
          <a:p>
            <a:r>
              <a:rPr lang="en-US" dirty="0"/>
              <a:t>In conclusion, the currently available low-quality </a:t>
            </a:r>
            <a:r>
              <a:rPr lang="en-US" dirty="0" smtClean="0"/>
              <a:t>evidence points </a:t>
            </a:r>
            <a:r>
              <a:rPr lang="en-US" dirty="0"/>
              <a:t>toward </a:t>
            </a:r>
            <a:r>
              <a:rPr lang="en-US" dirty="0">
                <a:solidFill>
                  <a:schemeClr val="accent1">
                    <a:lumMod val="60000"/>
                    <a:lumOff val="40000"/>
                  </a:schemeClr>
                </a:solidFill>
              </a:rPr>
              <a:t>the NC (t-NC/modified-NC) being </a:t>
            </a:r>
            <a:r>
              <a:rPr lang="en-US" dirty="0" smtClean="0">
                <a:solidFill>
                  <a:schemeClr val="accent1">
                    <a:lumMod val="60000"/>
                    <a:lumOff val="40000"/>
                  </a:schemeClr>
                </a:solidFill>
              </a:rPr>
              <a:t>superior to HRT</a:t>
            </a:r>
            <a:r>
              <a:rPr lang="en-US" dirty="0"/>
              <a:t>.</a:t>
            </a:r>
            <a:endParaRPr lang="en-US" dirty="0"/>
          </a:p>
        </p:txBody>
      </p:sp>
    </p:spTree>
    <p:extLst>
      <p:ext uri="{BB962C8B-B14F-4D97-AF65-F5344CB8AC3E}">
        <p14:creationId xmlns:p14="http://schemas.microsoft.com/office/powerpoint/2010/main" val="3953020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Mild-OS Versus HRT</a:t>
            </a:r>
          </a:p>
        </p:txBody>
      </p:sp>
      <p:sp>
        <p:nvSpPr>
          <p:cNvPr id="3" name="Content Placeholder 2"/>
          <p:cNvSpPr>
            <a:spLocks noGrp="1"/>
          </p:cNvSpPr>
          <p:nvPr>
            <p:ph idx="1"/>
          </p:nvPr>
        </p:nvSpPr>
        <p:spPr>
          <a:xfrm>
            <a:off x="1103312" y="1497874"/>
            <a:ext cx="9355682" cy="4750525"/>
          </a:xfrm>
        </p:spPr>
        <p:txBody>
          <a:bodyPr>
            <a:normAutofit/>
          </a:bodyPr>
          <a:lstStyle/>
          <a:p>
            <a:r>
              <a:rPr lang="en-US" dirty="0"/>
              <a:t>In a recent Cochrane meta-analysis, when stimulation </a:t>
            </a:r>
            <a:r>
              <a:rPr lang="en-US" dirty="0" smtClean="0"/>
              <a:t>with gonadotropins</a:t>
            </a:r>
            <a:r>
              <a:rPr lang="en-US" dirty="0"/>
              <a:t>, </a:t>
            </a:r>
            <a:r>
              <a:rPr lang="en-US" dirty="0" err="1"/>
              <a:t>letrozole</a:t>
            </a:r>
            <a:r>
              <a:rPr lang="en-US" dirty="0"/>
              <a:t> or CC was pooled, </a:t>
            </a:r>
            <a:r>
              <a:rPr lang="en-US" dirty="0">
                <a:solidFill>
                  <a:schemeClr val="accent1">
                    <a:lumMod val="60000"/>
                    <a:lumOff val="40000"/>
                  </a:schemeClr>
                </a:solidFill>
              </a:rPr>
              <a:t>the CPR </a:t>
            </a:r>
            <a:r>
              <a:rPr lang="en-US" dirty="0" smtClean="0">
                <a:solidFill>
                  <a:schemeClr val="accent1">
                    <a:lumMod val="60000"/>
                    <a:lumOff val="40000"/>
                  </a:schemeClr>
                </a:solidFill>
              </a:rPr>
              <a:t>was significantly </a:t>
            </a:r>
            <a:r>
              <a:rPr lang="en-US" dirty="0">
                <a:solidFill>
                  <a:schemeClr val="accent1">
                    <a:lumMod val="60000"/>
                    <a:lumOff val="40000"/>
                  </a:schemeClr>
                </a:solidFill>
              </a:rPr>
              <a:t>higher with mild-OS when compared to </a:t>
            </a:r>
            <a:r>
              <a:rPr lang="en-US" dirty="0" smtClean="0">
                <a:solidFill>
                  <a:schemeClr val="accent1">
                    <a:lumMod val="60000"/>
                    <a:lumOff val="40000"/>
                  </a:schemeClr>
                </a:solidFill>
              </a:rPr>
              <a:t>HRT cycles </a:t>
            </a:r>
            <a:r>
              <a:rPr lang="en-US" dirty="0"/>
              <a:t>(OR=1.63, 95% CI 1.12 </a:t>
            </a:r>
            <a:r>
              <a:rPr lang="en-US" dirty="0" smtClean="0"/>
              <a:t>– </a:t>
            </a:r>
            <a:r>
              <a:rPr lang="en-US" dirty="0"/>
              <a:t>2.38; n=656; five RCTs; I2 </a:t>
            </a:r>
            <a:r>
              <a:rPr lang="en-US" dirty="0" smtClean="0"/>
              <a:t>=11</a:t>
            </a:r>
            <a:r>
              <a:rPr lang="en-US" dirty="0"/>
              <a:t>%; low-quality evidence</a:t>
            </a:r>
            <a:r>
              <a:rPr lang="en-US" dirty="0" smtClean="0"/>
              <a:t>).</a:t>
            </a:r>
          </a:p>
          <a:p>
            <a:r>
              <a:rPr lang="en-US" dirty="0"/>
              <a:t>In the subgroup analysis, </a:t>
            </a:r>
            <a:r>
              <a:rPr lang="en-US" dirty="0" smtClean="0"/>
              <a:t>the </a:t>
            </a:r>
            <a:r>
              <a:rPr lang="en-US" dirty="0" smtClean="0">
                <a:solidFill>
                  <a:schemeClr val="accent1">
                    <a:lumMod val="60000"/>
                    <a:lumOff val="40000"/>
                  </a:schemeClr>
                </a:solidFill>
              </a:rPr>
              <a:t>CPR </a:t>
            </a:r>
            <a:r>
              <a:rPr lang="en-US" dirty="0">
                <a:solidFill>
                  <a:schemeClr val="accent1">
                    <a:lumMod val="60000"/>
                    <a:lumOff val="40000"/>
                  </a:schemeClr>
                </a:solidFill>
              </a:rPr>
              <a:t>was significantly higher with </a:t>
            </a:r>
            <a:r>
              <a:rPr lang="en-US" dirty="0" err="1">
                <a:solidFill>
                  <a:schemeClr val="accent1">
                    <a:lumMod val="60000"/>
                    <a:lumOff val="40000"/>
                  </a:schemeClr>
                </a:solidFill>
              </a:rPr>
              <a:t>letrozole</a:t>
            </a:r>
            <a:r>
              <a:rPr lang="en-US" dirty="0">
                <a:solidFill>
                  <a:schemeClr val="accent1">
                    <a:lumMod val="60000"/>
                    <a:lumOff val="40000"/>
                  </a:schemeClr>
                </a:solidFill>
              </a:rPr>
              <a:t> when compared </a:t>
            </a:r>
            <a:r>
              <a:rPr lang="en-US" dirty="0" smtClean="0">
                <a:solidFill>
                  <a:schemeClr val="accent1">
                    <a:lumMod val="60000"/>
                    <a:lumOff val="40000"/>
                  </a:schemeClr>
                </a:solidFill>
              </a:rPr>
              <a:t>to HRT </a:t>
            </a:r>
            <a:r>
              <a:rPr lang="en-US" dirty="0"/>
              <a:t>(OR=1.94, 95% CI 1.24 – 3.04; n=365; 3 RCTs; I2 = 15</a:t>
            </a:r>
            <a:r>
              <a:rPr lang="en-US" dirty="0" smtClean="0"/>
              <a:t>%; low-quality </a:t>
            </a:r>
            <a:r>
              <a:rPr lang="en-US" dirty="0"/>
              <a:t>evidence</a:t>
            </a:r>
            <a:r>
              <a:rPr lang="en-US" dirty="0" smtClean="0"/>
              <a:t>).</a:t>
            </a:r>
          </a:p>
          <a:p>
            <a:r>
              <a:rPr lang="en-US" dirty="0" smtClean="0"/>
              <a:t> </a:t>
            </a:r>
            <a:r>
              <a:rPr lang="en-US" dirty="0">
                <a:solidFill>
                  <a:schemeClr val="accent1">
                    <a:lumMod val="60000"/>
                    <a:lumOff val="40000"/>
                  </a:schemeClr>
                </a:solidFill>
              </a:rPr>
              <a:t>The LBR was comparable with </a:t>
            </a:r>
            <a:r>
              <a:rPr lang="en-US" dirty="0" err="1" smtClean="0">
                <a:solidFill>
                  <a:schemeClr val="accent1">
                    <a:lumMod val="60000"/>
                    <a:lumOff val="40000"/>
                  </a:schemeClr>
                </a:solidFill>
              </a:rPr>
              <a:t>letrozole</a:t>
            </a:r>
            <a:r>
              <a:rPr lang="en-US" dirty="0">
                <a:solidFill>
                  <a:schemeClr val="accent1">
                    <a:lumMod val="60000"/>
                    <a:lumOff val="40000"/>
                  </a:schemeClr>
                </a:solidFill>
              </a:rPr>
              <a:t> </a:t>
            </a:r>
            <a:r>
              <a:rPr lang="en-US" dirty="0" smtClean="0">
                <a:solidFill>
                  <a:schemeClr val="accent1">
                    <a:lumMod val="60000"/>
                    <a:lumOff val="40000"/>
                  </a:schemeClr>
                </a:solidFill>
              </a:rPr>
              <a:t>and </a:t>
            </a:r>
            <a:r>
              <a:rPr lang="en-US" dirty="0">
                <a:solidFill>
                  <a:schemeClr val="accent1">
                    <a:lumMod val="60000"/>
                    <a:lumOff val="40000"/>
                  </a:schemeClr>
                </a:solidFill>
              </a:rPr>
              <a:t>HRT </a:t>
            </a:r>
            <a:r>
              <a:rPr lang="en-US" dirty="0"/>
              <a:t>in the only available RCT including a limited </a:t>
            </a:r>
            <a:r>
              <a:rPr lang="en-US" dirty="0" smtClean="0"/>
              <a:t>sample size </a:t>
            </a:r>
            <a:r>
              <a:rPr lang="en-US" dirty="0"/>
              <a:t>(OR=1.26, 95% CI 0.49 - 3.26; n=100; one study; very </a:t>
            </a:r>
            <a:r>
              <a:rPr lang="en-US" dirty="0" err="1" smtClean="0"/>
              <a:t>lowquality</a:t>
            </a:r>
            <a:r>
              <a:rPr lang="en-US" dirty="0"/>
              <a:t> </a:t>
            </a:r>
            <a:r>
              <a:rPr lang="en-US" dirty="0" smtClean="0"/>
              <a:t>evidence</a:t>
            </a:r>
            <a:r>
              <a:rPr lang="en-US" dirty="0"/>
              <a:t>) (5, 110</a:t>
            </a:r>
            <a:r>
              <a:rPr lang="en-US" dirty="0" smtClean="0"/>
              <a:t>).</a:t>
            </a:r>
          </a:p>
          <a:p>
            <a:r>
              <a:rPr lang="en-US" dirty="0"/>
              <a:t>The </a:t>
            </a:r>
            <a:r>
              <a:rPr lang="en-US" dirty="0">
                <a:solidFill>
                  <a:schemeClr val="accent1">
                    <a:lumMod val="60000"/>
                    <a:lumOff val="40000"/>
                  </a:schemeClr>
                </a:solidFill>
              </a:rPr>
              <a:t>CPR was comparable with </a:t>
            </a:r>
            <a:r>
              <a:rPr lang="en-US" dirty="0" smtClean="0">
                <a:solidFill>
                  <a:schemeClr val="accent1">
                    <a:lumMod val="60000"/>
                    <a:lumOff val="40000"/>
                  </a:schemeClr>
                </a:solidFill>
              </a:rPr>
              <a:t>CC (111</a:t>
            </a:r>
            <a:r>
              <a:rPr lang="en-US" dirty="0">
                <a:solidFill>
                  <a:schemeClr val="accent1">
                    <a:lumMod val="60000"/>
                    <a:lumOff val="40000"/>
                  </a:schemeClr>
                </a:solidFill>
              </a:rPr>
              <a:t>) or gonadotropins (112) when compared with HRT</a:t>
            </a:r>
            <a:r>
              <a:rPr lang="en-US" dirty="0"/>
              <a:t> with </a:t>
            </a:r>
            <a:r>
              <a:rPr lang="en-US" dirty="0" smtClean="0"/>
              <a:t>no data </a:t>
            </a:r>
            <a:r>
              <a:rPr lang="en-US" dirty="0"/>
              <a:t>on LBR.</a:t>
            </a:r>
            <a:endParaRPr lang="en-US" dirty="0" smtClean="0"/>
          </a:p>
        </p:txBody>
      </p:sp>
    </p:spTree>
    <p:extLst>
      <p:ext uri="{BB962C8B-B14F-4D97-AF65-F5344CB8AC3E}">
        <p14:creationId xmlns:p14="http://schemas.microsoft.com/office/powerpoint/2010/main" val="5667639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071" y="78377"/>
            <a:ext cx="9404723" cy="1088571"/>
          </a:xfrm>
        </p:spPr>
        <p:txBody>
          <a:bodyPr/>
          <a:lstStyle/>
          <a:p>
            <a:r>
              <a:rPr lang="en-US" sz="3200" b="1" dirty="0">
                <a:solidFill>
                  <a:schemeClr val="accent2">
                    <a:lumMod val="60000"/>
                    <a:lumOff val="40000"/>
                  </a:schemeClr>
                </a:solidFill>
              </a:rPr>
              <a:t>Mild-OS Versus HRT</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r>
              <a:rPr lang="en-US" dirty="0"/>
              <a:t>In a recent network meta-analysis of 26 RCTs </a:t>
            </a:r>
            <a:r>
              <a:rPr lang="en-US" dirty="0" smtClean="0"/>
              <a:t>comparing different </a:t>
            </a:r>
            <a:r>
              <a:rPr lang="en-US" dirty="0"/>
              <a:t>FET protocols, when compared with HRT, </a:t>
            </a:r>
            <a:r>
              <a:rPr lang="en-US" dirty="0" smtClean="0">
                <a:solidFill>
                  <a:schemeClr val="accent1">
                    <a:lumMod val="60000"/>
                    <a:lumOff val="40000"/>
                  </a:schemeClr>
                </a:solidFill>
              </a:rPr>
              <a:t>significantly higher </a:t>
            </a:r>
            <a:r>
              <a:rPr lang="en-US" dirty="0">
                <a:solidFill>
                  <a:schemeClr val="accent1">
                    <a:lumMod val="60000"/>
                    <a:lumOff val="40000"/>
                  </a:schemeClr>
                </a:solidFill>
              </a:rPr>
              <a:t>LBRs were reported with mild-OS using </a:t>
            </a:r>
            <a:r>
              <a:rPr lang="en-US" dirty="0" smtClean="0">
                <a:solidFill>
                  <a:schemeClr val="accent1">
                    <a:lumMod val="60000"/>
                    <a:lumOff val="40000"/>
                  </a:schemeClr>
                </a:solidFill>
              </a:rPr>
              <a:t>gonadotropin </a:t>
            </a:r>
            <a:r>
              <a:rPr lang="en-US" dirty="0" smtClean="0"/>
              <a:t>(OR=1.77</a:t>
            </a:r>
            <a:r>
              <a:rPr lang="en-US" dirty="0"/>
              <a:t>, 95%CI 1.06 – 2.98; very-low quality of evidence) </a:t>
            </a:r>
            <a:r>
              <a:rPr lang="en-US" dirty="0" smtClean="0">
                <a:solidFill>
                  <a:schemeClr val="accent1">
                    <a:lumMod val="60000"/>
                    <a:lumOff val="40000"/>
                  </a:schemeClr>
                </a:solidFill>
              </a:rPr>
              <a:t>or mild-</a:t>
            </a:r>
            <a:r>
              <a:rPr lang="en-US" dirty="0" err="1" smtClean="0">
                <a:solidFill>
                  <a:schemeClr val="accent1">
                    <a:lumMod val="60000"/>
                    <a:lumOff val="40000"/>
                  </a:schemeClr>
                </a:solidFill>
              </a:rPr>
              <a:t>OSusing</a:t>
            </a:r>
            <a:r>
              <a:rPr lang="en-US" dirty="0" smtClean="0">
                <a:solidFill>
                  <a:schemeClr val="accent1">
                    <a:lumMod val="60000"/>
                    <a:lumOff val="40000"/>
                  </a:schemeClr>
                </a:solidFill>
              </a:rPr>
              <a:t> </a:t>
            </a:r>
            <a:r>
              <a:rPr lang="en-US" dirty="0" err="1">
                <a:solidFill>
                  <a:schemeClr val="accent1">
                    <a:lumMod val="60000"/>
                    <a:lumOff val="40000"/>
                  </a:schemeClr>
                </a:solidFill>
              </a:rPr>
              <a:t>letrozole</a:t>
            </a:r>
            <a:r>
              <a:rPr lang="en-US" dirty="0"/>
              <a:t> (OR=1.67, 95%CI 1.22 – 2.28; </a:t>
            </a:r>
            <a:r>
              <a:rPr lang="en-US" dirty="0" smtClean="0"/>
              <a:t>low </a:t>
            </a:r>
            <a:r>
              <a:rPr lang="en-US" dirty="0" err="1" smtClean="0"/>
              <a:t>qualityof</a:t>
            </a:r>
            <a:r>
              <a:rPr lang="en-US" dirty="0"/>
              <a:t> </a:t>
            </a:r>
            <a:r>
              <a:rPr lang="en-US" dirty="0" smtClean="0"/>
              <a:t>evidence</a:t>
            </a:r>
            <a:r>
              <a:rPr lang="en-US" dirty="0"/>
              <a:t>) (75</a:t>
            </a:r>
            <a:r>
              <a:rPr lang="en-US" dirty="0" smtClean="0"/>
              <a:t>).</a:t>
            </a:r>
          </a:p>
          <a:p>
            <a:r>
              <a:rPr lang="en-US" dirty="0" smtClean="0"/>
              <a:t>However</a:t>
            </a:r>
            <a:r>
              <a:rPr lang="en-US" dirty="0"/>
              <a:t>, </a:t>
            </a:r>
            <a:r>
              <a:rPr lang="en-US" dirty="0">
                <a:solidFill>
                  <a:schemeClr val="accent1">
                    <a:lumMod val="60000"/>
                    <a:lumOff val="40000"/>
                  </a:schemeClr>
                </a:solidFill>
              </a:rPr>
              <a:t>no significant difference in </a:t>
            </a:r>
            <a:r>
              <a:rPr lang="en-US" dirty="0" smtClean="0">
                <a:solidFill>
                  <a:schemeClr val="accent1">
                    <a:lumMod val="60000"/>
                    <a:lumOff val="40000"/>
                  </a:schemeClr>
                </a:solidFill>
              </a:rPr>
              <a:t>LBR was noted between </a:t>
            </a:r>
            <a:r>
              <a:rPr lang="en-US" dirty="0">
                <a:solidFill>
                  <a:schemeClr val="accent1">
                    <a:lumMod val="60000"/>
                    <a:lumOff val="40000"/>
                  </a:schemeClr>
                </a:solidFill>
              </a:rPr>
              <a:t>t-NC, modified-NC and mild-OS </a:t>
            </a:r>
            <a:r>
              <a:rPr lang="en-US" dirty="0" smtClean="0">
                <a:solidFill>
                  <a:schemeClr val="accent1">
                    <a:lumMod val="60000"/>
                    <a:lumOff val="40000"/>
                  </a:schemeClr>
                </a:solidFill>
              </a:rPr>
              <a:t>protocols.</a:t>
            </a:r>
          </a:p>
          <a:p>
            <a:r>
              <a:rPr lang="en-US" dirty="0" smtClean="0"/>
              <a:t> </a:t>
            </a:r>
            <a:r>
              <a:rPr lang="en-US" dirty="0"/>
              <a:t>The endometrial thickness was significantly reduced with </a:t>
            </a:r>
            <a:r>
              <a:rPr lang="en-US" dirty="0" smtClean="0"/>
              <a:t>CC  </a:t>
            </a:r>
            <a:r>
              <a:rPr lang="en-US" dirty="0"/>
              <a:t>compared to HRT (5). The </a:t>
            </a:r>
            <a:r>
              <a:rPr lang="en-US" dirty="0" smtClean="0"/>
              <a:t>endometrial thickness</a:t>
            </a:r>
            <a:r>
              <a:rPr lang="en-US" dirty="0"/>
              <a:t>, on the day of starting exogenous P as well as on the </a:t>
            </a:r>
            <a:r>
              <a:rPr lang="en-US" dirty="0" smtClean="0"/>
              <a:t>day of </a:t>
            </a:r>
            <a:r>
              <a:rPr lang="en-US" dirty="0"/>
              <a:t>FET, was significantly higher in the </a:t>
            </a:r>
            <a:r>
              <a:rPr lang="en-US" dirty="0" err="1"/>
              <a:t>letrozole</a:t>
            </a:r>
            <a:r>
              <a:rPr lang="en-US" dirty="0"/>
              <a:t> </a:t>
            </a:r>
            <a:r>
              <a:rPr lang="en-US" dirty="0" smtClean="0"/>
              <a:t>group when</a:t>
            </a:r>
            <a:r>
              <a:rPr lang="en-US" dirty="0"/>
              <a:t> </a:t>
            </a:r>
            <a:r>
              <a:rPr lang="en-US" dirty="0" smtClean="0"/>
              <a:t>compared </a:t>
            </a:r>
            <a:r>
              <a:rPr lang="en-US" dirty="0"/>
              <a:t>to HRT in a recent retrospective study of 2,664 </a:t>
            </a:r>
            <a:r>
              <a:rPr lang="en-US" dirty="0" smtClean="0"/>
              <a:t>patients </a:t>
            </a:r>
            <a:r>
              <a:rPr lang="en-US" dirty="0" err="1" smtClean="0"/>
              <a:t>withPCOSundergoingFET</a:t>
            </a:r>
            <a:r>
              <a:rPr lang="en-US" dirty="0" smtClean="0"/>
              <a:t>(113</a:t>
            </a:r>
            <a:r>
              <a:rPr lang="en-US" dirty="0"/>
              <a:t>).However, two other </a:t>
            </a:r>
            <a:r>
              <a:rPr lang="en-US" dirty="0" smtClean="0"/>
              <a:t>small-scaled studies </a:t>
            </a:r>
            <a:r>
              <a:rPr lang="en-US" dirty="0"/>
              <a:t>reported no significant difference in endometrial </a:t>
            </a:r>
            <a:r>
              <a:rPr lang="en-US" dirty="0" smtClean="0"/>
              <a:t>thickness comparing </a:t>
            </a:r>
            <a:r>
              <a:rPr lang="en-US" dirty="0"/>
              <a:t>mild-OS with </a:t>
            </a:r>
            <a:r>
              <a:rPr lang="en-US" dirty="0" err="1"/>
              <a:t>letrozole</a:t>
            </a:r>
            <a:r>
              <a:rPr lang="en-US" dirty="0"/>
              <a:t> to HRT cycles</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24235811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Mild-OS Versus HRT</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pPr>
              <a:lnSpc>
                <a:spcPct val="150000"/>
              </a:lnSpc>
            </a:pPr>
            <a:r>
              <a:rPr lang="en-US" sz="2400" dirty="0"/>
              <a:t>In conclusion, although HRT and NC (</a:t>
            </a:r>
            <a:r>
              <a:rPr lang="en-US" sz="2400" dirty="0" smtClean="0"/>
              <a:t>t-NC/modified-NC) are </a:t>
            </a:r>
            <a:r>
              <a:rPr lang="en-US" sz="2400" dirty="0"/>
              <a:t>the most commonly used protocols, recent </a:t>
            </a:r>
            <a:r>
              <a:rPr lang="en-US" sz="2400" dirty="0" smtClean="0"/>
              <a:t>emerging evidence </a:t>
            </a:r>
            <a:r>
              <a:rPr lang="en-US" sz="2400" dirty="0"/>
              <a:t>suggests that </a:t>
            </a:r>
            <a:r>
              <a:rPr lang="en-US" sz="2400" dirty="0">
                <a:solidFill>
                  <a:schemeClr val="accent1">
                    <a:lumMod val="60000"/>
                    <a:lumOff val="40000"/>
                  </a:schemeClr>
                </a:solidFill>
              </a:rPr>
              <a:t>mild-OS may be a viable option for FET.</a:t>
            </a:r>
          </a:p>
        </p:txBody>
      </p:sp>
    </p:spTree>
    <p:extLst>
      <p:ext uri="{BB962C8B-B14F-4D97-AF65-F5344CB8AC3E}">
        <p14:creationId xmlns:p14="http://schemas.microsoft.com/office/powerpoint/2010/main" val="396155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Endometrial Thickness and </a:t>
            </a:r>
            <a:r>
              <a:rPr lang="en-US" sz="3200" b="1" dirty="0" smtClean="0">
                <a:solidFill>
                  <a:schemeClr val="accent2">
                    <a:lumMod val="60000"/>
                    <a:lumOff val="40000"/>
                  </a:schemeClr>
                </a:solidFill>
              </a:rPr>
              <a:t/>
            </a:r>
            <a:br>
              <a:rPr lang="en-US" sz="3200" b="1" dirty="0" smtClean="0">
                <a:solidFill>
                  <a:schemeClr val="accent2">
                    <a:lumMod val="60000"/>
                    <a:lumOff val="40000"/>
                  </a:schemeClr>
                </a:solidFill>
              </a:rPr>
            </a:br>
            <a:r>
              <a:rPr lang="en-US" sz="3200" b="1" dirty="0" smtClean="0">
                <a:solidFill>
                  <a:schemeClr val="accent2">
                    <a:lumMod val="60000"/>
                    <a:lumOff val="40000"/>
                  </a:schemeClr>
                </a:solidFill>
              </a:rPr>
              <a:t>Thin</a:t>
            </a:r>
            <a:r>
              <a:rPr lang="en-US" sz="3200" b="1" dirty="0">
                <a:solidFill>
                  <a:schemeClr val="accent2">
                    <a:lumMod val="60000"/>
                    <a:lumOff val="40000"/>
                  </a:schemeClr>
                </a:solidFill>
              </a:rPr>
              <a:t> </a:t>
            </a:r>
            <a:r>
              <a:rPr lang="en-US" sz="3200" b="1" dirty="0" smtClean="0">
                <a:solidFill>
                  <a:schemeClr val="accent2">
                    <a:lumMod val="60000"/>
                    <a:lumOff val="40000"/>
                  </a:schemeClr>
                </a:solidFill>
              </a:rPr>
              <a:t>Endometrium</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r>
              <a:rPr lang="en-US" dirty="0"/>
              <a:t>An endometrial thickness of 7mmis generally considered to be </a:t>
            </a:r>
            <a:r>
              <a:rPr lang="en-US" dirty="0" smtClean="0"/>
              <a:t>the cut-off </a:t>
            </a:r>
            <a:r>
              <a:rPr lang="en-US" dirty="0"/>
              <a:t>for a “thin” endometrium, below which many </a:t>
            </a:r>
            <a:r>
              <a:rPr lang="en-US" dirty="0" smtClean="0"/>
              <a:t>physicians would </a:t>
            </a:r>
            <a:r>
              <a:rPr lang="en-US" dirty="0"/>
              <a:t>cancel an embryo </a:t>
            </a:r>
            <a:r>
              <a:rPr lang="en-US" dirty="0" smtClean="0"/>
              <a:t>transfer.</a:t>
            </a:r>
          </a:p>
          <a:p>
            <a:endParaRPr lang="en-US" dirty="0" smtClean="0"/>
          </a:p>
          <a:p>
            <a:r>
              <a:rPr lang="en-US" dirty="0"/>
              <a:t>In the </a:t>
            </a:r>
            <a:r>
              <a:rPr lang="en-US" dirty="0" smtClean="0"/>
              <a:t>recent Canadian Database </a:t>
            </a:r>
            <a:r>
              <a:rPr lang="en-US" dirty="0"/>
              <a:t>of 12,433 FET cycles, thin endometrium has </a:t>
            </a:r>
            <a:r>
              <a:rPr lang="en-US" dirty="0" smtClean="0"/>
              <a:t>been reported </a:t>
            </a:r>
            <a:r>
              <a:rPr lang="en-US" dirty="0"/>
              <a:t>in ~3% of the cycles (147); both CPR and LBR </a:t>
            </a:r>
            <a:r>
              <a:rPr lang="en-US" dirty="0" smtClean="0"/>
              <a:t>decreased significantly </a:t>
            </a:r>
            <a:r>
              <a:rPr lang="en-US" dirty="0"/>
              <a:t>when the endometrial thickness was below 7 mm </a:t>
            </a:r>
            <a:r>
              <a:rPr lang="en-US" dirty="0" smtClean="0"/>
              <a:t>on the </a:t>
            </a:r>
            <a:r>
              <a:rPr lang="en-US" dirty="0"/>
              <a:t>day of P start or documentation of LH surge. The LBRs </a:t>
            </a:r>
            <a:r>
              <a:rPr lang="en-US" dirty="0" smtClean="0"/>
              <a:t>with endometrial </a:t>
            </a:r>
            <a:r>
              <a:rPr lang="en-US" dirty="0"/>
              <a:t>thickness of 5.0-5.9 mm (71 cycles), 6.0-6.9 mm (</a:t>
            </a:r>
            <a:r>
              <a:rPr lang="en-US" dirty="0" smtClean="0"/>
              <a:t>290 cycles</a:t>
            </a:r>
            <a:r>
              <a:rPr lang="en-US" dirty="0"/>
              <a:t>), 7.0-7.9mm(848 cycles) </a:t>
            </a:r>
            <a:r>
              <a:rPr lang="en-US" dirty="0" smtClean="0"/>
              <a:t>and mm(9860 </a:t>
            </a:r>
            <a:r>
              <a:rPr lang="en-US" dirty="0"/>
              <a:t>cycles) were 16.9</a:t>
            </a:r>
            <a:r>
              <a:rPr lang="en-US" dirty="0" smtClean="0"/>
              <a:t>%, 31.7</a:t>
            </a:r>
            <a:r>
              <a:rPr lang="en-US" dirty="0"/>
              <a:t>%, 33.3%and 40.6%, </a:t>
            </a:r>
            <a:r>
              <a:rPr lang="en-US" dirty="0" smtClean="0"/>
              <a:t>respectively . No </a:t>
            </a:r>
            <a:r>
              <a:rPr lang="en-US" dirty="0"/>
              <a:t>live birth occurred in </a:t>
            </a:r>
            <a:r>
              <a:rPr lang="en-US" dirty="0" smtClean="0"/>
              <a:t>nine patients </a:t>
            </a:r>
            <a:r>
              <a:rPr lang="en-US" dirty="0"/>
              <a:t>with endometrial thickness &lt;5mm (147).</a:t>
            </a:r>
            <a:endParaRPr lang="en-US" dirty="0" smtClean="0"/>
          </a:p>
          <a:p>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3050524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Endometrial Thickness </a:t>
            </a:r>
            <a:r>
              <a:rPr lang="en-US" sz="3200" b="1" dirty="0" smtClean="0">
                <a:solidFill>
                  <a:schemeClr val="accent2">
                    <a:lumMod val="60000"/>
                    <a:lumOff val="40000"/>
                  </a:schemeClr>
                </a:solidFill>
              </a:rPr>
              <a:t>and</a:t>
            </a:r>
            <a:br>
              <a:rPr lang="en-US" sz="3200" b="1" dirty="0" smtClean="0">
                <a:solidFill>
                  <a:schemeClr val="accent2">
                    <a:lumMod val="60000"/>
                    <a:lumOff val="40000"/>
                  </a:schemeClr>
                </a:solidFill>
              </a:rPr>
            </a:br>
            <a:r>
              <a:rPr lang="en-US" sz="3200" b="1" dirty="0" smtClean="0">
                <a:solidFill>
                  <a:schemeClr val="accent2">
                    <a:lumMod val="60000"/>
                    <a:lumOff val="40000"/>
                  </a:schemeClr>
                </a:solidFill>
              </a:rPr>
              <a:t> Thin Endometrium</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r>
              <a:rPr lang="en-US" dirty="0"/>
              <a:t>a recent </a:t>
            </a:r>
            <a:r>
              <a:rPr lang="en-US" dirty="0" err="1" smtClean="0"/>
              <a:t>smallscaled</a:t>
            </a:r>
            <a:r>
              <a:rPr lang="en-US" dirty="0"/>
              <a:t> </a:t>
            </a:r>
            <a:r>
              <a:rPr lang="en-US" dirty="0" smtClean="0"/>
              <a:t>retrospective </a:t>
            </a:r>
            <a:r>
              <a:rPr lang="en-US" dirty="0"/>
              <a:t>study of 287 HRT cycles reported no </a:t>
            </a:r>
            <a:r>
              <a:rPr lang="en-US" dirty="0" smtClean="0"/>
              <a:t>linear association </a:t>
            </a:r>
            <a:r>
              <a:rPr lang="en-US" dirty="0"/>
              <a:t>between endometrial thickness, LBR and </a:t>
            </a:r>
            <a:r>
              <a:rPr lang="en-US" dirty="0" smtClean="0"/>
              <a:t>miscarriage rate </a:t>
            </a:r>
            <a:r>
              <a:rPr lang="en-US" dirty="0"/>
              <a:t>(148</a:t>
            </a:r>
            <a:r>
              <a:rPr lang="en-US" dirty="0" smtClean="0"/>
              <a:t>).</a:t>
            </a:r>
          </a:p>
          <a:p>
            <a:endParaRPr lang="en-US" dirty="0" smtClean="0"/>
          </a:p>
          <a:p>
            <a:r>
              <a:rPr lang="en-US" dirty="0"/>
              <a:t>Several strategies have been proposed to manage </a:t>
            </a:r>
            <a:r>
              <a:rPr lang="en-US" dirty="0" err="1" smtClean="0"/>
              <a:t>thin</a:t>
            </a:r>
            <a:r>
              <a:rPr lang="en-US" dirty="0" err="1"/>
              <a:t>endometrium</a:t>
            </a:r>
            <a:r>
              <a:rPr lang="en-US" dirty="0"/>
              <a:t> in FET cycles, including modification of E2 </a:t>
            </a:r>
            <a:r>
              <a:rPr lang="en-US" dirty="0" smtClean="0"/>
              <a:t>use (149–151</a:t>
            </a:r>
            <a:r>
              <a:rPr lang="en-US" dirty="0"/>
              <a:t>), in-utero administration of granulocyte </a:t>
            </a:r>
            <a:r>
              <a:rPr lang="en-US" dirty="0" smtClean="0"/>
              <a:t>colony stimulating </a:t>
            </a:r>
            <a:r>
              <a:rPr lang="en-US" dirty="0"/>
              <a:t>factor (152), in-utero administration of </a:t>
            </a:r>
            <a:r>
              <a:rPr lang="en-US" dirty="0" smtClean="0"/>
              <a:t>platelet rich </a:t>
            </a:r>
            <a:r>
              <a:rPr lang="pt-BR" dirty="0" smtClean="0"/>
              <a:t>plasma </a:t>
            </a:r>
            <a:r>
              <a:rPr lang="pt-BR" dirty="0"/>
              <a:t>(153), vaginal sildenafil (154), oral </a:t>
            </a:r>
            <a:r>
              <a:rPr lang="pt-BR" dirty="0" smtClean="0"/>
              <a:t>pentoxyfiline, </a:t>
            </a:r>
            <a:r>
              <a:rPr lang="en-US" dirty="0" smtClean="0"/>
              <a:t>oral </a:t>
            </a:r>
            <a:r>
              <a:rPr lang="en-US" dirty="0"/>
              <a:t>tocopherol (155), oral aspirin (156) or pelvic </a:t>
            </a:r>
            <a:r>
              <a:rPr lang="en-US" dirty="0" smtClean="0"/>
              <a:t>floor neuromuscular </a:t>
            </a:r>
            <a:r>
              <a:rPr lang="en-US" dirty="0"/>
              <a:t>electrical stimulation (157). However, none </a:t>
            </a:r>
            <a:r>
              <a:rPr lang="en-US" dirty="0" smtClean="0"/>
              <a:t>of these </a:t>
            </a:r>
            <a:r>
              <a:rPr lang="en-US" dirty="0"/>
              <a:t>strategies have been unequivocally proven to be of </a:t>
            </a:r>
            <a:r>
              <a:rPr lang="en-US" dirty="0" smtClean="0"/>
              <a:t>benefit in </a:t>
            </a:r>
            <a:r>
              <a:rPr lang="en-US" dirty="0"/>
              <a:t>patients with thin </a:t>
            </a:r>
            <a:r>
              <a:rPr lang="en-US" dirty="0" smtClean="0"/>
              <a:t>endometrium.</a:t>
            </a:r>
            <a:endParaRPr lang="en-US" dirty="0"/>
          </a:p>
        </p:txBody>
      </p:sp>
    </p:spTree>
    <p:extLst>
      <p:ext uri="{BB962C8B-B14F-4D97-AF65-F5344CB8AC3E}">
        <p14:creationId xmlns:p14="http://schemas.microsoft.com/office/powerpoint/2010/main" val="9664379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Endometrial Thickness and</a:t>
            </a:r>
            <a:br>
              <a:rPr lang="en-US" sz="3200" b="1" dirty="0">
                <a:solidFill>
                  <a:schemeClr val="accent2">
                    <a:lumMod val="60000"/>
                    <a:lumOff val="40000"/>
                  </a:schemeClr>
                </a:solidFill>
              </a:rPr>
            </a:br>
            <a:r>
              <a:rPr lang="en-US" sz="3200" b="1" dirty="0">
                <a:solidFill>
                  <a:schemeClr val="accent2">
                    <a:lumMod val="60000"/>
                    <a:lumOff val="40000"/>
                  </a:schemeClr>
                </a:solidFill>
              </a:rPr>
              <a:t> Thin Endometrium</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lnSpcReduction="10000"/>
          </a:bodyPr>
          <a:lstStyle/>
          <a:p>
            <a:r>
              <a:rPr lang="en-US" dirty="0"/>
              <a:t>Three modifications on the administration of E2 have </a:t>
            </a:r>
            <a:r>
              <a:rPr lang="en-US" dirty="0" smtClean="0"/>
              <a:t>been investigated </a:t>
            </a:r>
            <a:r>
              <a:rPr lang="en-US" dirty="0"/>
              <a:t>in patients undergoing HRT FET with </a:t>
            </a:r>
            <a:r>
              <a:rPr lang="en-US" dirty="0" smtClean="0"/>
              <a:t>thin endometrium </a:t>
            </a:r>
            <a:r>
              <a:rPr lang="en-US" dirty="0"/>
              <a:t>(158</a:t>
            </a:r>
            <a:r>
              <a:rPr lang="en-US" dirty="0" smtClean="0"/>
              <a:t>):</a:t>
            </a:r>
          </a:p>
          <a:p>
            <a:pPr>
              <a:buFont typeface="Wingdings" panose="05000000000000000000" pitchFamily="2" charset="2"/>
              <a:buChar char="Ø"/>
            </a:pPr>
            <a:r>
              <a:rPr lang="en-US" dirty="0" smtClean="0"/>
              <a:t> </a:t>
            </a:r>
            <a:r>
              <a:rPr lang="en-US" dirty="0" err="1"/>
              <a:t>i</a:t>
            </a:r>
            <a:r>
              <a:rPr lang="en-US" dirty="0"/>
              <a:t>) increasing the dose </a:t>
            </a:r>
            <a:r>
              <a:rPr lang="en-US" dirty="0" smtClean="0"/>
              <a:t>and </a:t>
            </a:r>
            <a:r>
              <a:rPr lang="en-US" dirty="0"/>
              <a:t>duration of </a:t>
            </a:r>
            <a:r>
              <a:rPr lang="en-US" dirty="0" smtClean="0"/>
              <a:t>E2 administration.</a:t>
            </a:r>
          </a:p>
          <a:p>
            <a:r>
              <a:rPr lang="en-US" dirty="0"/>
              <a:t> </a:t>
            </a:r>
            <a:r>
              <a:rPr lang="en-US" dirty="0" err="1" smtClean="0"/>
              <a:t>i</a:t>
            </a:r>
            <a:r>
              <a:rPr lang="en-US" dirty="0"/>
              <a:t> </a:t>
            </a:r>
            <a:r>
              <a:rPr lang="en-US" dirty="0" err="1" smtClean="0"/>
              <a:t>i</a:t>
            </a:r>
            <a:r>
              <a:rPr lang="en-US" dirty="0" smtClean="0"/>
              <a:t>)changing </a:t>
            </a:r>
            <a:r>
              <a:rPr lang="en-US" dirty="0"/>
              <a:t>the route of administration of E2. </a:t>
            </a:r>
            <a:r>
              <a:rPr lang="en-US" dirty="0" smtClean="0"/>
              <a:t>parenteral </a:t>
            </a:r>
            <a:r>
              <a:rPr lang="en-US" dirty="0"/>
              <a:t>routes may increase serum E2 </a:t>
            </a:r>
            <a:r>
              <a:rPr lang="en-US" dirty="0" smtClean="0"/>
              <a:t>concentration through </a:t>
            </a:r>
            <a:r>
              <a:rPr lang="en-US" dirty="0"/>
              <a:t>bypassing the first-pass hepatic metabolism (159</a:t>
            </a:r>
            <a:r>
              <a:rPr lang="en-US" dirty="0" smtClean="0"/>
              <a:t>). Moreover</a:t>
            </a:r>
            <a:r>
              <a:rPr lang="en-US" dirty="0"/>
              <a:t>, vaginal administration of E2 is associated with </a:t>
            </a:r>
            <a:r>
              <a:rPr lang="en-US" dirty="0" smtClean="0"/>
              <a:t>first-pass uterus </a:t>
            </a:r>
            <a:r>
              <a:rPr lang="en-US" dirty="0"/>
              <a:t>effect (160)</a:t>
            </a:r>
            <a:r>
              <a:rPr lang="en-US" dirty="0" smtClean="0"/>
              <a:t> .</a:t>
            </a:r>
            <a:r>
              <a:rPr lang="en-US" dirty="0"/>
              <a:t> A </a:t>
            </a:r>
            <a:r>
              <a:rPr lang="en-US" dirty="0" smtClean="0"/>
              <a:t>retrospective study </a:t>
            </a:r>
            <a:r>
              <a:rPr lang="en-US" dirty="0"/>
              <a:t>of 247 patients undergoing HRT-FET with </a:t>
            </a:r>
            <a:r>
              <a:rPr lang="en-US" dirty="0" smtClean="0"/>
              <a:t>thin endometrium </a:t>
            </a:r>
            <a:r>
              <a:rPr lang="en-US" dirty="0"/>
              <a:t>compared extended oral E2 </a:t>
            </a:r>
            <a:r>
              <a:rPr lang="en-US" dirty="0" smtClean="0"/>
              <a:t>administration-only (n=69</a:t>
            </a:r>
            <a:r>
              <a:rPr lang="en-US" dirty="0"/>
              <a:t>) with extended oral &amp; vaginal E2 administration (1-2 </a:t>
            </a:r>
            <a:r>
              <a:rPr lang="en-US" dirty="0" smtClean="0"/>
              <a:t>mg/ day</a:t>
            </a:r>
            <a:r>
              <a:rPr lang="en-US" dirty="0"/>
              <a:t>) (n=178) (150). Although extended oral &amp; vaginal </a:t>
            </a:r>
            <a:r>
              <a:rPr lang="en-US" dirty="0" smtClean="0"/>
              <a:t>E2 administration </a:t>
            </a:r>
            <a:r>
              <a:rPr lang="en-US" dirty="0"/>
              <a:t>was associated with a significantly </a:t>
            </a:r>
            <a:r>
              <a:rPr lang="en-US" dirty="0" smtClean="0"/>
              <a:t>thicker endometrium</a:t>
            </a:r>
            <a:r>
              <a:rPr lang="en-US" dirty="0"/>
              <a:t>, CPRs of the two groups were comparable (150</a:t>
            </a:r>
            <a:r>
              <a:rPr lang="en-US" dirty="0" smtClean="0"/>
              <a:t>).</a:t>
            </a:r>
            <a:r>
              <a:rPr lang="en-US" dirty="0"/>
              <a:t> In contrast, an increase in endometrial thickness </a:t>
            </a:r>
            <a:r>
              <a:rPr lang="en-US" dirty="0" smtClean="0"/>
              <a:t>by supplementing </a:t>
            </a:r>
            <a:r>
              <a:rPr lang="en-US" dirty="0"/>
              <a:t>with vaginal E2 (4 mg/day) was refuted by </a:t>
            </a:r>
            <a:r>
              <a:rPr lang="en-US" dirty="0" smtClean="0"/>
              <a:t>a prospective </a:t>
            </a:r>
            <a:r>
              <a:rPr lang="en-US" dirty="0"/>
              <a:t>trial</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22162832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Endometrial Thickness and</a:t>
            </a:r>
            <a:br>
              <a:rPr lang="en-US" sz="3200" b="1" dirty="0">
                <a:solidFill>
                  <a:schemeClr val="accent2">
                    <a:lumMod val="60000"/>
                    <a:lumOff val="40000"/>
                  </a:schemeClr>
                </a:solidFill>
              </a:rPr>
            </a:br>
            <a:r>
              <a:rPr lang="en-US" sz="3200" b="1" dirty="0">
                <a:solidFill>
                  <a:schemeClr val="accent2">
                    <a:lumMod val="60000"/>
                    <a:lumOff val="40000"/>
                  </a:schemeClr>
                </a:solidFill>
              </a:rPr>
              <a:t> Thin Endometrium</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r>
              <a:rPr lang="en-US" dirty="0"/>
              <a:t>The impact of thin </a:t>
            </a:r>
            <a:r>
              <a:rPr lang="en-US" dirty="0" err="1"/>
              <a:t>endometriumon</a:t>
            </a:r>
            <a:r>
              <a:rPr lang="en-US" dirty="0"/>
              <a:t> reproductive </a:t>
            </a:r>
            <a:r>
              <a:rPr lang="en-US" dirty="0" err="1" smtClean="0"/>
              <a:t>outcomemay</a:t>
            </a:r>
            <a:r>
              <a:rPr lang="en-US" dirty="0"/>
              <a:t> </a:t>
            </a:r>
            <a:r>
              <a:rPr lang="en-US" dirty="0" smtClean="0"/>
              <a:t>go </a:t>
            </a:r>
            <a:r>
              <a:rPr lang="en-US" dirty="0"/>
              <a:t>beyond the chance of conception since thin endometrium </a:t>
            </a:r>
            <a:r>
              <a:rPr lang="en-US" dirty="0" smtClean="0"/>
              <a:t>may be </a:t>
            </a:r>
            <a:r>
              <a:rPr lang="en-US" dirty="0"/>
              <a:t>associated with adverse obstetric and neonatal outcomes (</a:t>
            </a:r>
            <a:r>
              <a:rPr lang="en-US" dirty="0" smtClean="0"/>
              <a:t>163, 164</a:t>
            </a:r>
            <a:r>
              <a:rPr lang="en-US" dirty="0"/>
              <a:t>). In a very recent study of 13,383 FET cycles (HRT </a:t>
            </a:r>
            <a:r>
              <a:rPr lang="en-US" dirty="0" err="1"/>
              <a:t>andNC</a:t>
            </a:r>
            <a:r>
              <a:rPr lang="en-US" dirty="0"/>
              <a:t>), </a:t>
            </a:r>
            <a:r>
              <a:rPr lang="en-US" dirty="0" smtClean="0"/>
              <a:t>an increasing </a:t>
            </a:r>
            <a:r>
              <a:rPr lang="en-US" dirty="0"/>
              <a:t>risk of preterm delivery and low birth weight has </a:t>
            </a:r>
            <a:r>
              <a:rPr lang="en-US" dirty="0" smtClean="0"/>
              <a:t>been reported </a:t>
            </a:r>
            <a:r>
              <a:rPr lang="en-US" dirty="0"/>
              <a:t>with thin endometrium (&lt;8 mm) (164</a:t>
            </a:r>
            <a:r>
              <a:rPr lang="en-US" dirty="0" smtClean="0"/>
              <a:t>).</a:t>
            </a:r>
          </a:p>
          <a:p>
            <a:r>
              <a:rPr lang="en-US" dirty="0"/>
              <a:t>In conclusion, endometrial thickness below 7 mm (5-7 mm) </a:t>
            </a:r>
            <a:r>
              <a:rPr lang="en-US" dirty="0" smtClean="0"/>
              <a:t>is a </a:t>
            </a:r>
            <a:r>
              <a:rPr lang="en-US" dirty="0"/>
              <a:t>weak predictor of reproductive outcome in FET cycles. </a:t>
            </a:r>
            <a:r>
              <a:rPr lang="en-US" dirty="0" smtClean="0"/>
              <a:t>However, although </a:t>
            </a:r>
            <a:r>
              <a:rPr lang="en-US" dirty="0"/>
              <a:t>rare, very thin endometrium (&lt;5mm) is associated </a:t>
            </a:r>
            <a:r>
              <a:rPr lang="en-US" dirty="0" smtClean="0"/>
              <a:t>with futile </a:t>
            </a:r>
            <a:r>
              <a:rPr lang="en-US" dirty="0"/>
              <a:t>outcome. The limited available evidence does not </a:t>
            </a:r>
            <a:r>
              <a:rPr lang="en-US" dirty="0" smtClean="0"/>
              <a:t>support any </a:t>
            </a:r>
            <a:r>
              <a:rPr lang="en-US" dirty="0"/>
              <a:t>particular treatment modality to be of benefit in patients </a:t>
            </a:r>
            <a:r>
              <a:rPr lang="en-US" dirty="0" smtClean="0"/>
              <a:t>with thin </a:t>
            </a:r>
            <a:r>
              <a:rPr lang="en-US" dirty="0"/>
              <a:t>endometrium. Endometrial compaction is not a predictor </a:t>
            </a:r>
            <a:r>
              <a:rPr lang="en-US" dirty="0" smtClean="0"/>
              <a:t>of reproductive </a:t>
            </a:r>
            <a:r>
              <a:rPr lang="en-US" dirty="0"/>
              <a:t>outcome in FET cycles</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2441109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CONCLUSIONS AND FUTURE</a:t>
            </a:r>
            <a:br>
              <a:rPr lang="en-US" sz="3200" b="1" dirty="0">
                <a:solidFill>
                  <a:schemeClr val="accent2">
                    <a:lumMod val="60000"/>
                    <a:lumOff val="40000"/>
                  </a:schemeClr>
                </a:solidFill>
              </a:rPr>
            </a:br>
            <a:r>
              <a:rPr lang="en-US" sz="3200" b="1" dirty="0">
                <a:solidFill>
                  <a:schemeClr val="accent2">
                    <a:lumMod val="60000"/>
                    <a:lumOff val="40000"/>
                  </a:schemeClr>
                </a:solidFill>
              </a:rPr>
              <a:t>PERSPECTIVES</a:t>
            </a:r>
          </a:p>
        </p:txBody>
      </p:sp>
      <p:sp>
        <p:nvSpPr>
          <p:cNvPr id="3" name="Content Placeholder 2"/>
          <p:cNvSpPr>
            <a:spLocks noGrp="1"/>
          </p:cNvSpPr>
          <p:nvPr>
            <p:ph idx="1"/>
          </p:nvPr>
        </p:nvSpPr>
        <p:spPr>
          <a:xfrm>
            <a:off x="1103312" y="1497874"/>
            <a:ext cx="9355682" cy="4750525"/>
          </a:xfrm>
        </p:spPr>
        <p:txBody>
          <a:bodyPr>
            <a:normAutofit/>
          </a:bodyPr>
          <a:lstStyle/>
          <a:p>
            <a:r>
              <a:rPr lang="en-US" dirty="0" smtClean="0"/>
              <a:t>Despite the worldwide increase in FET for various indications, the search for the best protocol to prepare the endometrium continues. Although HRT and NC (t-NC/modified-NC) are the most commonly used protocols, recent emerging evidence also suggests that mild-OS may be a viable option. Well-designed, powerful RCTs comparing different protocols to prime the endometrium for FET are urgently required; such trials should focus not only on LBR, but also on maternal, obstetrical and neonatal outcomes. Currently, low quality evidence points toward the NC (t-NC/modified-NC) being superior to HRT</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3232061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91461"/>
            <a:ext cx="9404723" cy="1400530"/>
          </a:xfrm>
        </p:spPr>
        <p:txBody>
          <a:bodyPr/>
          <a:lstStyle/>
          <a:p>
            <a:r>
              <a:rPr lang="en-US" sz="3200" b="1" dirty="0">
                <a:solidFill>
                  <a:schemeClr val="accent2">
                    <a:lumMod val="60000"/>
                    <a:lumOff val="40000"/>
                  </a:schemeClr>
                </a:solidFill>
              </a:rPr>
              <a:t>Hormone Replacement Treatment (HRT)</a:t>
            </a:r>
            <a:br>
              <a:rPr lang="en-US" sz="3200" b="1" dirty="0">
                <a:solidFill>
                  <a:schemeClr val="accent2">
                    <a:lumMod val="60000"/>
                    <a:lumOff val="40000"/>
                  </a:schemeClr>
                </a:solidFill>
              </a:rPr>
            </a:br>
            <a:r>
              <a:rPr lang="en-US" sz="3200" b="1" dirty="0">
                <a:solidFill>
                  <a:schemeClr val="accent2">
                    <a:lumMod val="60000"/>
                    <a:lumOff val="40000"/>
                  </a:schemeClr>
                </a:solidFill>
              </a:rPr>
              <a:t>Estrogen Administration</a:t>
            </a:r>
          </a:p>
        </p:txBody>
      </p:sp>
      <p:sp>
        <p:nvSpPr>
          <p:cNvPr id="3" name="Content Placeholder 2"/>
          <p:cNvSpPr>
            <a:spLocks noGrp="1"/>
          </p:cNvSpPr>
          <p:nvPr>
            <p:ph idx="1"/>
          </p:nvPr>
        </p:nvSpPr>
        <p:spPr>
          <a:xfrm>
            <a:off x="1103312" y="1680754"/>
            <a:ext cx="8946541" cy="4567645"/>
          </a:xfrm>
        </p:spPr>
        <p:txBody>
          <a:bodyPr>
            <a:normAutofit fontScale="92500"/>
          </a:bodyPr>
          <a:lstStyle/>
          <a:p>
            <a:r>
              <a:rPr lang="en-US" sz="2400" dirty="0"/>
              <a:t>Treatment with oral E2 is started on the first, second or third </a:t>
            </a:r>
            <a:r>
              <a:rPr lang="en-US" sz="2400" dirty="0"/>
              <a:t>day of </a:t>
            </a:r>
            <a:r>
              <a:rPr lang="en-US" sz="2400" dirty="0"/>
              <a:t>the cycle to prime the endometrium and suppress </a:t>
            </a:r>
            <a:r>
              <a:rPr lang="en-US" sz="2400" dirty="0"/>
              <a:t>spontaneous follicle growth.</a:t>
            </a:r>
          </a:p>
          <a:p>
            <a:r>
              <a:rPr lang="en-US" sz="2400" dirty="0"/>
              <a:t>Estradiol </a:t>
            </a:r>
            <a:r>
              <a:rPr lang="en-US" sz="2400" dirty="0"/>
              <a:t>is administered either at a </a:t>
            </a:r>
            <a:r>
              <a:rPr lang="en-US" sz="2400" dirty="0"/>
              <a:t>fixed constant </a:t>
            </a:r>
            <a:r>
              <a:rPr lang="en-US" sz="2400" dirty="0"/>
              <a:t>dose (6 mg daily) or in an incremental </a:t>
            </a:r>
            <a:r>
              <a:rPr lang="en-US" sz="2400" dirty="0"/>
              <a:t>fashion; although </a:t>
            </a:r>
            <a:r>
              <a:rPr lang="en-US" sz="2400" dirty="0"/>
              <a:t>many regimens have been used for the </a:t>
            </a:r>
            <a:r>
              <a:rPr lang="en-US" sz="2400" dirty="0"/>
              <a:t>incremental increase </a:t>
            </a:r>
            <a:r>
              <a:rPr lang="en-US" sz="2400" dirty="0"/>
              <a:t>of E2, the most commonly used is 2 mg/day during </a:t>
            </a:r>
            <a:r>
              <a:rPr lang="en-US" sz="2400" dirty="0"/>
              <a:t>days 1-7</a:t>
            </a:r>
            <a:r>
              <a:rPr lang="en-US" sz="2400" dirty="0"/>
              <a:t>, 4 mg/day during days 8-12, 6 mg/day during days 13 </a:t>
            </a:r>
            <a:r>
              <a:rPr lang="en-US" sz="2400" dirty="0"/>
              <a:t>to embryo transfer</a:t>
            </a:r>
            <a:r>
              <a:rPr lang="en-US" sz="2400" dirty="0" smtClean="0"/>
              <a:t>.</a:t>
            </a:r>
          </a:p>
          <a:p>
            <a:r>
              <a:rPr lang="en-US" sz="2400" dirty="0"/>
              <a:t>Different routes</a:t>
            </a:r>
            <a:r>
              <a:rPr lang="en-US" sz="2400" dirty="0"/>
              <a:t>, including oral (micronized estradiol or estradiol </a:t>
            </a:r>
            <a:r>
              <a:rPr lang="en-US" sz="2400" dirty="0" err="1"/>
              <a:t>valerate</a:t>
            </a:r>
            <a:r>
              <a:rPr lang="en-US" sz="2400" dirty="0"/>
              <a:t>), vaginal </a:t>
            </a:r>
            <a:r>
              <a:rPr lang="en-US" sz="2400" dirty="0"/>
              <a:t>(estradiol </a:t>
            </a:r>
            <a:r>
              <a:rPr lang="en-US" sz="2400" dirty="0" err="1"/>
              <a:t>valerate</a:t>
            </a:r>
            <a:r>
              <a:rPr lang="en-US" sz="2400" dirty="0"/>
              <a:t>) or transdermal (estradiol gel), can </a:t>
            </a:r>
            <a:r>
              <a:rPr lang="en-US" sz="2400" dirty="0"/>
              <a:t>be used </a:t>
            </a:r>
            <a:r>
              <a:rPr lang="en-US" sz="2400" dirty="0"/>
              <a:t>for the administration of E2 with comparable </a:t>
            </a:r>
            <a:r>
              <a:rPr lang="en-US" sz="2400" dirty="0"/>
              <a:t>reproductive outcomes . </a:t>
            </a:r>
            <a:endParaRPr lang="en-US" sz="2400" dirty="0"/>
          </a:p>
        </p:txBody>
      </p:sp>
    </p:spTree>
    <p:extLst>
      <p:ext uri="{BB962C8B-B14F-4D97-AF65-F5344CB8AC3E}">
        <p14:creationId xmlns:p14="http://schemas.microsoft.com/office/powerpoint/2010/main" val="60911297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r>
              <a:rPr lang="en-US" sz="3200" b="1" dirty="0">
                <a:solidFill>
                  <a:schemeClr val="accent2">
                    <a:lumMod val="60000"/>
                    <a:lumOff val="40000"/>
                  </a:schemeClr>
                </a:solidFill>
              </a:rPr>
              <a:t>CONCLUSIONS AND FUTURE</a:t>
            </a:r>
            <a:br>
              <a:rPr lang="en-US" sz="3200" b="1" dirty="0">
                <a:solidFill>
                  <a:schemeClr val="accent2">
                    <a:lumMod val="60000"/>
                    <a:lumOff val="40000"/>
                  </a:schemeClr>
                </a:solidFill>
              </a:rPr>
            </a:br>
            <a:r>
              <a:rPr lang="en-US" sz="3200" b="1" dirty="0">
                <a:solidFill>
                  <a:schemeClr val="accent2">
                    <a:lumMod val="60000"/>
                    <a:lumOff val="40000"/>
                  </a:schemeClr>
                </a:solidFill>
              </a:rPr>
              <a:t>PERSPECTIVES</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r>
              <a:rPr lang="en-US" dirty="0" smtClean="0"/>
              <a:t>Furthermore</a:t>
            </a:r>
            <a:r>
              <a:rPr lang="en-US" dirty="0"/>
              <a:t>, in HRT cycles, caution is warranted since the early pregnancy loss rate seems to be alarmingly high in some reports and recent evidence indicates an increased risk of hypertensive disorders in pregnancy in cycles without a corpus luteum.</a:t>
            </a:r>
            <a:endParaRPr lang="en-US" sz="2400" dirty="0">
              <a:solidFill>
                <a:schemeClr val="accent1">
                  <a:lumMod val="60000"/>
                  <a:lumOff val="40000"/>
                </a:schemeClr>
              </a:solidFill>
            </a:endParaRPr>
          </a:p>
          <a:p>
            <a:r>
              <a:rPr lang="en-US" dirty="0" smtClean="0"/>
              <a:t>Regarding </a:t>
            </a:r>
            <a:r>
              <a:rPr lang="en-US" dirty="0"/>
              <a:t>warmed blastocyst transfer and timing, the </a:t>
            </a:r>
            <a:r>
              <a:rPr lang="en-US" dirty="0" smtClean="0"/>
              <a:t>evidence suggests </a:t>
            </a:r>
            <a:r>
              <a:rPr lang="en-US" dirty="0"/>
              <a:t>6th day of P start, LH surge+6 day and hCG+7 day </a:t>
            </a:r>
            <a:r>
              <a:rPr lang="en-US" dirty="0" smtClean="0"/>
              <a:t>in HRT</a:t>
            </a:r>
            <a:r>
              <a:rPr lang="en-US" dirty="0"/>
              <a:t>, t-NC and modified-NC, </a:t>
            </a:r>
            <a:r>
              <a:rPr lang="en-US" dirty="0" smtClean="0"/>
              <a:t>respectively.</a:t>
            </a:r>
          </a:p>
          <a:p>
            <a:r>
              <a:rPr lang="en-US" dirty="0"/>
              <a:t>A significant inter-personal variation </a:t>
            </a:r>
            <a:r>
              <a:rPr lang="en-US" dirty="0" smtClean="0"/>
              <a:t>in circulating </a:t>
            </a:r>
            <a:r>
              <a:rPr lang="en-US" dirty="0"/>
              <a:t>P in HRT and NC cycles exists and these </a:t>
            </a:r>
            <a:r>
              <a:rPr lang="en-US" dirty="0" smtClean="0"/>
              <a:t>variations have </a:t>
            </a:r>
            <a:r>
              <a:rPr lang="en-US" dirty="0"/>
              <a:t>a major impact on the reproductive outcome. Finally, </a:t>
            </a:r>
            <a:r>
              <a:rPr lang="en-US" dirty="0" smtClean="0"/>
              <a:t>the place </a:t>
            </a:r>
            <a:r>
              <a:rPr lang="en-US" dirty="0"/>
              <a:t>of P rescue protocols in patients with low serum P4 </a:t>
            </a:r>
            <a:r>
              <a:rPr lang="en-US" dirty="0" smtClean="0"/>
              <a:t>levels one </a:t>
            </a:r>
            <a:r>
              <a:rPr lang="en-US" dirty="0"/>
              <a:t>day prior to warmed blastocyst transfer in HRT and </a:t>
            </a:r>
            <a:r>
              <a:rPr lang="en-US" dirty="0" smtClean="0"/>
              <a:t>NC-FET is </a:t>
            </a:r>
            <a:r>
              <a:rPr lang="en-US" dirty="0"/>
              <a:t>likely to be intensively explored in near future</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42224975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1920"/>
            <a:ext cx="9404723" cy="1088571"/>
          </a:xfrm>
        </p:spPr>
        <p:txBody>
          <a:bodyPr/>
          <a:lstStyle/>
          <a:p>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497874"/>
            <a:ext cx="9355682" cy="4750525"/>
          </a:xfrm>
        </p:spPr>
        <p:txBody>
          <a:bodyPr>
            <a:normAutofit/>
          </a:bodyPr>
          <a:lstStyle/>
          <a:p>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1879675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82752"/>
            <a:ext cx="9404723" cy="1400530"/>
          </a:xfrm>
        </p:spPr>
        <p:txBody>
          <a:bodyPr/>
          <a:lstStyle/>
          <a:p>
            <a:r>
              <a:rPr lang="en-US" sz="3200" b="1" dirty="0" smtClean="0">
                <a:solidFill>
                  <a:schemeClr val="accent2">
                    <a:lumMod val="60000"/>
                    <a:lumOff val="40000"/>
                  </a:schemeClr>
                </a:solidFill>
              </a:rPr>
              <a:t>Hormone Replacement Treatment (HRT)</a:t>
            </a:r>
            <a:br>
              <a:rPr lang="en-US" sz="3200" b="1" dirty="0" smtClean="0">
                <a:solidFill>
                  <a:schemeClr val="accent2">
                    <a:lumMod val="60000"/>
                    <a:lumOff val="40000"/>
                  </a:schemeClr>
                </a:solidFill>
              </a:rPr>
            </a:br>
            <a:r>
              <a:rPr lang="en-US" sz="3200" b="1" dirty="0" smtClean="0">
                <a:solidFill>
                  <a:schemeClr val="accent2">
                    <a:lumMod val="60000"/>
                    <a:lumOff val="40000"/>
                  </a:schemeClr>
                </a:solidFill>
              </a:rPr>
              <a:t>Estrogen Administration</a:t>
            </a:r>
            <a:endParaRPr lang="en-US" sz="3200" b="1" dirty="0">
              <a:solidFill>
                <a:schemeClr val="accent2">
                  <a:lumMod val="60000"/>
                  <a:lumOff val="40000"/>
                </a:schemeClr>
              </a:solidFill>
            </a:endParaRPr>
          </a:p>
        </p:txBody>
      </p:sp>
      <p:sp>
        <p:nvSpPr>
          <p:cNvPr id="3" name="Content Placeholder 2"/>
          <p:cNvSpPr>
            <a:spLocks noGrp="1"/>
          </p:cNvSpPr>
          <p:nvPr>
            <p:ph idx="1"/>
          </p:nvPr>
        </p:nvSpPr>
        <p:spPr>
          <a:xfrm>
            <a:off x="1103312" y="1785257"/>
            <a:ext cx="8946541" cy="4463142"/>
          </a:xfrm>
        </p:spPr>
        <p:txBody>
          <a:bodyPr>
            <a:normAutofit/>
          </a:bodyPr>
          <a:lstStyle/>
          <a:p>
            <a:r>
              <a:rPr lang="en-US" dirty="0"/>
              <a:t>the oral E2 route was the most commonly </a:t>
            </a:r>
            <a:r>
              <a:rPr lang="en-US" dirty="0" smtClean="0"/>
              <a:t>used (84</a:t>
            </a:r>
            <a:r>
              <a:rPr lang="en-US" dirty="0"/>
              <a:t>%), followed by transdermal (9%) and vaginal (3%) routes </a:t>
            </a:r>
            <a:r>
              <a:rPr lang="en-US" dirty="0" smtClean="0"/>
              <a:t>.</a:t>
            </a:r>
            <a:endParaRPr lang="en-US" dirty="0"/>
          </a:p>
          <a:p>
            <a:r>
              <a:rPr lang="en-US" dirty="0"/>
              <a:t>The conversion of doses, using different routes/types can </a:t>
            </a:r>
            <a:r>
              <a:rPr lang="en-US" dirty="0" smtClean="0"/>
              <a:t>be calculated </a:t>
            </a:r>
            <a:r>
              <a:rPr lang="en-US" dirty="0"/>
              <a:t>as follows: 0.75 mg oral micronized estradiol = </a:t>
            </a:r>
            <a:endParaRPr lang="en-US" dirty="0" smtClean="0"/>
          </a:p>
          <a:p>
            <a:pPr marL="0" indent="0">
              <a:buNone/>
            </a:pPr>
            <a:r>
              <a:rPr lang="en-US" dirty="0"/>
              <a:t>	</a:t>
            </a:r>
            <a:r>
              <a:rPr lang="en-US" dirty="0" smtClean="0"/>
              <a:t>					     1.25 g of </a:t>
            </a:r>
            <a:r>
              <a:rPr lang="en-US" dirty="0"/>
              <a:t>transdermal estradiol gel </a:t>
            </a:r>
            <a:r>
              <a:rPr lang="en-US" dirty="0" smtClean="0"/>
              <a:t>=</a:t>
            </a:r>
          </a:p>
          <a:p>
            <a:pPr marL="0" indent="0">
              <a:buNone/>
            </a:pPr>
            <a:r>
              <a:rPr lang="en-US" dirty="0"/>
              <a:t>	</a:t>
            </a:r>
            <a:r>
              <a:rPr lang="en-US" dirty="0" smtClean="0"/>
              <a:t>					     </a:t>
            </a:r>
            <a:r>
              <a:rPr lang="en-US" dirty="0"/>
              <a:t>1 mg oral/vaginal estradiol </a:t>
            </a:r>
            <a:r>
              <a:rPr lang="en-US" dirty="0" err="1" smtClean="0"/>
              <a:t>valerate</a:t>
            </a:r>
            <a:endParaRPr lang="en-US" dirty="0" smtClean="0"/>
          </a:p>
          <a:p>
            <a:r>
              <a:rPr lang="en-US" dirty="0"/>
              <a:t>Importantly, a recent meta-analysis reported </a:t>
            </a:r>
            <a:r>
              <a:rPr lang="en-US" dirty="0">
                <a:solidFill>
                  <a:schemeClr val="accent1">
                    <a:lumMod val="60000"/>
                    <a:lumOff val="40000"/>
                  </a:schemeClr>
                </a:solidFill>
              </a:rPr>
              <a:t>no </a:t>
            </a:r>
            <a:r>
              <a:rPr lang="en-US" dirty="0" smtClean="0">
                <a:solidFill>
                  <a:schemeClr val="accent1">
                    <a:lumMod val="60000"/>
                    <a:lumOff val="40000"/>
                  </a:schemeClr>
                </a:solidFill>
              </a:rPr>
              <a:t>difference between </a:t>
            </a:r>
            <a:r>
              <a:rPr lang="en-US" dirty="0">
                <a:solidFill>
                  <a:schemeClr val="accent1">
                    <a:lumMod val="60000"/>
                    <a:lumOff val="40000"/>
                  </a:schemeClr>
                </a:solidFill>
              </a:rPr>
              <a:t>transdermal E2 and oral E2 as regards CPR</a:t>
            </a:r>
            <a:r>
              <a:rPr lang="en-US" dirty="0"/>
              <a:t> (</a:t>
            </a:r>
            <a:r>
              <a:rPr lang="en-US" dirty="0" smtClean="0"/>
              <a:t>OR=0.86, 95</a:t>
            </a:r>
            <a:r>
              <a:rPr lang="en-US" dirty="0"/>
              <a:t>% CI 0.59 - 1.25; n=504; 3 studies; low-quality evidence, I2 </a:t>
            </a:r>
            <a:r>
              <a:rPr lang="en-US" dirty="0" smtClean="0"/>
              <a:t>= 58</a:t>
            </a:r>
            <a:r>
              <a:rPr lang="en-US" dirty="0"/>
              <a:t>%) </a:t>
            </a:r>
            <a:r>
              <a:rPr lang="en-US" dirty="0">
                <a:solidFill>
                  <a:schemeClr val="accent1">
                    <a:lumMod val="60000"/>
                    <a:lumOff val="40000"/>
                  </a:schemeClr>
                </a:solidFill>
              </a:rPr>
              <a:t>and miscarriage rates</a:t>
            </a:r>
            <a:r>
              <a:rPr lang="en-US" dirty="0"/>
              <a:t> (OR=0.55, 95% CI 0.27 - 1.09; </a:t>
            </a:r>
            <a:r>
              <a:rPr lang="en-US" dirty="0" smtClean="0"/>
              <a:t>n=414; 2 </a:t>
            </a:r>
            <a:r>
              <a:rPr lang="en-US" dirty="0"/>
              <a:t>studies; low-quality evidence; I2 = 0%)</a:t>
            </a:r>
            <a:endParaRPr lang="en-US" dirty="0"/>
          </a:p>
        </p:txBody>
      </p:sp>
    </p:spTree>
    <p:extLst>
      <p:ext uri="{BB962C8B-B14F-4D97-AF65-F5344CB8AC3E}">
        <p14:creationId xmlns:p14="http://schemas.microsoft.com/office/powerpoint/2010/main" val="4051117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05" y="130501"/>
            <a:ext cx="9404723" cy="1400530"/>
          </a:xfrm>
        </p:spPr>
        <p:txBody>
          <a:bodyPr/>
          <a:lstStyle/>
          <a:p>
            <a:r>
              <a:rPr lang="en-US" sz="3200" b="1" dirty="0">
                <a:solidFill>
                  <a:schemeClr val="accent2">
                    <a:lumMod val="60000"/>
                    <a:lumOff val="40000"/>
                  </a:schemeClr>
                </a:solidFill>
              </a:rPr>
              <a:t>Hormone Replacement Treatment (HRT)</a:t>
            </a:r>
            <a:br>
              <a:rPr lang="en-US" sz="3200" b="1" dirty="0">
                <a:solidFill>
                  <a:schemeClr val="accent2">
                    <a:lumMod val="60000"/>
                    <a:lumOff val="40000"/>
                  </a:schemeClr>
                </a:solidFill>
              </a:rPr>
            </a:br>
            <a:r>
              <a:rPr lang="en-US" sz="3200" b="1" dirty="0">
                <a:solidFill>
                  <a:schemeClr val="accent2">
                    <a:lumMod val="60000"/>
                    <a:lumOff val="40000"/>
                  </a:schemeClr>
                </a:solidFill>
              </a:rPr>
              <a:t>Estrogen Administration</a:t>
            </a:r>
          </a:p>
        </p:txBody>
      </p:sp>
      <p:sp>
        <p:nvSpPr>
          <p:cNvPr id="3" name="Content Placeholder 2"/>
          <p:cNvSpPr>
            <a:spLocks noGrp="1"/>
          </p:cNvSpPr>
          <p:nvPr>
            <p:ph idx="1"/>
          </p:nvPr>
        </p:nvSpPr>
        <p:spPr>
          <a:xfrm>
            <a:off x="1068478" y="1687787"/>
            <a:ext cx="8946541" cy="4717368"/>
          </a:xfrm>
        </p:spPr>
        <p:txBody>
          <a:bodyPr>
            <a:normAutofit/>
          </a:bodyPr>
          <a:lstStyle/>
          <a:p>
            <a:r>
              <a:rPr lang="en-US" dirty="0"/>
              <a:t>Usually, after 12 – 14 </a:t>
            </a:r>
            <a:r>
              <a:rPr lang="en-US" dirty="0" smtClean="0"/>
              <a:t>days of </a:t>
            </a:r>
            <a:r>
              <a:rPr lang="en-US" dirty="0"/>
              <a:t>E2 administration, vaginal ultrasound examination </a:t>
            </a:r>
            <a:r>
              <a:rPr lang="en-US" dirty="0" smtClean="0"/>
              <a:t>is performed </a:t>
            </a:r>
            <a:r>
              <a:rPr lang="en-US" dirty="0"/>
              <a:t>for endometrial thickness measurement and </a:t>
            </a:r>
            <a:r>
              <a:rPr lang="en-US" dirty="0" smtClean="0"/>
              <a:t>to confirm </a:t>
            </a:r>
            <a:r>
              <a:rPr lang="en-US" dirty="0"/>
              <a:t>the absence of a leading follicle. This long E2 </a:t>
            </a:r>
            <a:r>
              <a:rPr lang="en-US" dirty="0" smtClean="0"/>
              <a:t>priming period </a:t>
            </a:r>
            <a:r>
              <a:rPr lang="en-US" dirty="0"/>
              <a:t>may be unnecessary, as 5–7 days may suffice for </a:t>
            </a:r>
            <a:r>
              <a:rPr lang="en-US" dirty="0" smtClean="0"/>
              <a:t>adequate endometrial </a:t>
            </a:r>
            <a:r>
              <a:rPr lang="en-US" dirty="0"/>
              <a:t>priming according to early studies (10, 12). </a:t>
            </a:r>
            <a:r>
              <a:rPr lang="en-US" dirty="0" smtClean="0"/>
              <a:t>Caution, however</a:t>
            </a:r>
            <a:r>
              <a:rPr lang="en-US" dirty="0"/>
              <a:t>, is warranted, since a </a:t>
            </a:r>
            <a:r>
              <a:rPr lang="en-US" dirty="0">
                <a:solidFill>
                  <a:schemeClr val="accent1">
                    <a:lumMod val="60000"/>
                    <a:lumOff val="40000"/>
                  </a:schemeClr>
                </a:solidFill>
              </a:rPr>
              <a:t>higher miscarriage rate has </a:t>
            </a:r>
            <a:r>
              <a:rPr lang="en-US" dirty="0" smtClean="0">
                <a:solidFill>
                  <a:schemeClr val="accent1">
                    <a:lumMod val="60000"/>
                    <a:lumOff val="40000"/>
                  </a:schemeClr>
                </a:solidFill>
              </a:rPr>
              <a:t>been reported </a:t>
            </a:r>
            <a:r>
              <a:rPr lang="en-US" dirty="0">
                <a:solidFill>
                  <a:schemeClr val="accent1">
                    <a:lumMod val="60000"/>
                    <a:lumOff val="40000"/>
                  </a:schemeClr>
                </a:solidFill>
              </a:rPr>
              <a:t>using a shorter E2 priming period (&lt;10 </a:t>
            </a:r>
            <a:r>
              <a:rPr lang="en-US" dirty="0">
                <a:solidFill>
                  <a:schemeClr val="accent1">
                    <a:lumMod val="60000"/>
                    <a:lumOff val="40000"/>
                  </a:schemeClr>
                </a:solidFill>
              </a:rPr>
              <a:t>days</a:t>
            </a:r>
            <a:r>
              <a:rPr lang="en-US" dirty="0">
                <a:solidFill>
                  <a:schemeClr val="accent1">
                    <a:lumMod val="60000"/>
                    <a:lumOff val="40000"/>
                  </a:schemeClr>
                </a:solidFill>
              </a:rPr>
              <a:t>).</a:t>
            </a:r>
            <a:endParaRPr lang="en-US" dirty="0">
              <a:solidFill>
                <a:schemeClr val="accent1">
                  <a:lumMod val="60000"/>
                  <a:lumOff val="40000"/>
                </a:schemeClr>
              </a:solidFill>
            </a:endParaRPr>
          </a:p>
          <a:p>
            <a:r>
              <a:rPr lang="en-US" dirty="0"/>
              <a:t>Conversely, E2 administration may be prolonged for up to </a:t>
            </a:r>
            <a:r>
              <a:rPr lang="en-US" dirty="0" smtClean="0"/>
              <a:t>28 days </a:t>
            </a:r>
            <a:r>
              <a:rPr lang="en-US" dirty="0"/>
              <a:t>(14) or even 36 days (15), if necessary, </a:t>
            </a:r>
            <a:r>
              <a:rPr lang="en-US" dirty="0" smtClean="0"/>
              <a:t>without compromising </a:t>
            </a:r>
            <a:r>
              <a:rPr lang="en-US" dirty="0"/>
              <a:t>reproductive outcomes and, thus, offering </a:t>
            </a:r>
            <a:r>
              <a:rPr lang="en-US" dirty="0" smtClean="0"/>
              <a:t>a greater </a:t>
            </a:r>
            <a:r>
              <a:rPr lang="en-US" dirty="0"/>
              <a:t>flexibility of timing of FET (14). </a:t>
            </a:r>
            <a:endParaRPr lang="en-US" dirty="0" smtClean="0"/>
          </a:p>
          <a:p>
            <a:r>
              <a:rPr lang="en-US" dirty="0" smtClean="0"/>
              <a:t>When </a:t>
            </a:r>
            <a:r>
              <a:rPr lang="en-US" dirty="0"/>
              <a:t>the </a:t>
            </a:r>
            <a:r>
              <a:rPr lang="en-US" dirty="0" smtClean="0"/>
              <a:t>endometrial thickness </a:t>
            </a:r>
            <a:r>
              <a:rPr lang="en-US" dirty="0"/>
              <a:t>&gt;7 mm, P supplementation is commenced, and </a:t>
            </a:r>
            <a:r>
              <a:rPr lang="en-US" dirty="0" smtClean="0"/>
              <a:t>timing of </a:t>
            </a:r>
            <a:r>
              <a:rPr lang="en-US" dirty="0"/>
              <a:t>FET is scheduled accordingly.</a:t>
            </a:r>
            <a:endParaRPr lang="en-US" dirty="0"/>
          </a:p>
        </p:txBody>
      </p:sp>
    </p:spTree>
    <p:extLst>
      <p:ext uri="{BB962C8B-B14F-4D97-AF65-F5344CB8AC3E}">
        <p14:creationId xmlns:p14="http://schemas.microsoft.com/office/powerpoint/2010/main" val="2418075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00297"/>
            <a:ext cx="9404723" cy="966652"/>
          </a:xfrm>
        </p:spPr>
        <p:txBody>
          <a:bodyPr/>
          <a:lstStyle/>
          <a:p>
            <a:r>
              <a:rPr lang="en-US" sz="3200" b="1" dirty="0">
                <a:solidFill>
                  <a:schemeClr val="accent2">
                    <a:lumMod val="60000"/>
                    <a:lumOff val="40000"/>
                  </a:schemeClr>
                </a:solidFill>
              </a:rPr>
              <a:t>HRT </a:t>
            </a:r>
            <a:r>
              <a:rPr lang="en-US" sz="3200" b="1" dirty="0" smtClean="0">
                <a:solidFill>
                  <a:schemeClr val="accent2">
                    <a:lumMod val="60000"/>
                    <a:lumOff val="40000"/>
                  </a:schemeClr>
                </a:solidFill>
              </a:rPr>
              <a:t>with or without </a:t>
            </a:r>
            <a:r>
              <a:rPr lang="en-US" sz="3200" b="1" dirty="0">
                <a:solidFill>
                  <a:schemeClr val="accent2">
                    <a:lumMod val="60000"/>
                    <a:lumOff val="40000"/>
                  </a:schemeClr>
                </a:solidFill>
              </a:rPr>
              <a:t>suppression</a:t>
            </a:r>
          </a:p>
        </p:txBody>
      </p:sp>
      <p:sp>
        <p:nvSpPr>
          <p:cNvPr id="3" name="Content Placeholder 2"/>
          <p:cNvSpPr>
            <a:spLocks noGrp="1"/>
          </p:cNvSpPr>
          <p:nvPr>
            <p:ph idx="1"/>
          </p:nvPr>
        </p:nvSpPr>
        <p:spPr>
          <a:xfrm>
            <a:off x="1103311" y="1254034"/>
            <a:ext cx="9495019" cy="4994365"/>
          </a:xfrm>
        </p:spPr>
        <p:txBody>
          <a:bodyPr>
            <a:noAutofit/>
          </a:bodyPr>
          <a:lstStyle/>
          <a:p>
            <a:r>
              <a:rPr lang="en-US" sz="2400" dirty="0"/>
              <a:t>Although HRT with suppression is highly efficient to </a:t>
            </a:r>
            <a:r>
              <a:rPr lang="en-US" sz="2400" dirty="0" smtClean="0"/>
              <a:t>avoid ovulation</a:t>
            </a:r>
            <a:r>
              <a:rPr lang="en-US" sz="2400" dirty="0"/>
              <a:t>, HRT without suppression is more patient friendly</a:t>
            </a:r>
            <a:r>
              <a:rPr lang="en-US" sz="2400" dirty="0" smtClean="0"/>
              <a:t>.</a:t>
            </a:r>
          </a:p>
          <a:p>
            <a:r>
              <a:rPr lang="en-US" sz="2400" dirty="0"/>
              <a:t>premature ovulation leading to cycle </a:t>
            </a:r>
            <a:r>
              <a:rPr lang="en-US" sz="2400" dirty="0" smtClean="0"/>
              <a:t>cancellation, encountered </a:t>
            </a:r>
            <a:r>
              <a:rPr lang="en-US" sz="2400" dirty="0"/>
              <a:t>in 1.9% to 7.4% of the cycles, could be the </a:t>
            </a:r>
            <a:r>
              <a:rPr lang="en-US" sz="2400" dirty="0" smtClean="0"/>
              <a:t>main drawback </a:t>
            </a:r>
            <a:r>
              <a:rPr lang="en-US" sz="2400" dirty="0"/>
              <a:t>of an HRT protocol without suppression </a:t>
            </a:r>
            <a:r>
              <a:rPr lang="en-US" sz="2400" dirty="0" smtClean="0"/>
              <a:t>.</a:t>
            </a:r>
          </a:p>
          <a:p>
            <a:r>
              <a:rPr lang="en-US" sz="2400" dirty="0" smtClean="0"/>
              <a:t>In a recent </a:t>
            </a:r>
            <a:r>
              <a:rPr lang="en-US" sz="2400" dirty="0"/>
              <a:t>Cochrane meta-analysis (5), </a:t>
            </a:r>
            <a:r>
              <a:rPr lang="en-US" sz="2400" dirty="0" smtClean="0"/>
              <a:t>LBR </a:t>
            </a:r>
            <a:r>
              <a:rPr lang="en-US" sz="2400" dirty="0"/>
              <a:t>in HRT cycles with or without </a:t>
            </a:r>
            <a:r>
              <a:rPr lang="en-US" sz="2400" dirty="0" err="1"/>
              <a:t>GnRH</a:t>
            </a:r>
            <a:r>
              <a:rPr lang="en-US" sz="2400" dirty="0"/>
              <a:t>-agonist </a:t>
            </a:r>
            <a:r>
              <a:rPr lang="en-US" sz="2400" dirty="0" smtClean="0"/>
              <a:t>suppression was </a:t>
            </a:r>
            <a:r>
              <a:rPr lang="en-US" sz="2400" dirty="0"/>
              <a:t>identified. In this trial, </a:t>
            </a:r>
            <a:r>
              <a:rPr lang="en-US" sz="2400" dirty="0" err="1">
                <a:solidFill>
                  <a:schemeClr val="accent1">
                    <a:lumMod val="60000"/>
                    <a:lumOff val="40000"/>
                  </a:schemeClr>
                </a:solidFill>
              </a:rPr>
              <a:t>GnRH</a:t>
            </a:r>
            <a:r>
              <a:rPr lang="en-US" sz="2400" dirty="0">
                <a:solidFill>
                  <a:schemeClr val="accent1">
                    <a:lumMod val="60000"/>
                    <a:lumOff val="40000"/>
                  </a:schemeClr>
                </a:solidFill>
              </a:rPr>
              <a:t> suppression improved </a:t>
            </a:r>
            <a:r>
              <a:rPr lang="en-US" sz="2400" dirty="0" smtClean="0">
                <a:solidFill>
                  <a:schemeClr val="accent1">
                    <a:lumMod val="60000"/>
                    <a:lumOff val="40000"/>
                  </a:schemeClr>
                </a:solidFill>
              </a:rPr>
              <a:t>LBR per </a:t>
            </a:r>
            <a:r>
              <a:rPr lang="en-US" sz="2400" dirty="0">
                <a:solidFill>
                  <a:schemeClr val="accent1">
                    <a:lumMod val="60000"/>
                    <a:lumOff val="40000"/>
                  </a:schemeClr>
                </a:solidFill>
              </a:rPr>
              <a:t>initiated cycle</a:t>
            </a:r>
            <a:r>
              <a:rPr lang="en-US" sz="2400" dirty="0"/>
              <a:t>(20.0% vs 8.5%; </a:t>
            </a:r>
            <a:r>
              <a:rPr lang="en-US" sz="2400" dirty="0"/>
              <a:t>OR=2.62</a:t>
            </a:r>
            <a:r>
              <a:rPr lang="en-US" sz="2400" dirty="0" smtClean="0"/>
              <a:t>).</a:t>
            </a:r>
            <a:endParaRPr lang="en-US" sz="2400" dirty="0"/>
          </a:p>
          <a:p>
            <a:r>
              <a:rPr lang="en-US" sz="2400" dirty="0"/>
              <a:t>However, the </a:t>
            </a:r>
            <a:r>
              <a:rPr lang="en-US" sz="2400" dirty="0" smtClean="0"/>
              <a:t>same Cochrane </a:t>
            </a:r>
            <a:r>
              <a:rPr lang="en-US" sz="2400" dirty="0"/>
              <a:t>meta-analysis reported </a:t>
            </a:r>
            <a:r>
              <a:rPr lang="en-US" sz="2400" dirty="0">
                <a:solidFill>
                  <a:schemeClr val="accent1">
                    <a:lumMod val="60000"/>
                    <a:lumOff val="40000"/>
                  </a:schemeClr>
                </a:solidFill>
              </a:rPr>
              <a:t>comparable </a:t>
            </a:r>
            <a:r>
              <a:rPr lang="en-US" sz="2400" dirty="0" smtClean="0">
                <a:solidFill>
                  <a:schemeClr val="accent1">
                    <a:lumMod val="60000"/>
                    <a:lumOff val="40000"/>
                  </a:schemeClr>
                </a:solidFill>
              </a:rPr>
              <a:t>CPR,</a:t>
            </a:r>
            <a:r>
              <a:rPr lang="en-US" sz="2400" dirty="0">
                <a:solidFill>
                  <a:schemeClr val="accent1">
                    <a:lumMod val="60000"/>
                    <a:lumOff val="40000"/>
                  </a:schemeClr>
                </a:solidFill>
              </a:rPr>
              <a:t> miscarriage </a:t>
            </a:r>
            <a:r>
              <a:rPr lang="en-US" sz="2400" dirty="0" smtClean="0">
                <a:solidFill>
                  <a:schemeClr val="accent1">
                    <a:lumMod val="60000"/>
                    <a:lumOff val="40000"/>
                  </a:schemeClr>
                </a:solidFill>
              </a:rPr>
              <a:t>rates ,</a:t>
            </a:r>
            <a:r>
              <a:rPr lang="en-US" sz="2400" dirty="0">
                <a:solidFill>
                  <a:schemeClr val="accent1">
                    <a:lumMod val="60000"/>
                    <a:lumOff val="40000"/>
                  </a:schemeClr>
                </a:solidFill>
              </a:rPr>
              <a:t> </a:t>
            </a:r>
            <a:r>
              <a:rPr lang="en-US" sz="2400" dirty="0" smtClean="0">
                <a:solidFill>
                  <a:schemeClr val="accent1">
                    <a:lumMod val="60000"/>
                    <a:lumOff val="40000"/>
                  </a:schemeClr>
                </a:solidFill>
              </a:rPr>
              <a:t>cycle cancellation rates </a:t>
            </a:r>
            <a:r>
              <a:rPr lang="en-US" sz="2400" dirty="0">
                <a:solidFill>
                  <a:schemeClr val="accent1">
                    <a:lumMod val="60000"/>
                    <a:lumOff val="40000"/>
                  </a:schemeClr>
                </a:solidFill>
              </a:rPr>
              <a:t>and endometrial </a:t>
            </a:r>
            <a:r>
              <a:rPr lang="en-US" sz="2400" dirty="0" smtClean="0">
                <a:solidFill>
                  <a:schemeClr val="accent1">
                    <a:lumMod val="60000"/>
                    <a:lumOff val="40000"/>
                  </a:schemeClr>
                </a:solidFill>
              </a:rPr>
              <a:t>thickness </a:t>
            </a:r>
            <a:r>
              <a:rPr lang="en-US" sz="2400" dirty="0">
                <a:solidFill>
                  <a:schemeClr val="accent1">
                    <a:lumMod val="60000"/>
                    <a:lumOff val="40000"/>
                  </a:schemeClr>
                </a:solidFill>
              </a:rPr>
              <a:t>with or without </a:t>
            </a:r>
            <a:r>
              <a:rPr lang="en-US" sz="2400" dirty="0" err="1">
                <a:solidFill>
                  <a:schemeClr val="accent1">
                    <a:lumMod val="60000"/>
                    <a:lumOff val="40000"/>
                  </a:schemeClr>
                </a:solidFill>
              </a:rPr>
              <a:t>GnRH</a:t>
            </a:r>
            <a:r>
              <a:rPr lang="en-US" sz="2400" dirty="0">
                <a:solidFill>
                  <a:schemeClr val="accent1">
                    <a:lumMod val="60000"/>
                    <a:lumOff val="40000"/>
                  </a:schemeClr>
                </a:solidFill>
              </a:rPr>
              <a:t>-suppression (5).</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29572304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488" y="200170"/>
            <a:ext cx="9404723" cy="1140951"/>
          </a:xfrm>
        </p:spPr>
        <p:txBody>
          <a:bodyPr/>
          <a:lstStyle/>
          <a:p>
            <a:r>
              <a:rPr lang="en-US" sz="3200" b="1" dirty="0">
                <a:solidFill>
                  <a:schemeClr val="accent2">
                    <a:lumMod val="60000"/>
                    <a:lumOff val="40000"/>
                  </a:schemeClr>
                </a:solidFill>
              </a:rPr>
              <a:t>Hormone Replacement Treatment (HRT)</a:t>
            </a:r>
            <a:br>
              <a:rPr lang="en-US" sz="3200" b="1" dirty="0">
                <a:solidFill>
                  <a:schemeClr val="accent2">
                    <a:lumMod val="60000"/>
                    <a:lumOff val="40000"/>
                  </a:schemeClr>
                </a:solidFill>
              </a:rPr>
            </a:br>
            <a:r>
              <a:rPr lang="en-US" sz="3200" b="1" dirty="0">
                <a:solidFill>
                  <a:schemeClr val="accent2">
                    <a:lumMod val="60000"/>
                    <a:lumOff val="40000"/>
                  </a:schemeClr>
                </a:solidFill>
              </a:rPr>
              <a:t>Estrogen Administration</a:t>
            </a:r>
          </a:p>
        </p:txBody>
      </p:sp>
      <p:sp>
        <p:nvSpPr>
          <p:cNvPr id="3" name="Content Placeholder 2"/>
          <p:cNvSpPr>
            <a:spLocks noGrp="1"/>
          </p:cNvSpPr>
          <p:nvPr>
            <p:ph idx="1"/>
          </p:nvPr>
        </p:nvSpPr>
        <p:spPr>
          <a:xfrm>
            <a:off x="1068477" y="1837510"/>
            <a:ext cx="9338265" cy="4715690"/>
          </a:xfrm>
        </p:spPr>
        <p:txBody>
          <a:bodyPr/>
          <a:lstStyle/>
          <a:p>
            <a:r>
              <a:rPr lang="en-US" sz="2400" dirty="0"/>
              <a:t>To conclude, in HRT cycle, E2 priming with oral </a:t>
            </a:r>
            <a:r>
              <a:rPr lang="en-US" sz="2400" dirty="0" smtClean="0"/>
              <a:t>or transdermal </a:t>
            </a:r>
            <a:r>
              <a:rPr lang="en-US" sz="2400" dirty="0"/>
              <a:t>routes has similar efficacy. </a:t>
            </a:r>
            <a:endParaRPr lang="en-US" sz="2400" dirty="0" smtClean="0"/>
          </a:p>
          <a:p>
            <a:r>
              <a:rPr lang="en-US" sz="2400" dirty="0" smtClean="0"/>
              <a:t>The </a:t>
            </a:r>
            <a:r>
              <a:rPr lang="en-US" sz="2400" dirty="0"/>
              <a:t>optimal </a:t>
            </a:r>
            <a:r>
              <a:rPr lang="en-US" sz="2400" dirty="0" smtClean="0"/>
              <a:t>duration for </a:t>
            </a:r>
            <a:r>
              <a:rPr lang="en-US" sz="2400" dirty="0"/>
              <a:t>E2 priming is between 10 to 36 days, which offers a </a:t>
            </a:r>
            <a:r>
              <a:rPr lang="en-US" sz="2400" dirty="0" smtClean="0"/>
              <a:t>greater flexibility </a:t>
            </a:r>
            <a:r>
              <a:rPr lang="en-US" sz="2400" dirty="0"/>
              <a:t>of timing of FET without compromising </a:t>
            </a:r>
            <a:r>
              <a:rPr lang="en-US" sz="2400" dirty="0" smtClean="0"/>
              <a:t>reproductive outcomes</a:t>
            </a:r>
            <a:r>
              <a:rPr lang="en-US" sz="2400" dirty="0"/>
              <a:t>. </a:t>
            </a:r>
            <a:endParaRPr lang="en-US" sz="2400" dirty="0" smtClean="0"/>
          </a:p>
          <a:p>
            <a:r>
              <a:rPr lang="en-US" sz="2400" dirty="0" smtClean="0"/>
              <a:t>Although </a:t>
            </a:r>
            <a:r>
              <a:rPr lang="en-US" sz="2400" dirty="0"/>
              <a:t>pituitary suppression with </a:t>
            </a:r>
            <a:r>
              <a:rPr lang="en-US" sz="2400" dirty="0" err="1" smtClean="0"/>
              <a:t>GnRH</a:t>
            </a:r>
            <a:r>
              <a:rPr lang="en-US" sz="2400" dirty="0" smtClean="0"/>
              <a:t>-agonist decreases </a:t>
            </a:r>
            <a:r>
              <a:rPr lang="en-US" sz="2400" dirty="0"/>
              <a:t>the cycle cancelation rate, HRT without suppression </a:t>
            </a:r>
            <a:r>
              <a:rPr lang="en-US" sz="2400" dirty="0" smtClean="0"/>
              <a:t>is more </a:t>
            </a:r>
            <a:r>
              <a:rPr lang="en-US" sz="2400" dirty="0"/>
              <a:t>patient friendly and is associated with similar CPRs </a:t>
            </a:r>
            <a:r>
              <a:rPr lang="en-US" sz="2400" dirty="0" smtClean="0"/>
              <a:t>when compared </a:t>
            </a:r>
            <a:r>
              <a:rPr lang="en-US" sz="2400" dirty="0"/>
              <a:t>with those attained with </a:t>
            </a:r>
            <a:r>
              <a:rPr lang="en-US" sz="2400" dirty="0" err="1"/>
              <a:t>GnRH</a:t>
            </a:r>
            <a:r>
              <a:rPr lang="en-US" sz="2400" dirty="0"/>
              <a:t>-agonist suppression</a:t>
            </a:r>
            <a:r>
              <a:rPr lang="en-US" dirty="0"/>
              <a:t>.</a:t>
            </a:r>
            <a:endParaRPr lang="en-US" dirty="0"/>
          </a:p>
        </p:txBody>
      </p:sp>
    </p:spTree>
    <p:extLst>
      <p:ext uri="{BB962C8B-B14F-4D97-AF65-F5344CB8AC3E}">
        <p14:creationId xmlns:p14="http://schemas.microsoft.com/office/powerpoint/2010/main" val="961706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26295"/>
            <a:ext cx="9404723" cy="888402"/>
          </a:xfrm>
        </p:spPr>
        <p:txBody>
          <a:bodyPr/>
          <a:lstStyle/>
          <a:p>
            <a:r>
              <a:rPr lang="en-US" sz="3200" b="1" dirty="0">
                <a:solidFill>
                  <a:schemeClr val="accent2">
                    <a:lumMod val="60000"/>
                    <a:lumOff val="40000"/>
                  </a:schemeClr>
                </a:solidFill>
              </a:rPr>
              <a:t>Progesterone Administration</a:t>
            </a:r>
          </a:p>
        </p:txBody>
      </p:sp>
      <p:sp>
        <p:nvSpPr>
          <p:cNvPr id="3" name="Content Placeholder 2"/>
          <p:cNvSpPr>
            <a:spLocks noGrp="1"/>
          </p:cNvSpPr>
          <p:nvPr>
            <p:ph idx="1"/>
          </p:nvPr>
        </p:nvSpPr>
        <p:spPr>
          <a:xfrm>
            <a:off x="1103312" y="1314994"/>
            <a:ext cx="9434059" cy="4933405"/>
          </a:xfrm>
        </p:spPr>
        <p:txBody>
          <a:bodyPr>
            <a:normAutofit/>
          </a:bodyPr>
          <a:lstStyle/>
          <a:p>
            <a:r>
              <a:rPr lang="en-US" dirty="0"/>
              <a:t>Optimal exposure of P, in terms of timing and concentration, </a:t>
            </a:r>
            <a:r>
              <a:rPr lang="en-US" dirty="0" smtClean="0"/>
              <a:t>is crucial </a:t>
            </a:r>
            <a:r>
              <a:rPr lang="en-US" dirty="0"/>
              <a:t>for the establishment and maintenance of an </a:t>
            </a:r>
            <a:r>
              <a:rPr lang="en-US" dirty="0" smtClean="0"/>
              <a:t>ongoing pregnancy.</a:t>
            </a:r>
          </a:p>
          <a:p>
            <a:r>
              <a:rPr lang="en-US" dirty="0"/>
              <a:t>The available routes for </a:t>
            </a:r>
            <a:r>
              <a:rPr lang="en-US" dirty="0" smtClean="0"/>
              <a:t>P administration </a:t>
            </a:r>
            <a:r>
              <a:rPr lang="en-US" dirty="0"/>
              <a:t>in an HRT cycle are vaginal, intramuscular (</a:t>
            </a:r>
            <a:r>
              <a:rPr lang="en-US" dirty="0" err="1"/>
              <a:t>im</a:t>
            </a:r>
            <a:r>
              <a:rPr lang="en-US" dirty="0" smtClean="0"/>
              <a:t>),</a:t>
            </a:r>
            <a:r>
              <a:rPr lang="en-US" dirty="0"/>
              <a:t> subcutaneous (</a:t>
            </a:r>
            <a:r>
              <a:rPr lang="en-US" dirty="0" err="1"/>
              <a:t>sc</a:t>
            </a:r>
            <a:r>
              <a:rPr lang="en-US" dirty="0"/>
              <a:t>), oral and rectal. The vaginal </a:t>
            </a:r>
            <a:r>
              <a:rPr lang="en-US" dirty="0" smtClean="0"/>
              <a:t>administration, distinct </a:t>
            </a:r>
            <a:r>
              <a:rPr lang="en-US" dirty="0"/>
              <a:t>form the other routes, has a first-pass uterine effect (</a:t>
            </a:r>
            <a:r>
              <a:rPr lang="en-US" dirty="0" smtClean="0"/>
              <a:t>20– 22</a:t>
            </a:r>
            <a:r>
              <a:rPr lang="en-US" dirty="0"/>
              <a:t>), and until now, there is paucity of data on the use of </a:t>
            </a:r>
            <a:r>
              <a:rPr lang="en-US" dirty="0" smtClean="0"/>
              <a:t>oral (</a:t>
            </a:r>
            <a:r>
              <a:rPr lang="en-US" dirty="0" err="1" smtClean="0"/>
              <a:t>dydrogesterone</a:t>
            </a:r>
            <a:r>
              <a:rPr lang="en-US" dirty="0"/>
              <a:t>) (23) </a:t>
            </a:r>
            <a:r>
              <a:rPr lang="en-US" dirty="0" err="1"/>
              <a:t>sc</a:t>
            </a:r>
            <a:r>
              <a:rPr lang="en-US" dirty="0"/>
              <a:t> (24) and rectal (25) routes</a:t>
            </a:r>
            <a:r>
              <a:rPr lang="en-US" dirty="0" smtClean="0"/>
              <a:t>.</a:t>
            </a:r>
          </a:p>
          <a:p>
            <a:r>
              <a:rPr lang="en-US" dirty="0"/>
              <a:t>Different forms of vaginal P can be used, including </a:t>
            </a:r>
            <a:r>
              <a:rPr lang="en-US" dirty="0" err="1" smtClean="0"/>
              <a:t>bioadhesive</a:t>
            </a:r>
            <a:r>
              <a:rPr lang="en-US" dirty="0"/>
              <a:t> </a:t>
            </a:r>
            <a:r>
              <a:rPr lang="en-US" dirty="0" smtClean="0"/>
              <a:t>gels</a:t>
            </a:r>
            <a:r>
              <a:rPr lang="en-US" dirty="0"/>
              <a:t>, micronized tablets, capsules or suppositories. </a:t>
            </a:r>
            <a:r>
              <a:rPr lang="en-US" dirty="0" smtClean="0"/>
              <a:t>Of note</a:t>
            </a:r>
            <a:r>
              <a:rPr lang="en-US" dirty="0"/>
              <a:t>, the typical doses used for vaginal P administration in </a:t>
            </a:r>
            <a:r>
              <a:rPr lang="en-US" dirty="0" smtClean="0"/>
              <a:t>an HRT cycle; </a:t>
            </a:r>
            <a:r>
              <a:rPr lang="en-US" dirty="0" err="1"/>
              <a:t>i</a:t>
            </a:r>
            <a:r>
              <a:rPr lang="en-US" dirty="0"/>
              <a:t>) bio-adhesive P gel (1x90mg), ii) micronized P </a:t>
            </a:r>
            <a:r>
              <a:rPr lang="en-US" dirty="0" smtClean="0"/>
              <a:t>tablet (3x100 </a:t>
            </a:r>
            <a:r>
              <a:rPr lang="en-US" dirty="0"/>
              <a:t>mg), iii) P capsule (3x200 mg), iv) suppository (</a:t>
            </a:r>
            <a:r>
              <a:rPr lang="en-US" dirty="0" smtClean="0"/>
              <a:t>2x400 mg</a:t>
            </a:r>
            <a:r>
              <a:rPr lang="en-US" dirty="0"/>
              <a:t>). There is paucity of comparative data on different doses </a:t>
            </a:r>
            <a:r>
              <a:rPr lang="en-US" dirty="0" smtClean="0"/>
              <a:t>of vaginal </a:t>
            </a:r>
            <a:r>
              <a:rPr lang="en-US" dirty="0"/>
              <a:t>P and the subsequent reproductive outcomes.</a:t>
            </a:r>
            <a:endParaRPr lang="en-US" dirty="0"/>
          </a:p>
        </p:txBody>
      </p:sp>
    </p:spTree>
    <p:extLst>
      <p:ext uri="{BB962C8B-B14F-4D97-AF65-F5344CB8AC3E}">
        <p14:creationId xmlns:p14="http://schemas.microsoft.com/office/powerpoint/2010/main" val="35935350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1069</TotalTime>
  <Words>4640</Words>
  <Application>Microsoft Office PowerPoint</Application>
  <PresentationFormat>Widescreen</PresentationFormat>
  <Paragraphs>147</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Century Gothic</vt:lpstr>
      <vt:lpstr>Wingdings</vt:lpstr>
      <vt:lpstr>Wingdings 3</vt:lpstr>
      <vt:lpstr>Ion</vt:lpstr>
      <vt:lpstr>Preparation of the Endometrium for Frozen Embryo Transfer: A Systematic Review</vt:lpstr>
      <vt:lpstr>INTRODUCTION</vt:lpstr>
      <vt:lpstr>Endometrium preparation protocols for frozen embryo transfer (FET):</vt:lpstr>
      <vt:lpstr>Hormone Replacement Treatment (HRT) Estrogen Administration</vt:lpstr>
      <vt:lpstr>Hormone Replacement Treatment (HRT) Estrogen Administration</vt:lpstr>
      <vt:lpstr>Hormone Replacement Treatment (HRT) Estrogen Administration</vt:lpstr>
      <vt:lpstr>HRT with or without suppression</vt:lpstr>
      <vt:lpstr>Hormone Replacement Treatment (HRT) Estrogen Administration</vt:lpstr>
      <vt:lpstr>Progesterone Administration</vt:lpstr>
      <vt:lpstr>Progesterone Administration</vt:lpstr>
      <vt:lpstr>vaginal or im P ?</vt:lpstr>
      <vt:lpstr>vaginal or im P ?</vt:lpstr>
      <vt:lpstr>Progesterone Administration</vt:lpstr>
      <vt:lpstr>Day of Starting Progesterone Administration</vt:lpstr>
      <vt:lpstr>Day of Starting Progesterone Administration</vt:lpstr>
      <vt:lpstr>Day of Starting Progesterone Administration</vt:lpstr>
      <vt:lpstr>Day of Starting Progesterone Administration</vt:lpstr>
      <vt:lpstr>Day of Starting Progesterone Administration</vt:lpstr>
      <vt:lpstr>Timing of warmed embryo transfer in  HRT, true natural cycle (t-NC) and modified-NC protocols</vt:lpstr>
      <vt:lpstr>Natural Cycle (NC) </vt:lpstr>
      <vt:lpstr>true natural cycle (t-NC)</vt:lpstr>
      <vt:lpstr>Modified-NC </vt:lpstr>
      <vt:lpstr>How to Pinpoint the Day of Ovulation in t-NC?</vt:lpstr>
      <vt:lpstr>How to Pinpoint the Day of Ovulation in t-NC</vt:lpstr>
      <vt:lpstr>Timing of Embryo Transfer in t-NC and Modified-NC</vt:lpstr>
      <vt:lpstr>Timing of warmed embryo transfer in  HRT, true natural cycle (t-NC) and modified-NC protocols</vt:lpstr>
      <vt:lpstr>Comparison of t-NC Versus Modified-NC</vt:lpstr>
      <vt:lpstr>Comparison of t-NC Versus Modified-NC</vt:lpstr>
      <vt:lpstr>Mild-Ovarian Stimulation (mild-OS)</vt:lpstr>
      <vt:lpstr>Comparison of Different FET Protocols t-NC/Modified-NC Versus HRT</vt:lpstr>
      <vt:lpstr>Comparison of Different FET Protocols t-NC/Modified-NC Versus HRT</vt:lpstr>
      <vt:lpstr>Mild-OS Versus HRT</vt:lpstr>
      <vt:lpstr>Mild-OS Versus HRT</vt:lpstr>
      <vt:lpstr>Mild-OS Versus HRT</vt:lpstr>
      <vt:lpstr>Endometrial Thickness and  Thin Endometrium</vt:lpstr>
      <vt:lpstr>Endometrial Thickness and  Thin Endometrium</vt:lpstr>
      <vt:lpstr>Endometrial Thickness and  Thin Endometrium</vt:lpstr>
      <vt:lpstr>Endometrial Thickness and  Thin Endometrium</vt:lpstr>
      <vt:lpstr>CONCLUSIONS AND FUTURE PERSPECTIVES</vt:lpstr>
      <vt:lpstr>CONCLUSIONS AND FUTURE PERSPECTIVES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64</cp:revision>
  <dcterms:created xsi:type="dcterms:W3CDTF">2021-11-08T16:08:26Z</dcterms:created>
  <dcterms:modified xsi:type="dcterms:W3CDTF">2021-11-10T02:48:10Z</dcterms:modified>
</cp:coreProperties>
</file>