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8" r:id="rId8"/>
    <p:sldId id="262" r:id="rId9"/>
    <p:sldId id="263" r:id="rId10"/>
    <p:sldId id="264" r:id="rId11"/>
    <p:sldId id="265" r:id="rId12"/>
    <p:sldId id="266" r:id="rId13"/>
    <p:sldId id="267" r:id="rId14"/>
    <p:sldId id="268" r:id="rId15"/>
    <p:sldId id="269" r:id="rId16"/>
    <p:sldId id="271" r:id="rId17"/>
    <p:sldId id="272" r:id="rId18"/>
    <p:sldId id="274" r:id="rId19"/>
    <p:sldId id="275"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0" d="100"/>
          <a:sy n="50" d="100"/>
        </p:scale>
        <p:origin x="-62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3/9/2021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10212388" cy="2266951"/>
          </a:xfrm>
        </p:spPr>
        <p:txBody>
          <a:bodyPr>
            <a:noAutofit/>
          </a:bodyPr>
          <a:lstStyle/>
          <a:p>
            <a:r>
              <a:rPr lang="en-US" sz="3600" b="1" cap="none" dirty="0" smtClean="0">
                <a:solidFill>
                  <a:schemeClr val="bg1"/>
                </a:solidFill>
                <a:cs typeface="+mn-cs"/>
              </a:rPr>
              <a:t>Correlation Between The DNA Fragmentation Index (DFI)</a:t>
            </a:r>
            <a:br>
              <a:rPr lang="en-US" sz="3600" b="1" cap="none" dirty="0" smtClean="0">
                <a:solidFill>
                  <a:schemeClr val="bg1"/>
                </a:solidFill>
                <a:cs typeface="+mn-cs"/>
              </a:rPr>
            </a:br>
            <a:r>
              <a:rPr lang="en-US" sz="3600" b="1" cap="none" dirty="0" smtClean="0">
                <a:solidFill>
                  <a:schemeClr val="bg1"/>
                </a:solidFill>
                <a:cs typeface="+mn-cs"/>
              </a:rPr>
              <a:t>and Sperm Morphology of Infertile Patients</a:t>
            </a:r>
            <a:endParaRPr lang="fa-IR" sz="3600" b="1" cap="none" dirty="0">
              <a:solidFill>
                <a:schemeClr val="bg1"/>
              </a:solidFill>
              <a:cs typeface="+mn-cs"/>
            </a:endParaRPr>
          </a:p>
        </p:txBody>
      </p:sp>
      <p:sp>
        <p:nvSpPr>
          <p:cNvPr id="3" name="Subtitle 2"/>
          <p:cNvSpPr>
            <a:spLocks noGrp="1"/>
          </p:cNvSpPr>
          <p:nvPr>
            <p:ph type="subTitle" idx="1"/>
          </p:nvPr>
        </p:nvSpPr>
        <p:spPr>
          <a:xfrm>
            <a:off x="684212" y="4332439"/>
            <a:ext cx="6400800" cy="1947333"/>
          </a:xfrm>
        </p:spPr>
        <p:txBody>
          <a:bodyPr>
            <a:normAutofit/>
          </a:bodyPr>
          <a:lstStyle/>
          <a:p>
            <a:pPr>
              <a:spcBef>
                <a:spcPct val="0"/>
              </a:spcBef>
            </a:pPr>
            <a:r>
              <a:rPr lang="en-US" sz="2400" b="1" dirty="0">
                <a:ln w="3175" cmpd="sng">
                  <a:noFill/>
                </a:ln>
                <a:solidFill>
                  <a:schemeClr val="bg1"/>
                </a:solidFill>
                <a:latin typeface="+mj-lt"/>
                <a:ea typeface="+mj-ea"/>
                <a:cs typeface="+mj-cs"/>
              </a:rPr>
              <a:t>Presented by: Dr. </a:t>
            </a:r>
            <a:r>
              <a:rPr lang="en-US" sz="2400" b="1" dirty="0" err="1">
                <a:ln w="3175" cmpd="sng">
                  <a:noFill/>
                </a:ln>
                <a:solidFill>
                  <a:schemeClr val="bg1"/>
                </a:solidFill>
                <a:latin typeface="+mj-lt"/>
                <a:ea typeface="+mj-ea"/>
                <a:cs typeface="+mj-cs"/>
              </a:rPr>
              <a:t>Ghaemi</a:t>
            </a:r>
            <a:endParaRPr lang="en-US" sz="2400" b="1" dirty="0">
              <a:ln w="3175" cmpd="sng">
                <a:noFill/>
              </a:ln>
              <a:solidFill>
                <a:schemeClr val="bg1"/>
              </a:solidFill>
              <a:latin typeface="+mj-lt"/>
              <a:ea typeface="+mj-ea"/>
              <a:cs typeface="+mj-cs"/>
            </a:endParaRPr>
          </a:p>
          <a:p>
            <a:pPr>
              <a:spcBef>
                <a:spcPct val="0"/>
              </a:spcBef>
            </a:pPr>
            <a:endParaRPr lang="fa-IR" sz="2400" b="1" dirty="0">
              <a:ln w="3175" cmpd="sng">
                <a:noFill/>
              </a:ln>
              <a:solidFill>
                <a:schemeClr val="bg1"/>
              </a:solidFill>
              <a:latin typeface="+mj-lt"/>
              <a:ea typeface="+mj-ea"/>
              <a:cs typeface="+mj-cs"/>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61098" y="4995352"/>
            <a:ext cx="4629888" cy="1284420"/>
          </a:xfrm>
          <a:prstGeom prst="rect">
            <a:avLst/>
          </a:prstGeom>
        </p:spPr>
      </p:pic>
    </p:spTree>
    <p:extLst>
      <p:ext uri="{BB962C8B-B14F-4D97-AF65-F5344CB8AC3E}">
        <p14:creationId xmlns:p14="http://schemas.microsoft.com/office/powerpoint/2010/main" val="4277847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1880316"/>
            <a:ext cx="10340103" cy="4114084"/>
          </a:xfrm>
        </p:spPr>
        <p:txBody>
          <a:bodyPr>
            <a:noAutofit/>
          </a:bodyPr>
          <a:lstStyle/>
          <a:p>
            <a:pPr marL="342900" indent="-342900" rtl="0">
              <a:buFont typeface="Wingdings" panose="05000000000000000000" pitchFamily="2" charset="2"/>
              <a:buChar char="ü"/>
            </a:pPr>
            <a:r>
              <a:rPr lang="en-US" sz="2400" b="1" cap="none" dirty="0" smtClean="0">
                <a:solidFill>
                  <a:schemeClr val="bg1"/>
                </a:solidFill>
              </a:rPr>
              <a:t>The Patients Were Divided Into Two Groups According To The</a:t>
            </a:r>
            <a:br>
              <a:rPr lang="en-US" sz="2400" b="1" cap="none" dirty="0" smtClean="0">
                <a:solidFill>
                  <a:schemeClr val="bg1"/>
                </a:solidFill>
              </a:rPr>
            </a:br>
            <a:r>
              <a:rPr lang="en-US" sz="2400" b="1" cap="none" dirty="0" smtClean="0">
                <a:solidFill>
                  <a:schemeClr val="bg1"/>
                </a:solidFill>
              </a:rPr>
              <a:t>DFI Evaluated In The Sperm Population Isolated After Pellet</a:t>
            </a:r>
            <a:br>
              <a:rPr lang="en-US" sz="2400" b="1" cap="none" dirty="0" smtClean="0">
                <a:solidFill>
                  <a:schemeClr val="bg1"/>
                </a:solidFill>
              </a:rPr>
            </a:br>
            <a:r>
              <a:rPr lang="en-US" sz="2400" b="1" cap="none" dirty="0" smtClean="0">
                <a:solidFill>
                  <a:schemeClr val="bg1"/>
                </a:solidFill>
              </a:rPr>
              <a:t>Swim </a:t>
            </a:r>
            <a:r>
              <a:rPr lang="en-US" sz="2400" b="1" cap="none" dirty="0" smtClean="0">
                <a:solidFill>
                  <a:schemeClr val="bg1"/>
                </a:solidFill>
              </a:rPr>
              <a:t>Up</a:t>
            </a:r>
            <a:r>
              <a:rPr lang="en-US" sz="2400" b="1" cap="none" dirty="0" smtClean="0">
                <a:solidFill>
                  <a:schemeClr val="bg1"/>
                </a:solidFill>
              </a:rPr>
              <a:t/>
            </a:r>
            <a:br>
              <a:rPr lang="en-US" sz="2400" b="1" cap="none" dirty="0" smtClean="0">
                <a:solidFill>
                  <a:schemeClr val="bg1"/>
                </a:solidFill>
              </a:rPr>
            </a:br>
            <a:r>
              <a:rPr lang="en-US" sz="2400" b="1" cap="none" dirty="0" smtClean="0">
                <a:solidFill>
                  <a:schemeClr val="bg1"/>
                </a:solidFill>
              </a:rPr>
              <a:t>Group A (N = 65, Mean Age 38.2 ± 6.6 Years) Included Those Who Had A Sperm DFI &lt; 15% And Group B (N = 60, Mean Age 38.6 ± 6.2 Years) </a:t>
            </a:r>
            <a:br>
              <a:rPr lang="en-US" sz="2400" b="1" cap="none" dirty="0" smtClean="0">
                <a:solidFill>
                  <a:schemeClr val="bg1"/>
                </a:solidFill>
              </a:rPr>
            </a:br>
            <a:r>
              <a:rPr lang="en-US" sz="2400" b="1" cap="none" dirty="0" smtClean="0">
                <a:solidFill>
                  <a:schemeClr val="bg1"/>
                </a:solidFill>
              </a:rPr>
              <a:t>Included Patients With A DFI ≥15%. The Patients Were Included In The Study Only With, At Least, 1 Million/Ml Of Mobile Spermatozoa In The Whole Sample.</a:t>
            </a:r>
            <a:br>
              <a:rPr lang="en-US" sz="2400" b="1" cap="none" dirty="0" smtClean="0">
                <a:solidFill>
                  <a:schemeClr val="bg1"/>
                </a:solidFill>
              </a:rPr>
            </a:br>
            <a:r>
              <a:rPr lang="en-US" sz="2400" b="1" cap="none" dirty="0" smtClean="0">
                <a:solidFill>
                  <a:schemeClr val="bg1"/>
                </a:solidFill>
              </a:rPr>
              <a:t>Semen Samples Of All Patients Were Collected After Signed</a:t>
            </a:r>
            <a:br>
              <a:rPr lang="en-US" sz="2400" b="1" cap="none" dirty="0" smtClean="0">
                <a:solidFill>
                  <a:schemeClr val="bg1"/>
                </a:solidFill>
              </a:rPr>
            </a:br>
            <a:r>
              <a:rPr lang="en-US" sz="2400" b="1" cap="none" dirty="0" smtClean="0">
                <a:solidFill>
                  <a:schemeClr val="bg1"/>
                </a:solidFill>
              </a:rPr>
              <a:t>Informed Consent.</a:t>
            </a:r>
            <a:endParaRPr lang="fa-IR" sz="2400" b="1" cap="none" dirty="0">
              <a:solidFill>
                <a:schemeClr val="bg1"/>
              </a:solidFill>
            </a:endParaRPr>
          </a:p>
        </p:txBody>
      </p:sp>
      <p:sp>
        <p:nvSpPr>
          <p:cNvPr id="3" name="Content Placeholder 2"/>
          <p:cNvSpPr>
            <a:spLocks noGrp="1"/>
          </p:cNvSpPr>
          <p:nvPr>
            <p:ph idx="1"/>
          </p:nvPr>
        </p:nvSpPr>
        <p:spPr>
          <a:xfrm>
            <a:off x="1393086" y="171451"/>
            <a:ext cx="8534400" cy="1194515"/>
          </a:xfrm>
        </p:spPr>
        <p:txBody>
          <a:bodyPr>
            <a:normAutofit/>
          </a:bodyPr>
          <a:lstStyle/>
          <a:p>
            <a:pPr algn="ctr" rtl="0"/>
            <a:r>
              <a:rPr lang="en-US" sz="4000" b="1" dirty="0"/>
              <a:t>Materials and methods</a:t>
            </a:r>
            <a:endParaRPr lang="fa-IR" sz="4000" b="1" dirty="0"/>
          </a:p>
        </p:txBody>
      </p:sp>
    </p:spTree>
    <p:extLst>
      <p:ext uri="{BB962C8B-B14F-4D97-AF65-F5344CB8AC3E}">
        <p14:creationId xmlns:p14="http://schemas.microsoft.com/office/powerpoint/2010/main" val="290316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2492000"/>
            <a:ext cx="10955338" cy="2943778"/>
          </a:xfrm>
        </p:spPr>
        <p:txBody>
          <a:bodyPr>
            <a:noAutofit/>
          </a:bodyPr>
          <a:lstStyle/>
          <a:p>
            <a:pPr rtl="0"/>
            <a:r>
              <a:rPr lang="en-US" sz="2400" b="1" cap="none" dirty="0" smtClean="0">
                <a:solidFill>
                  <a:schemeClr val="bg1"/>
                </a:solidFill>
              </a:rPr>
              <a:t>The Number Of </a:t>
            </a:r>
            <a:r>
              <a:rPr lang="en-US" sz="2400" b="1" cap="none" dirty="0" smtClean="0">
                <a:solidFill>
                  <a:schemeClr val="bg1"/>
                </a:solidFill>
              </a:rPr>
              <a:t>Spermatozoa, Linear </a:t>
            </a:r>
            <a:r>
              <a:rPr lang="en-US" sz="2400" b="1" cap="none" dirty="0" smtClean="0">
                <a:solidFill>
                  <a:schemeClr val="bg1"/>
                </a:solidFill>
              </a:rPr>
              <a:t>Progressive Sperm Motility (PR), </a:t>
            </a:r>
            <a:r>
              <a:rPr lang="en-US" sz="2400" b="1" cap="none" dirty="0" err="1" smtClean="0">
                <a:solidFill>
                  <a:schemeClr val="bg1"/>
                </a:solidFill>
              </a:rPr>
              <a:t>Nonprogressive</a:t>
            </a:r>
            <a:r>
              <a:rPr lang="en-US" sz="2400" b="1" cap="none" dirty="0">
                <a:solidFill>
                  <a:schemeClr val="bg1"/>
                </a:solidFill>
              </a:rPr>
              <a:t> </a:t>
            </a:r>
            <a:r>
              <a:rPr lang="en-US" sz="2400" b="1" cap="none" dirty="0" smtClean="0">
                <a:solidFill>
                  <a:schemeClr val="bg1"/>
                </a:solidFill>
              </a:rPr>
              <a:t>Sperm Motility (NP), Or Immotile (IM</a:t>
            </a:r>
            <a:r>
              <a:rPr lang="en-US" sz="2400" b="1" cap="none" dirty="0" smtClean="0">
                <a:solidFill>
                  <a:schemeClr val="bg1"/>
                </a:solidFill>
              </a:rPr>
              <a:t>) were evaluated.</a:t>
            </a:r>
            <a:br>
              <a:rPr lang="en-US" sz="2400" b="1" cap="none" dirty="0" smtClean="0">
                <a:solidFill>
                  <a:schemeClr val="bg1"/>
                </a:solidFill>
              </a:rPr>
            </a:br>
            <a:r>
              <a:rPr lang="en-US" sz="2400" b="1" cap="none" dirty="0" smtClean="0">
                <a:solidFill>
                  <a:schemeClr val="bg1"/>
                </a:solidFill>
              </a:rPr>
              <a:t/>
            </a:r>
            <a:br>
              <a:rPr lang="en-US" sz="2400" b="1" cap="none" dirty="0" smtClean="0">
                <a:solidFill>
                  <a:schemeClr val="bg1"/>
                </a:solidFill>
              </a:rPr>
            </a:br>
            <a:r>
              <a:rPr lang="en-US" sz="2400" b="1" cap="none" dirty="0">
                <a:solidFill>
                  <a:schemeClr val="bg1"/>
                </a:solidFill>
              </a:rPr>
              <a:t>Morphology evaluation was done making semen </a:t>
            </a:r>
            <a:r>
              <a:rPr lang="en-US" sz="2400" b="1" cap="none" dirty="0" smtClean="0">
                <a:solidFill>
                  <a:schemeClr val="bg1"/>
                </a:solidFill>
              </a:rPr>
              <a:t>smears simultaneously </a:t>
            </a:r>
            <a:r>
              <a:rPr lang="en-US" sz="2400" b="1" cap="none" dirty="0">
                <a:solidFill>
                  <a:schemeClr val="bg1"/>
                </a:solidFill>
              </a:rPr>
              <a:t>with TUNEL </a:t>
            </a:r>
            <a:r>
              <a:rPr lang="en-US" sz="2400" b="1" cap="none" dirty="0" smtClean="0">
                <a:solidFill>
                  <a:schemeClr val="bg1"/>
                </a:solidFill>
              </a:rPr>
              <a:t>assay </a:t>
            </a:r>
            <a:r>
              <a:rPr lang="en-US" sz="2400" b="1" cap="none" dirty="0">
                <a:solidFill>
                  <a:schemeClr val="bg1"/>
                </a:solidFill>
              </a:rPr>
              <a:t/>
            </a:r>
            <a:br>
              <a:rPr lang="en-US" sz="2400" b="1" cap="none" dirty="0">
                <a:solidFill>
                  <a:schemeClr val="bg1"/>
                </a:solidFill>
              </a:rPr>
            </a:br>
            <a:endParaRPr lang="fa-IR" sz="2400" b="1" cap="none" dirty="0">
              <a:solidFill>
                <a:schemeClr val="bg1"/>
              </a:solidFill>
            </a:endParaRPr>
          </a:p>
        </p:txBody>
      </p:sp>
      <p:sp>
        <p:nvSpPr>
          <p:cNvPr id="4" name="Rectangle 3"/>
          <p:cNvSpPr/>
          <p:nvPr/>
        </p:nvSpPr>
        <p:spPr>
          <a:xfrm>
            <a:off x="684211" y="1169990"/>
            <a:ext cx="10636317" cy="1569660"/>
          </a:xfrm>
          <a:prstGeom prst="rect">
            <a:avLst/>
          </a:prstGeom>
        </p:spPr>
        <p:txBody>
          <a:bodyPr wrap="square">
            <a:spAutoFit/>
          </a:bodyPr>
          <a:lstStyle/>
          <a:p>
            <a:r>
              <a:rPr lang="en-US" sz="2400" b="1" dirty="0">
                <a:solidFill>
                  <a:schemeClr val="bg1"/>
                </a:solidFill>
              </a:rPr>
              <a:t>Sexual abstinence for no less than 48 h and no more </a:t>
            </a:r>
            <a:r>
              <a:rPr lang="en-US" sz="2400" b="1" dirty="0" smtClean="0">
                <a:solidFill>
                  <a:schemeClr val="bg1"/>
                </a:solidFill>
              </a:rPr>
              <a:t>than 7 </a:t>
            </a:r>
            <a:r>
              <a:rPr lang="en-US" sz="2400" b="1" dirty="0">
                <a:solidFill>
                  <a:schemeClr val="bg1"/>
                </a:solidFill>
              </a:rPr>
              <a:t>days, in the period preceding the collection procedure;</a:t>
            </a:r>
          </a:p>
          <a:p>
            <a:r>
              <a:rPr lang="en-US" sz="2400" b="1" dirty="0" smtClean="0">
                <a:solidFill>
                  <a:schemeClr val="bg1"/>
                </a:solidFill>
              </a:rPr>
              <a:t>Collection </a:t>
            </a:r>
            <a:r>
              <a:rPr lang="en-US" sz="2400" b="1" dirty="0">
                <a:solidFill>
                  <a:schemeClr val="bg1"/>
                </a:solidFill>
              </a:rPr>
              <a:t>of the whole sample to avoid the loss of </a:t>
            </a:r>
            <a:r>
              <a:rPr lang="en-US" sz="2400" b="1" dirty="0" smtClean="0">
                <a:solidFill>
                  <a:schemeClr val="bg1"/>
                </a:solidFill>
              </a:rPr>
              <a:t>any ejaculate </a:t>
            </a:r>
            <a:r>
              <a:rPr lang="en-US" sz="2400" b="1" dirty="0">
                <a:solidFill>
                  <a:schemeClr val="bg1"/>
                </a:solidFill>
              </a:rPr>
              <a:t>fraction.</a:t>
            </a:r>
            <a:endParaRPr lang="fa-IR" sz="2400" b="1" dirty="0">
              <a:solidFill>
                <a:schemeClr val="bg1"/>
              </a:solidFill>
            </a:endParaRPr>
          </a:p>
        </p:txBody>
      </p:sp>
    </p:spTree>
    <p:extLst>
      <p:ext uri="{BB962C8B-B14F-4D97-AF65-F5344CB8AC3E}">
        <p14:creationId xmlns:p14="http://schemas.microsoft.com/office/powerpoint/2010/main" val="2331156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2849" y="660042"/>
            <a:ext cx="10301466" cy="5702121"/>
          </a:xfrm>
        </p:spPr>
        <p:txBody>
          <a:bodyPr>
            <a:normAutofit/>
          </a:bodyPr>
          <a:lstStyle/>
          <a:p>
            <a:pPr algn="l" rtl="0"/>
            <a:r>
              <a:rPr lang="en-US" sz="2800" b="1" dirty="0" smtClean="0"/>
              <a:t>The </a:t>
            </a:r>
            <a:r>
              <a:rPr lang="en-US" sz="2800" b="1" dirty="0"/>
              <a:t>assessment of sperm DNA fragmentation was performed</a:t>
            </a:r>
          </a:p>
          <a:p>
            <a:pPr algn="l" rtl="0"/>
            <a:r>
              <a:rPr lang="en-US" sz="2800" b="1" dirty="0" smtClean="0"/>
              <a:t>This </a:t>
            </a:r>
            <a:r>
              <a:rPr lang="en-US" sz="2800" b="1" dirty="0"/>
              <a:t>method was also used to assess DNA fragmentation</a:t>
            </a:r>
          </a:p>
          <a:p>
            <a:pPr marL="0" indent="0" algn="l" rtl="0">
              <a:buNone/>
            </a:pPr>
            <a:r>
              <a:rPr lang="en-US" sz="2800" b="1" dirty="0" smtClean="0"/>
              <a:t> in </a:t>
            </a:r>
            <a:r>
              <a:rPr lang="en-US" sz="2800" b="1" dirty="0"/>
              <a:t>cumulus cells, representing as an </a:t>
            </a:r>
            <a:r>
              <a:rPr lang="en-US" sz="2800" b="1" dirty="0" smtClean="0"/>
              <a:t>indicator of </a:t>
            </a:r>
            <a:r>
              <a:rPr lang="en-US" sz="2800" b="1" dirty="0"/>
              <a:t>oocyte quality </a:t>
            </a:r>
            <a:r>
              <a:rPr lang="en-US" sz="2800" b="1" dirty="0" smtClean="0"/>
              <a:t>. </a:t>
            </a:r>
          </a:p>
          <a:p>
            <a:pPr algn="l" rtl="0"/>
            <a:r>
              <a:rPr lang="en-US" sz="2800" b="1" dirty="0" smtClean="0"/>
              <a:t>DFI </a:t>
            </a:r>
            <a:r>
              <a:rPr lang="en-US" sz="2800" b="1" dirty="0"/>
              <a:t>was calculated using </a:t>
            </a:r>
            <a:r>
              <a:rPr lang="en-US" sz="2800" b="1" dirty="0" smtClean="0"/>
              <a:t>in situ </a:t>
            </a:r>
            <a:r>
              <a:rPr lang="en-US" sz="2800" b="1" dirty="0"/>
              <a:t>TUNEL assay in at least 250 spermatozoa.</a:t>
            </a:r>
            <a:endParaRPr lang="fa-IR" sz="2800" b="1" dirty="0"/>
          </a:p>
        </p:txBody>
      </p:sp>
    </p:spTree>
    <p:extLst>
      <p:ext uri="{BB962C8B-B14F-4D97-AF65-F5344CB8AC3E}">
        <p14:creationId xmlns:p14="http://schemas.microsoft.com/office/powerpoint/2010/main" val="897948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562" y="1314450"/>
            <a:ext cx="10555288" cy="4470399"/>
          </a:xfrm>
        </p:spPr>
        <p:txBody>
          <a:bodyPr>
            <a:normAutofit/>
          </a:bodyPr>
          <a:lstStyle/>
          <a:p>
            <a:pPr rtl="0"/>
            <a:r>
              <a:rPr lang="en-US" sz="2800" cap="none" dirty="0" smtClean="0">
                <a:solidFill>
                  <a:srgbClr val="131413"/>
                </a:solidFill>
                <a:latin typeface="AdvTT3713a231"/>
              </a:rPr>
              <a:t>In </a:t>
            </a:r>
            <a:r>
              <a:rPr lang="en-US" sz="2800" cap="none" dirty="0" smtClean="0">
                <a:solidFill>
                  <a:srgbClr val="131413"/>
                </a:solidFill>
                <a:latin typeface="AdvTT3713a231"/>
              </a:rPr>
              <a:t>Order To Evaluate DNA Fragmentation Related To Sperm Morphology The 125 Patients Were Divided Into Two Groups According To The Resulting </a:t>
            </a:r>
            <a:r>
              <a:rPr lang="en-US" sz="2800" cap="none" dirty="0" smtClean="0">
                <a:solidFill>
                  <a:srgbClr val="131413"/>
                </a:solidFill>
                <a:latin typeface="AdvTT3713a231"/>
              </a:rPr>
              <a:t>DFI,</a:t>
            </a:r>
            <a:br>
              <a:rPr lang="en-US" sz="2800" cap="none" dirty="0" smtClean="0">
                <a:solidFill>
                  <a:srgbClr val="131413"/>
                </a:solidFill>
                <a:latin typeface="AdvTT3713a231"/>
              </a:rPr>
            </a:br>
            <a:r>
              <a:rPr lang="en-US" sz="2800" cap="none" dirty="0" smtClean="0">
                <a:solidFill>
                  <a:srgbClr val="131413"/>
                </a:solidFill>
                <a:latin typeface="AdvTT3713a231"/>
              </a:rPr>
              <a:t/>
            </a:r>
            <a:br>
              <a:rPr lang="en-US" sz="2800" cap="none" dirty="0" smtClean="0">
                <a:solidFill>
                  <a:srgbClr val="131413"/>
                </a:solidFill>
                <a:latin typeface="AdvTT3713a231"/>
              </a:rPr>
            </a:br>
            <a:r>
              <a:rPr lang="en-US" sz="2800" cap="none" dirty="0" smtClean="0">
                <a:solidFill>
                  <a:srgbClr val="131413"/>
                </a:solidFill>
                <a:latin typeface="AdvTT3713a231"/>
              </a:rPr>
              <a:t> Group A (</a:t>
            </a:r>
            <a:r>
              <a:rPr lang="en-US" sz="2800" cap="none" dirty="0" smtClean="0">
                <a:solidFill>
                  <a:srgbClr val="131413"/>
                </a:solidFill>
                <a:latin typeface="AdvTT50a2f13e.I"/>
              </a:rPr>
              <a:t>N </a:t>
            </a:r>
            <a:r>
              <a:rPr lang="en-US" sz="2800" cap="none" dirty="0" smtClean="0">
                <a:solidFill>
                  <a:srgbClr val="131413"/>
                </a:solidFill>
                <a:latin typeface="AdvTT3713a231"/>
              </a:rPr>
              <a:t>= 65, Mean Age 38.2 ± 6.6 Years) Included Those Who Had A Sperm DFI &lt; 15% And Group B (</a:t>
            </a:r>
            <a:r>
              <a:rPr lang="en-US" sz="2800" cap="none" dirty="0" smtClean="0">
                <a:solidFill>
                  <a:srgbClr val="131413"/>
                </a:solidFill>
                <a:latin typeface="AdvTT50a2f13e.I"/>
              </a:rPr>
              <a:t>N </a:t>
            </a:r>
            <a:r>
              <a:rPr lang="en-US" sz="2800" cap="none" dirty="0" smtClean="0">
                <a:solidFill>
                  <a:srgbClr val="131413"/>
                </a:solidFill>
                <a:latin typeface="AdvTT3713a231"/>
              </a:rPr>
              <a:t>= 60, Mean Age 38.6 ± 6.2 Years) Included Patients With A DFI </a:t>
            </a:r>
            <a:r>
              <a:rPr lang="en-US" sz="2800" cap="none" dirty="0" smtClean="0">
                <a:solidFill>
                  <a:srgbClr val="131413"/>
                </a:solidFill>
                <a:latin typeface="AdvTT3713a231+22"/>
              </a:rPr>
              <a:t>≥15%</a:t>
            </a:r>
            <a:endParaRPr lang="fa-IR" sz="4400" dirty="0"/>
          </a:p>
        </p:txBody>
      </p:sp>
      <p:sp>
        <p:nvSpPr>
          <p:cNvPr id="3" name="Content Placeholder 2"/>
          <p:cNvSpPr>
            <a:spLocks noGrp="1"/>
          </p:cNvSpPr>
          <p:nvPr>
            <p:ph idx="1"/>
          </p:nvPr>
        </p:nvSpPr>
        <p:spPr>
          <a:xfrm>
            <a:off x="1884362" y="647701"/>
            <a:ext cx="8534400" cy="795270"/>
          </a:xfrm>
        </p:spPr>
        <p:txBody>
          <a:bodyPr>
            <a:normAutofit/>
          </a:bodyPr>
          <a:lstStyle/>
          <a:p>
            <a:pPr algn="ctr" rtl="0"/>
            <a:r>
              <a:rPr lang="en-US" sz="4000" b="1" dirty="0"/>
              <a:t>Results</a:t>
            </a:r>
            <a:endParaRPr lang="fa-IR" sz="4000" b="1" dirty="0"/>
          </a:p>
        </p:txBody>
      </p:sp>
    </p:spTree>
    <p:extLst>
      <p:ext uri="{BB962C8B-B14F-4D97-AF65-F5344CB8AC3E}">
        <p14:creationId xmlns:p14="http://schemas.microsoft.com/office/powerpoint/2010/main" val="4286263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1088688" cy="5429250"/>
          </a:xfrm>
        </p:spPr>
        <p:txBody>
          <a:bodyPr>
            <a:noAutofit/>
          </a:bodyPr>
          <a:lstStyle/>
          <a:p>
            <a:pPr algn="l" rtl="0"/>
            <a:r>
              <a:rPr lang="en-US" sz="2800" dirty="0">
                <a:solidFill>
                  <a:srgbClr val="131413"/>
                </a:solidFill>
                <a:latin typeface="AdvTT3713a231"/>
              </a:rPr>
              <a:t>No statistical difference was found in any of the </a:t>
            </a:r>
            <a:r>
              <a:rPr lang="en-US" sz="2800" dirty="0" smtClean="0">
                <a:solidFill>
                  <a:srgbClr val="131413"/>
                </a:solidFill>
                <a:latin typeface="AdvTT3713a231"/>
              </a:rPr>
              <a:t>seminal parameters </a:t>
            </a:r>
            <a:r>
              <a:rPr lang="en-US" sz="2800" dirty="0">
                <a:solidFill>
                  <a:srgbClr val="131413"/>
                </a:solidFill>
                <a:latin typeface="AdvTT3713a231"/>
              </a:rPr>
              <a:t>evaluated between the two groups. </a:t>
            </a:r>
            <a:endParaRPr lang="en-US" sz="2800" dirty="0" smtClean="0">
              <a:solidFill>
                <a:srgbClr val="131413"/>
              </a:solidFill>
              <a:latin typeface="AdvTT3713a231"/>
            </a:endParaRPr>
          </a:p>
          <a:p>
            <a:pPr algn="l" rtl="0"/>
            <a:r>
              <a:rPr lang="en-US" sz="2800" dirty="0" smtClean="0">
                <a:solidFill>
                  <a:srgbClr val="131413"/>
                </a:solidFill>
                <a:latin typeface="AdvTT3713a231"/>
              </a:rPr>
              <a:t>Of </a:t>
            </a:r>
            <a:r>
              <a:rPr lang="en-US" sz="2800" dirty="0">
                <a:solidFill>
                  <a:srgbClr val="131413"/>
                </a:solidFill>
                <a:latin typeface="AdvTT3713a231"/>
              </a:rPr>
              <a:t>the </a:t>
            </a:r>
            <a:r>
              <a:rPr lang="en-US" sz="2800" dirty="0" smtClean="0">
                <a:solidFill>
                  <a:srgbClr val="131413"/>
                </a:solidFill>
                <a:latin typeface="AdvTT3713a231"/>
              </a:rPr>
              <a:t>total </a:t>
            </a:r>
            <a:r>
              <a:rPr lang="en-US" sz="2800" dirty="0" smtClean="0">
                <a:solidFill>
                  <a:srgbClr val="131413"/>
                </a:solidFill>
                <a:latin typeface="AdvTT3713a231"/>
              </a:rPr>
              <a:t>analyzed </a:t>
            </a:r>
            <a:r>
              <a:rPr lang="en-US" sz="2800" dirty="0">
                <a:solidFill>
                  <a:srgbClr val="131413"/>
                </a:solidFill>
                <a:latin typeface="AdvTT3713a231"/>
              </a:rPr>
              <a:t>sperm population, 32% had a normal </a:t>
            </a:r>
            <a:r>
              <a:rPr lang="en-US" sz="2800" dirty="0" smtClean="0">
                <a:solidFill>
                  <a:srgbClr val="131413"/>
                </a:solidFill>
                <a:latin typeface="AdvTT3713a231"/>
              </a:rPr>
              <a:t>morphology, while </a:t>
            </a:r>
            <a:r>
              <a:rPr lang="en-US" sz="2800" dirty="0">
                <a:solidFill>
                  <a:srgbClr val="131413"/>
                </a:solidFill>
                <a:latin typeface="AdvTT3713a231"/>
              </a:rPr>
              <a:t>the remaining 68% had at least one morphological alteration.</a:t>
            </a:r>
          </a:p>
          <a:p>
            <a:pPr algn="l" rtl="0"/>
            <a:r>
              <a:rPr lang="en-US" sz="2800" dirty="0">
                <a:solidFill>
                  <a:srgbClr val="131413"/>
                </a:solidFill>
                <a:latin typeface="AdvTT3713a231"/>
              </a:rPr>
              <a:t>The TUNEL method for the evaluation of </a:t>
            </a:r>
            <a:r>
              <a:rPr lang="en-US" sz="2800" dirty="0" smtClean="0">
                <a:solidFill>
                  <a:srgbClr val="131413"/>
                </a:solidFill>
                <a:latin typeface="AdvTT3713a231"/>
              </a:rPr>
              <a:t>sperm chromatin </a:t>
            </a:r>
            <a:r>
              <a:rPr lang="en-US" sz="2800" dirty="0">
                <a:solidFill>
                  <a:srgbClr val="131413"/>
                </a:solidFill>
                <a:latin typeface="AdvTT3713a231"/>
              </a:rPr>
              <a:t>fragmentation allows to observe in </a:t>
            </a:r>
            <a:r>
              <a:rPr lang="en-US" sz="2800" dirty="0" smtClean="0">
                <a:solidFill>
                  <a:srgbClr val="131413"/>
                </a:solidFill>
                <a:latin typeface="AdvTT3713a231"/>
              </a:rPr>
              <a:t>bright field</a:t>
            </a:r>
            <a:endParaRPr lang="fa-IR" sz="2800" dirty="0"/>
          </a:p>
        </p:txBody>
      </p:sp>
    </p:spTree>
    <p:extLst>
      <p:ext uri="{BB962C8B-B14F-4D97-AF65-F5344CB8AC3E}">
        <p14:creationId xmlns:p14="http://schemas.microsoft.com/office/powerpoint/2010/main" val="896386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764838" cy="5524500"/>
          </a:xfrm>
        </p:spPr>
        <p:txBody>
          <a:bodyPr>
            <a:noAutofit/>
          </a:bodyPr>
          <a:lstStyle/>
          <a:p>
            <a:pPr algn="just" rtl="0"/>
            <a:r>
              <a:rPr lang="en-US" sz="2800" dirty="0">
                <a:solidFill>
                  <a:srgbClr val="131413"/>
                </a:solidFill>
                <a:latin typeface="AdvTT3713a231"/>
              </a:rPr>
              <a:t>Usually, in an ICSI procedure, a morphologically </a:t>
            </a:r>
            <a:r>
              <a:rPr lang="en-US" sz="2800" dirty="0" smtClean="0">
                <a:solidFill>
                  <a:srgbClr val="131413"/>
                </a:solidFill>
                <a:latin typeface="AdvTT3713a231"/>
              </a:rPr>
              <a:t>normal spermatozoon </a:t>
            </a:r>
            <a:r>
              <a:rPr lang="en-US" sz="2800" dirty="0">
                <a:solidFill>
                  <a:srgbClr val="131413"/>
                </a:solidFill>
                <a:latin typeface="AdvTT3713a231"/>
              </a:rPr>
              <a:t>is selected to be injected into the oocyte. </a:t>
            </a:r>
            <a:endParaRPr lang="en-US" sz="2800" dirty="0" smtClean="0">
              <a:solidFill>
                <a:srgbClr val="131413"/>
              </a:solidFill>
              <a:latin typeface="AdvTT3713a231"/>
            </a:endParaRPr>
          </a:p>
          <a:p>
            <a:pPr algn="just" rtl="0"/>
            <a:r>
              <a:rPr lang="en-US" sz="2800" dirty="0" smtClean="0">
                <a:solidFill>
                  <a:srgbClr val="131413"/>
                </a:solidFill>
                <a:latin typeface="AdvTT3713a231"/>
              </a:rPr>
              <a:t>Thus, by </a:t>
            </a:r>
            <a:r>
              <a:rPr lang="en-US" sz="2800" dirty="0">
                <a:solidFill>
                  <a:srgbClr val="131413"/>
                </a:solidFill>
                <a:latin typeface="AdvTT3713a231"/>
              </a:rPr>
              <a:t>analyzing only spermatozoa with normal morphology, </a:t>
            </a:r>
            <a:r>
              <a:rPr lang="en-US" sz="2800" dirty="0" smtClean="0">
                <a:solidFill>
                  <a:srgbClr val="131413"/>
                </a:solidFill>
                <a:latin typeface="AdvTT3713a231"/>
              </a:rPr>
              <a:t>we found </a:t>
            </a:r>
            <a:r>
              <a:rPr lang="en-US" sz="2800" dirty="0">
                <a:solidFill>
                  <a:srgbClr val="131413"/>
                </a:solidFill>
                <a:latin typeface="AdvTT3713a231"/>
              </a:rPr>
              <a:t>that 91.77% of them were characterized by the </a:t>
            </a:r>
            <a:r>
              <a:rPr lang="en-US" sz="2800" dirty="0" smtClean="0">
                <a:solidFill>
                  <a:srgbClr val="131413"/>
                </a:solidFill>
                <a:latin typeface="AdvTT3713a231"/>
              </a:rPr>
              <a:t>absence of </a:t>
            </a:r>
            <a:r>
              <a:rPr lang="en-US" sz="2800" dirty="0">
                <a:solidFill>
                  <a:srgbClr val="131413"/>
                </a:solidFill>
                <a:latin typeface="AdvTT3713a231"/>
              </a:rPr>
              <a:t>DNA </a:t>
            </a:r>
            <a:r>
              <a:rPr lang="en-US" sz="2800" dirty="0" smtClean="0">
                <a:solidFill>
                  <a:srgbClr val="131413"/>
                </a:solidFill>
                <a:latin typeface="AdvTT3713a231"/>
              </a:rPr>
              <a:t>fragmentation</a:t>
            </a:r>
          </a:p>
          <a:p>
            <a:pPr algn="just" rtl="0"/>
            <a:r>
              <a:rPr lang="en-US" sz="2800" dirty="0" smtClean="0">
                <a:solidFill>
                  <a:srgbClr val="131413"/>
                </a:solidFill>
                <a:latin typeface="AdvTT3713a231"/>
              </a:rPr>
              <a:t> </a:t>
            </a:r>
            <a:r>
              <a:rPr lang="en-US" sz="2800" dirty="0">
                <a:solidFill>
                  <a:srgbClr val="131413"/>
                </a:solidFill>
                <a:latin typeface="AdvTT3713a231"/>
              </a:rPr>
              <a:t>whereas the remaining 8.23% </a:t>
            </a:r>
            <a:r>
              <a:rPr lang="en-US" sz="2800" dirty="0" smtClean="0">
                <a:solidFill>
                  <a:srgbClr val="131413"/>
                </a:solidFill>
                <a:latin typeface="AdvTT3713a231"/>
              </a:rPr>
              <a:t>were apoptotic </a:t>
            </a:r>
            <a:r>
              <a:rPr lang="en-US" sz="2800" dirty="0">
                <a:solidFill>
                  <a:srgbClr val="131413"/>
                </a:solidFill>
                <a:latin typeface="AdvTT3713a231"/>
              </a:rPr>
              <a:t>spermatozoa</a:t>
            </a:r>
            <a:r>
              <a:rPr lang="en-US" sz="2800" dirty="0" smtClean="0">
                <a:solidFill>
                  <a:srgbClr val="131413"/>
                </a:solidFill>
                <a:latin typeface="AdvTT3713a231"/>
              </a:rPr>
              <a:t>.</a:t>
            </a:r>
            <a:endParaRPr lang="en-US" sz="2800" dirty="0">
              <a:solidFill>
                <a:srgbClr val="131413"/>
              </a:solidFill>
              <a:latin typeface="AdvTT3713a231"/>
            </a:endParaRPr>
          </a:p>
        </p:txBody>
      </p:sp>
    </p:spTree>
    <p:extLst>
      <p:ext uri="{BB962C8B-B14F-4D97-AF65-F5344CB8AC3E}">
        <p14:creationId xmlns:p14="http://schemas.microsoft.com/office/powerpoint/2010/main" val="1673158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162" y="1752600"/>
            <a:ext cx="10860088" cy="3276600"/>
          </a:xfrm>
        </p:spPr>
        <p:txBody>
          <a:bodyPr>
            <a:noAutofit/>
          </a:bodyPr>
          <a:lstStyle/>
          <a:p>
            <a:pPr algn="just" rtl="0"/>
            <a:r>
              <a:rPr lang="en-US" b="1" cap="none" dirty="0">
                <a:solidFill>
                  <a:schemeClr val="bg2">
                    <a:lumMod val="50000"/>
                  </a:schemeClr>
                </a:solidFill>
                <a:latin typeface="+mn-lt"/>
                <a:ea typeface="+mn-ea"/>
                <a:cs typeface="+mn-cs"/>
              </a:rPr>
              <a:t>comparison of slopes of regression lines between </a:t>
            </a:r>
            <a:r>
              <a:rPr lang="en-US" b="1" cap="none" dirty="0" smtClean="0">
                <a:solidFill>
                  <a:schemeClr val="bg2">
                    <a:lumMod val="50000"/>
                  </a:schemeClr>
                </a:solidFill>
                <a:latin typeface="+mn-lt"/>
                <a:ea typeface="+mn-ea"/>
                <a:cs typeface="+mn-cs"/>
              </a:rPr>
              <a:t>the normal</a:t>
            </a:r>
            <a:r>
              <a:rPr lang="en-US" b="1" cap="none" dirty="0">
                <a:solidFill>
                  <a:schemeClr val="bg2">
                    <a:lumMod val="50000"/>
                  </a:schemeClr>
                </a:solidFill>
                <a:latin typeface="+mn-lt"/>
                <a:ea typeface="+mn-ea"/>
                <a:cs typeface="+mn-cs"/>
              </a:rPr>
              <a:t> </a:t>
            </a:r>
            <a:r>
              <a:rPr lang="en-US" b="1" cap="none" dirty="0" smtClean="0">
                <a:solidFill>
                  <a:schemeClr val="bg2">
                    <a:lumMod val="50000"/>
                  </a:schemeClr>
                </a:solidFill>
                <a:latin typeface="+mn-lt"/>
                <a:ea typeface="+mn-ea"/>
                <a:cs typeface="+mn-cs"/>
              </a:rPr>
              <a:t>sperm DFI allowed </a:t>
            </a:r>
            <a:r>
              <a:rPr lang="en-US" b="1" cap="none" dirty="0">
                <a:solidFill>
                  <a:schemeClr val="bg2">
                    <a:lumMod val="50000"/>
                  </a:schemeClr>
                </a:solidFill>
                <a:latin typeface="+mn-lt"/>
                <a:ea typeface="+mn-ea"/>
                <a:cs typeface="+mn-cs"/>
              </a:rPr>
              <a:t>to </a:t>
            </a:r>
            <a:r>
              <a:rPr lang="en-US" b="1" cap="none" dirty="0" smtClean="0">
                <a:solidFill>
                  <a:schemeClr val="bg2">
                    <a:lumMod val="50000"/>
                  </a:schemeClr>
                </a:solidFill>
                <a:latin typeface="+mn-lt"/>
                <a:ea typeface="+mn-ea"/>
                <a:cs typeface="+mn-cs"/>
              </a:rPr>
              <a:t>affirm that</a:t>
            </a:r>
            <a:r>
              <a:rPr lang="en-US" b="1" cap="none" dirty="0">
                <a:solidFill>
                  <a:schemeClr val="bg2">
                    <a:lumMod val="50000"/>
                  </a:schemeClr>
                </a:solidFill>
                <a:latin typeface="+mn-lt"/>
                <a:ea typeface="+mn-ea"/>
                <a:cs typeface="+mn-cs"/>
              </a:rPr>
              <a:t>, </a:t>
            </a:r>
            <a:r>
              <a:rPr lang="en-US" b="1" cap="none" dirty="0" smtClean="0">
                <a:solidFill>
                  <a:schemeClr val="bg2">
                    <a:lumMod val="50000"/>
                  </a:schemeClr>
                </a:solidFill>
                <a:latin typeface="+mn-lt"/>
                <a:ea typeface="+mn-ea"/>
                <a:cs typeface="+mn-cs"/>
              </a:rPr>
              <a:t>at the </a:t>
            </a:r>
            <a:r>
              <a:rPr lang="en-US" b="1" cap="none" dirty="0">
                <a:solidFill>
                  <a:schemeClr val="bg2">
                    <a:lumMod val="50000"/>
                  </a:schemeClr>
                </a:solidFill>
                <a:latin typeface="+mn-lt"/>
                <a:ea typeface="+mn-ea"/>
                <a:cs typeface="+mn-cs"/>
              </a:rPr>
              <a:t>same variation of total DFI, there was a greater increase </a:t>
            </a:r>
            <a:r>
              <a:rPr lang="en-US" b="1" cap="none" dirty="0" smtClean="0">
                <a:solidFill>
                  <a:schemeClr val="bg2">
                    <a:lumMod val="50000"/>
                  </a:schemeClr>
                </a:solidFill>
                <a:latin typeface="+mn-lt"/>
                <a:ea typeface="+mn-ea"/>
                <a:cs typeface="+mn-cs"/>
              </a:rPr>
              <a:t>of normal </a:t>
            </a:r>
            <a:r>
              <a:rPr lang="en-US" b="1" cap="none" dirty="0">
                <a:solidFill>
                  <a:schemeClr val="bg2">
                    <a:lumMod val="50000"/>
                  </a:schemeClr>
                </a:solidFill>
                <a:latin typeface="+mn-lt"/>
                <a:ea typeface="+mn-ea"/>
                <a:cs typeface="+mn-cs"/>
              </a:rPr>
              <a:t>sperm DFI in group B than in group A.</a:t>
            </a:r>
            <a:endParaRPr lang="fa-IR" b="1" cap="none" dirty="0">
              <a:solidFill>
                <a:schemeClr val="bg2">
                  <a:lumMod val="50000"/>
                </a:schemeClr>
              </a:solidFill>
              <a:latin typeface="+mn-lt"/>
              <a:ea typeface="+mn-ea"/>
              <a:cs typeface="+mn-cs"/>
            </a:endParaRPr>
          </a:p>
        </p:txBody>
      </p:sp>
    </p:spTree>
    <p:extLst>
      <p:ext uri="{BB962C8B-B14F-4D97-AF65-F5344CB8AC3E}">
        <p14:creationId xmlns:p14="http://schemas.microsoft.com/office/powerpoint/2010/main" val="32205747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714500"/>
            <a:ext cx="10402888" cy="4476750"/>
          </a:xfrm>
        </p:spPr>
        <p:txBody>
          <a:bodyPr>
            <a:noAutofit/>
          </a:bodyPr>
          <a:lstStyle/>
          <a:p>
            <a:pPr rtl="0"/>
            <a:r>
              <a:rPr lang="en-US" sz="3200" cap="none" dirty="0" smtClean="0">
                <a:solidFill>
                  <a:srgbClr val="131413"/>
                </a:solidFill>
                <a:latin typeface="AdvTT3713a231"/>
              </a:rPr>
              <a:t>We </a:t>
            </a:r>
            <a:r>
              <a:rPr lang="en-US" sz="3200" cap="none" dirty="0" smtClean="0">
                <a:solidFill>
                  <a:srgbClr val="131413"/>
                </a:solidFill>
                <a:latin typeface="AdvTT3713a231"/>
              </a:rPr>
              <a:t>Tried To </a:t>
            </a:r>
            <a:r>
              <a:rPr lang="en-US" sz="3200" cap="none" dirty="0" smtClean="0">
                <a:solidFill>
                  <a:srgbClr val="131413"/>
                </a:solidFill>
                <a:latin typeface="AdvTT3713a231"/>
              </a:rPr>
              <a:t>Evaluate </a:t>
            </a:r>
            <a:r>
              <a:rPr lang="en-US" sz="3200" cap="none" dirty="0" smtClean="0">
                <a:solidFill>
                  <a:srgbClr val="131413"/>
                </a:solidFill>
                <a:latin typeface="AdvTT3713a231"/>
              </a:rPr>
              <a:t>DFI Not On The Total Sperm Population Of A Seminal Sample, But On The </a:t>
            </a:r>
            <a:r>
              <a:rPr lang="en-US" sz="3200" cap="none" dirty="0" smtClean="0">
                <a:solidFill>
                  <a:srgbClr val="131413"/>
                </a:solidFill>
                <a:latin typeface="AdvTT3713a231"/>
              </a:rPr>
              <a:t>Mobile Sperms</a:t>
            </a:r>
            <a:r>
              <a:rPr lang="en-US" sz="3200" cap="none" dirty="0" smtClean="0">
                <a:solidFill>
                  <a:srgbClr val="131413"/>
                </a:solidFill>
                <a:latin typeface="AdvTT3713a231"/>
              </a:rPr>
              <a:t>, </a:t>
            </a:r>
            <a:r>
              <a:rPr lang="en-US" sz="3200" cap="none" dirty="0" smtClean="0">
                <a:solidFill>
                  <a:srgbClr val="131413"/>
                </a:solidFill>
                <a:latin typeface="AdvTT3713a231"/>
              </a:rPr>
              <a:t>With </a:t>
            </a:r>
            <a:r>
              <a:rPr lang="en-US" sz="3200" cap="none" dirty="0" smtClean="0">
                <a:solidFill>
                  <a:srgbClr val="131413"/>
                </a:solidFill>
                <a:latin typeface="AdvTT3713a231"/>
              </a:rPr>
              <a:t>Normal Morphology, Isolated After Swim Up </a:t>
            </a:r>
            <a:r>
              <a:rPr lang="en-US" sz="3200" cap="none" dirty="0" smtClean="0">
                <a:solidFill>
                  <a:srgbClr val="131413"/>
                </a:solidFill>
                <a:latin typeface="AdvTT3713a231"/>
              </a:rPr>
              <a:t>Pellets that  The </a:t>
            </a:r>
            <a:r>
              <a:rPr lang="en-US" sz="3200" cap="none" dirty="0" smtClean="0">
                <a:solidFill>
                  <a:srgbClr val="131413"/>
                </a:solidFill>
                <a:latin typeface="AdvTT3713a231"/>
              </a:rPr>
              <a:t>Embryologists Select The Sperm To Be Injected In The ICSI Procedure.</a:t>
            </a:r>
            <a:endParaRPr lang="fa-IR" sz="3200" cap="none" dirty="0"/>
          </a:p>
        </p:txBody>
      </p:sp>
      <p:sp>
        <p:nvSpPr>
          <p:cNvPr id="3" name="Content Placeholder 2"/>
          <p:cNvSpPr>
            <a:spLocks noGrp="1"/>
          </p:cNvSpPr>
          <p:nvPr>
            <p:ph idx="1"/>
          </p:nvPr>
        </p:nvSpPr>
        <p:spPr>
          <a:xfrm>
            <a:off x="1255712" y="704850"/>
            <a:ext cx="8534400" cy="717997"/>
          </a:xfrm>
        </p:spPr>
        <p:txBody>
          <a:bodyPr/>
          <a:lstStyle/>
          <a:p>
            <a:pPr algn="ctr" rtl="0"/>
            <a:r>
              <a:rPr lang="en-US" sz="4000" b="1" dirty="0">
                <a:solidFill>
                  <a:srgbClr val="131413"/>
                </a:solidFill>
                <a:latin typeface="AdvTTaf7f9f4f.B"/>
              </a:rPr>
              <a:t>Discussion</a:t>
            </a:r>
            <a:endParaRPr lang="fa-IR" b="1" dirty="0"/>
          </a:p>
        </p:txBody>
      </p:sp>
    </p:spTree>
    <p:extLst>
      <p:ext uri="{BB962C8B-B14F-4D97-AF65-F5344CB8AC3E}">
        <p14:creationId xmlns:p14="http://schemas.microsoft.com/office/powerpoint/2010/main" val="1153683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498138" cy="5162550"/>
          </a:xfrm>
        </p:spPr>
        <p:txBody>
          <a:bodyPr>
            <a:noAutofit/>
          </a:bodyPr>
          <a:lstStyle/>
          <a:p>
            <a:pPr algn="just" rtl="0"/>
            <a:r>
              <a:rPr lang="en-US" sz="2800" b="1" dirty="0">
                <a:solidFill>
                  <a:schemeClr val="bg1"/>
                </a:solidFill>
                <a:latin typeface="AdvTT3713a231"/>
              </a:rPr>
              <a:t>In this retrospective study, we aimed to verify the </a:t>
            </a:r>
            <a:r>
              <a:rPr lang="en-US" sz="2800" b="1" dirty="0" smtClean="0">
                <a:solidFill>
                  <a:schemeClr val="bg1"/>
                </a:solidFill>
                <a:latin typeface="AdvTT3713a231"/>
              </a:rPr>
              <a:t>relationship between </a:t>
            </a:r>
            <a:r>
              <a:rPr lang="en-US" sz="2800" b="1" dirty="0">
                <a:solidFill>
                  <a:schemeClr val="bg1"/>
                </a:solidFill>
                <a:latin typeface="AdvTT3713a231"/>
              </a:rPr>
              <a:t>the DFI and the human sperm morphology. </a:t>
            </a:r>
            <a:r>
              <a:rPr lang="en-US" sz="2800" b="1" dirty="0" smtClean="0">
                <a:solidFill>
                  <a:schemeClr val="bg1"/>
                </a:solidFill>
                <a:latin typeface="AdvTT3713a231"/>
              </a:rPr>
              <a:t>This correlation </a:t>
            </a:r>
            <a:r>
              <a:rPr lang="en-US" sz="2800" b="1" dirty="0">
                <a:solidFill>
                  <a:schemeClr val="bg1"/>
                </a:solidFill>
                <a:latin typeface="AdvTT3713a231"/>
              </a:rPr>
              <a:t>was not observed in the whole semen sample, </a:t>
            </a:r>
            <a:r>
              <a:rPr lang="en-US" sz="2800" b="1" dirty="0" smtClean="0">
                <a:solidFill>
                  <a:schemeClr val="bg1"/>
                </a:solidFill>
                <a:latin typeface="AdvTT3713a231"/>
              </a:rPr>
              <a:t>but only </a:t>
            </a:r>
            <a:r>
              <a:rPr lang="en-US" sz="2800" b="1" dirty="0">
                <a:solidFill>
                  <a:schemeClr val="bg1"/>
                </a:solidFill>
                <a:latin typeface="AdvTT3713a231"/>
              </a:rPr>
              <a:t>in the mobile sperm population, selected after </a:t>
            </a:r>
            <a:r>
              <a:rPr lang="en-US" sz="2800" b="1" dirty="0" smtClean="0">
                <a:solidFill>
                  <a:schemeClr val="bg1"/>
                </a:solidFill>
                <a:latin typeface="AdvTT3713a231"/>
              </a:rPr>
              <a:t>pellet swim </a:t>
            </a:r>
            <a:r>
              <a:rPr lang="en-US" sz="2800" b="1" dirty="0">
                <a:solidFill>
                  <a:schemeClr val="bg1"/>
                </a:solidFill>
                <a:latin typeface="AdvTT3713a231"/>
              </a:rPr>
              <a:t>up technique that is normally used in embryology </a:t>
            </a:r>
            <a:r>
              <a:rPr lang="en-US" sz="2800" b="1" dirty="0" smtClean="0">
                <a:solidFill>
                  <a:schemeClr val="bg1"/>
                </a:solidFill>
                <a:latin typeface="AdvTT3713a231"/>
              </a:rPr>
              <a:t>laboratories to </a:t>
            </a:r>
            <a:r>
              <a:rPr lang="en-US" sz="2800" b="1" dirty="0">
                <a:solidFill>
                  <a:schemeClr val="bg1"/>
                </a:solidFill>
                <a:latin typeface="AdvTT3713a231"/>
              </a:rPr>
              <a:t>recover mobile and morphologically good </a:t>
            </a:r>
            <a:r>
              <a:rPr lang="en-US" sz="2800" b="1" dirty="0" smtClean="0">
                <a:solidFill>
                  <a:schemeClr val="bg1"/>
                </a:solidFill>
                <a:latin typeface="AdvTT3713a231"/>
              </a:rPr>
              <a:t>spermatozoa, among </a:t>
            </a:r>
            <a:r>
              <a:rPr lang="en-US" sz="2800" b="1" dirty="0">
                <a:solidFill>
                  <a:schemeClr val="bg1"/>
                </a:solidFill>
                <a:latin typeface="AdvTT3713a231"/>
              </a:rPr>
              <a:t>which select the single spermatozoon to </a:t>
            </a:r>
            <a:r>
              <a:rPr lang="en-US" sz="2800" b="1" dirty="0" smtClean="0">
                <a:solidFill>
                  <a:schemeClr val="bg1"/>
                </a:solidFill>
                <a:latin typeface="AdvTT3713a231"/>
              </a:rPr>
              <a:t>be injected </a:t>
            </a:r>
            <a:r>
              <a:rPr lang="en-US" sz="2800" b="1" dirty="0">
                <a:solidFill>
                  <a:schemeClr val="bg1"/>
                </a:solidFill>
                <a:latin typeface="AdvTT3713a231"/>
              </a:rPr>
              <a:t>in ICSI treatment or to be used for fertilization </a:t>
            </a:r>
            <a:r>
              <a:rPr lang="en-US" sz="2800" b="1" dirty="0" smtClean="0">
                <a:solidFill>
                  <a:schemeClr val="bg1"/>
                </a:solidFill>
                <a:latin typeface="AdvTT3713a231"/>
              </a:rPr>
              <a:t>in IVF </a:t>
            </a:r>
            <a:r>
              <a:rPr lang="en-US" sz="2800" b="1" dirty="0">
                <a:solidFill>
                  <a:schemeClr val="bg1"/>
                </a:solidFill>
                <a:latin typeface="AdvTT3713a231"/>
              </a:rPr>
              <a:t>treatment.</a:t>
            </a:r>
            <a:endParaRPr lang="fa-IR" sz="2800" b="1" dirty="0">
              <a:solidFill>
                <a:schemeClr val="bg1"/>
              </a:solidFill>
            </a:endParaRPr>
          </a:p>
        </p:txBody>
      </p:sp>
    </p:spTree>
    <p:extLst>
      <p:ext uri="{BB962C8B-B14F-4D97-AF65-F5344CB8AC3E}">
        <p14:creationId xmlns:p14="http://schemas.microsoft.com/office/powerpoint/2010/main" val="4073575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269538" cy="5429250"/>
          </a:xfrm>
        </p:spPr>
        <p:txBody>
          <a:bodyPr>
            <a:noAutofit/>
          </a:bodyPr>
          <a:lstStyle/>
          <a:p>
            <a:pPr algn="just" rtl="0"/>
            <a:r>
              <a:rPr lang="en-US" sz="2800" b="1" dirty="0" smtClean="0">
                <a:solidFill>
                  <a:schemeClr val="bg1"/>
                </a:solidFill>
              </a:rPr>
              <a:t>To </a:t>
            </a:r>
            <a:r>
              <a:rPr lang="en-US" sz="2800" b="1" dirty="0">
                <a:solidFill>
                  <a:schemeClr val="bg1"/>
                </a:solidFill>
              </a:rPr>
              <a:t>our knowledge, this is the first time that this </a:t>
            </a:r>
            <a:r>
              <a:rPr lang="en-US" sz="2800" b="1" dirty="0" smtClean="0">
                <a:solidFill>
                  <a:schemeClr val="bg1"/>
                </a:solidFill>
              </a:rPr>
              <a:t>information has </a:t>
            </a:r>
            <a:r>
              <a:rPr lang="en-US" sz="2800" b="1" dirty="0">
                <a:solidFill>
                  <a:schemeClr val="bg1"/>
                </a:solidFill>
              </a:rPr>
              <a:t>been reported. The presence of a large number of </a:t>
            </a:r>
            <a:r>
              <a:rPr lang="en-US" sz="2800" b="1" dirty="0" smtClean="0">
                <a:solidFill>
                  <a:schemeClr val="bg1"/>
                </a:solidFill>
              </a:rPr>
              <a:t>spermatozoa with </a:t>
            </a:r>
            <a:r>
              <a:rPr lang="en-US" sz="2800" b="1" dirty="0">
                <a:solidFill>
                  <a:schemeClr val="bg1"/>
                </a:solidFill>
              </a:rPr>
              <a:t>good morphology but fragmented DNA </a:t>
            </a:r>
            <a:r>
              <a:rPr lang="en-US" sz="2800" b="1" dirty="0" smtClean="0">
                <a:solidFill>
                  <a:schemeClr val="bg1"/>
                </a:solidFill>
              </a:rPr>
              <a:t>increases the </a:t>
            </a:r>
            <a:r>
              <a:rPr lang="en-US" sz="2800" b="1" dirty="0">
                <a:solidFill>
                  <a:schemeClr val="bg1"/>
                </a:solidFill>
              </a:rPr>
              <a:t>risk that the oocyte, in particular with the ICSI </a:t>
            </a:r>
            <a:r>
              <a:rPr lang="en-US" sz="2800" b="1" dirty="0" smtClean="0">
                <a:solidFill>
                  <a:schemeClr val="bg1"/>
                </a:solidFill>
              </a:rPr>
              <a:t>technique that </a:t>
            </a:r>
            <a:r>
              <a:rPr lang="en-US" sz="2800" b="1" dirty="0">
                <a:solidFill>
                  <a:schemeClr val="bg1"/>
                </a:solidFill>
              </a:rPr>
              <a:t>involves the intra-oocyte injection of a </a:t>
            </a:r>
            <a:r>
              <a:rPr lang="en-US" sz="2800" b="1" dirty="0" smtClean="0">
                <a:solidFill>
                  <a:schemeClr val="bg1"/>
                </a:solidFill>
              </a:rPr>
              <a:t>spermatozoon with good </a:t>
            </a:r>
            <a:r>
              <a:rPr lang="en-US" sz="2800" b="1" dirty="0">
                <a:solidFill>
                  <a:schemeClr val="bg1"/>
                </a:solidFill>
              </a:rPr>
              <a:t>morphology, is fertilized by a spermatozoon carrying </a:t>
            </a:r>
            <a:r>
              <a:rPr lang="en-US" sz="2800" b="1" dirty="0" smtClean="0">
                <a:solidFill>
                  <a:schemeClr val="bg1"/>
                </a:solidFill>
              </a:rPr>
              <a:t>an altered </a:t>
            </a:r>
            <a:r>
              <a:rPr lang="en-US" sz="2800" b="1" dirty="0">
                <a:solidFill>
                  <a:schemeClr val="bg1"/>
                </a:solidFill>
              </a:rPr>
              <a:t>chromatin, and despite the residual capacity of </a:t>
            </a:r>
            <a:r>
              <a:rPr lang="en-US" sz="2800" b="1" dirty="0" smtClean="0">
                <a:solidFill>
                  <a:schemeClr val="bg1"/>
                </a:solidFill>
              </a:rPr>
              <a:t>repair of </a:t>
            </a:r>
            <a:r>
              <a:rPr lang="en-US" sz="2800" b="1" dirty="0">
                <a:solidFill>
                  <a:schemeClr val="bg1"/>
                </a:solidFill>
              </a:rPr>
              <a:t>the oocyte molecular machine</a:t>
            </a:r>
            <a:endParaRPr lang="fa-IR" sz="2800" b="1" dirty="0">
              <a:solidFill>
                <a:schemeClr val="bg1"/>
              </a:solidFill>
            </a:endParaRPr>
          </a:p>
        </p:txBody>
      </p:sp>
    </p:spTree>
    <p:extLst>
      <p:ext uri="{BB962C8B-B14F-4D97-AF65-F5344CB8AC3E}">
        <p14:creationId xmlns:p14="http://schemas.microsoft.com/office/powerpoint/2010/main" val="271333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674255"/>
            <a:ext cx="10494650" cy="4204236"/>
          </a:xfrm>
        </p:spPr>
        <p:txBody>
          <a:bodyPr>
            <a:normAutofit/>
          </a:bodyPr>
          <a:lstStyle/>
          <a:p>
            <a:pPr algn="just" rtl="0"/>
            <a:r>
              <a:rPr lang="en-US" sz="3200" b="1" cap="none" dirty="0" smtClean="0">
                <a:solidFill>
                  <a:schemeClr val="bg1"/>
                </a:solidFill>
                <a:latin typeface="AdvTT3713a231"/>
                <a:cs typeface="+mn-cs"/>
              </a:rPr>
              <a:t>To Evaluate The Correlation Between DNA Fragmentation Index (DFI) And Sperm morphology In Patients Undergoing ICSI, As A Predictive Parameter In Reproductive Outcomes</a:t>
            </a:r>
            <a:endParaRPr lang="fa-IR" sz="3200" b="1" cap="none" dirty="0">
              <a:solidFill>
                <a:schemeClr val="bg1"/>
              </a:solidFill>
              <a:cs typeface="+mn-cs"/>
            </a:endParaRPr>
          </a:p>
        </p:txBody>
      </p:sp>
      <p:sp>
        <p:nvSpPr>
          <p:cNvPr id="3" name="Content Placeholder 2"/>
          <p:cNvSpPr>
            <a:spLocks noGrp="1"/>
          </p:cNvSpPr>
          <p:nvPr>
            <p:ph idx="1"/>
          </p:nvPr>
        </p:nvSpPr>
        <p:spPr>
          <a:xfrm>
            <a:off x="1933463" y="685801"/>
            <a:ext cx="8534400" cy="988454"/>
          </a:xfrm>
        </p:spPr>
        <p:txBody>
          <a:bodyPr>
            <a:normAutofit/>
          </a:bodyPr>
          <a:lstStyle/>
          <a:p>
            <a:pPr algn="ctr"/>
            <a:r>
              <a:rPr lang="en-US" sz="4000" b="1" dirty="0" smtClean="0">
                <a:solidFill>
                  <a:schemeClr val="bg1"/>
                </a:solidFill>
                <a:cs typeface="+mj-cs"/>
              </a:rPr>
              <a:t>Main Objective</a:t>
            </a:r>
            <a:endParaRPr lang="fa-IR" sz="4000" b="1" dirty="0">
              <a:solidFill>
                <a:schemeClr val="bg1"/>
              </a:solidFill>
              <a:cs typeface="+mj-cs"/>
            </a:endParaRPr>
          </a:p>
        </p:txBody>
      </p:sp>
    </p:spTree>
    <p:extLst>
      <p:ext uri="{BB962C8B-B14F-4D97-AF65-F5344CB8AC3E}">
        <p14:creationId xmlns:p14="http://schemas.microsoft.com/office/powerpoint/2010/main" val="4239061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412" y="3306232"/>
            <a:ext cx="10479088" cy="1507067"/>
          </a:xfrm>
        </p:spPr>
        <p:txBody>
          <a:bodyPr>
            <a:noAutofit/>
          </a:bodyPr>
          <a:lstStyle/>
          <a:p>
            <a:pPr algn="just" rtl="0"/>
            <a:r>
              <a:rPr lang="en-US" sz="2800" b="1" cap="none" dirty="0">
                <a:solidFill>
                  <a:schemeClr val="bg1"/>
                </a:solidFill>
              </a:rPr>
              <a:t>In Conclusion, Our Data Seem To Demonstrate That In Patient With </a:t>
            </a:r>
            <a:r>
              <a:rPr lang="en-US" sz="2800" b="1" cap="none" dirty="0" err="1">
                <a:solidFill>
                  <a:schemeClr val="bg1"/>
                </a:solidFill>
              </a:rPr>
              <a:t>Dfi</a:t>
            </a:r>
            <a:r>
              <a:rPr lang="en-US" sz="2800" b="1" cap="none" dirty="0">
                <a:solidFill>
                  <a:schemeClr val="bg1"/>
                </a:solidFill>
              </a:rPr>
              <a:t> ≥ 15%, It Is Appropriate To Perform Also </a:t>
            </a:r>
            <a:r>
              <a:rPr lang="en-US" sz="2800" b="1" cap="none">
                <a:solidFill>
                  <a:schemeClr val="bg1"/>
                </a:solidFill>
              </a:rPr>
              <a:t>The </a:t>
            </a:r>
            <a:r>
              <a:rPr lang="en-US" sz="2800" b="1" cap="none" smtClean="0">
                <a:solidFill>
                  <a:schemeClr val="bg1"/>
                </a:solidFill>
              </a:rPr>
              <a:t>Evaluation </a:t>
            </a:r>
            <a:r>
              <a:rPr lang="en-US" sz="2800" b="1" cap="none" dirty="0">
                <a:solidFill>
                  <a:schemeClr val="bg1"/>
                </a:solidFill>
              </a:rPr>
              <a:t>In Spermatozoa Isolated After A Pellet Swim Up Technique, To Evaluate The Risk Of Transferring, During The </a:t>
            </a:r>
            <a:r>
              <a:rPr lang="en-US" sz="2800" b="1" cap="none" dirty="0" err="1">
                <a:solidFill>
                  <a:schemeClr val="bg1"/>
                </a:solidFill>
              </a:rPr>
              <a:t>Icsi</a:t>
            </a:r>
            <a:r>
              <a:rPr lang="en-US" sz="2800" b="1" cap="none" dirty="0">
                <a:solidFill>
                  <a:schemeClr val="bg1"/>
                </a:solidFill>
              </a:rPr>
              <a:t> Procedure, A Spermatozoon Whit Normal Morphology But Fragmented </a:t>
            </a:r>
            <a:r>
              <a:rPr lang="en-US" sz="2800" b="1" cap="none" dirty="0" err="1">
                <a:solidFill>
                  <a:schemeClr val="bg1"/>
                </a:solidFill>
              </a:rPr>
              <a:t>Dna</a:t>
            </a:r>
            <a:r>
              <a:rPr lang="en-US" sz="2800" b="1" cap="none" dirty="0">
                <a:solidFill>
                  <a:schemeClr val="bg1"/>
                </a:solidFill>
              </a:rPr>
              <a:t>. To This Aim, It Seems Necessary To Use A Direct </a:t>
            </a:r>
            <a:r>
              <a:rPr lang="en-US" sz="2800" b="1" cap="none" dirty="0" smtClean="0">
                <a:solidFill>
                  <a:schemeClr val="bg1"/>
                </a:solidFill>
              </a:rPr>
              <a:t>Diagnostic Technique </a:t>
            </a:r>
            <a:r>
              <a:rPr lang="en-US" sz="2800" b="1" cap="none" dirty="0">
                <a:solidFill>
                  <a:schemeClr val="bg1"/>
                </a:solidFill>
              </a:rPr>
              <a:t>With A High Predictive Capacity Such As The </a:t>
            </a:r>
            <a:r>
              <a:rPr lang="en-US" sz="2800" b="1" cap="none" dirty="0" err="1" smtClean="0">
                <a:solidFill>
                  <a:schemeClr val="bg1"/>
                </a:solidFill>
              </a:rPr>
              <a:t>Tunel</a:t>
            </a:r>
            <a:r>
              <a:rPr lang="en-US" sz="2800" b="1" cap="none" dirty="0" smtClean="0">
                <a:solidFill>
                  <a:schemeClr val="bg1"/>
                </a:solidFill>
              </a:rPr>
              <a:t> Assay</a:t>
            </a:r>
            <a:r>
              <a:rPr lang="en-US" sz="2800" b="1" cap="none" dirty="0">
                <a:solidFill>
                  <a:schemeClr val="bg1"/>
                </a:solidFill>
              </a:rPr>
              <a:t>.</a:t>
            </a:r>
            <a:endParaRPr lang="fa-IR" sz="2800" b="1" cap="none" dirty="0">
              <a:solidFill>
                <a:schemeClr val="bg1"/>
              </a:solidFill>
            </a:endParaRPr>
          </a:p>
        </p:txBody>
      </p:sp>
      <p:sp>
        <p:nvSpPr>
          <p:cNvPr id="3" name="Content Placeholder 2"/>
          <p:cNvSpPr>
            <a:spLocks noGrp="1"/>
          </p:cNvSpPr>
          <p:nvPr>
            <p:ph idx="1"/>
          </p:nvPr>
        </p:nvSpPr>
        <p:spPr>
          <a:xfrm>
            <a:off x="1541462" y="571501"/>
            <a:ext cx="8534400" cy="1181100"/>
          </a:xfrm>
        </p:spPr>
        <p:txBody>
          <a:bodyPr>
            <a:normAutofit/>
          </a:bodyPr>
          <a:lstStyle/>
          <a:p>
            <a:pPr algn="ctr" rtl="0"/>
            <a:r>
              <a:rPr lang="en-US" sz="3600" b="1" dirty="0" smtClean="0">
                <a:solidFill>
                  <a:schemeClr val="bg1"/>
                </a:solidFill>
              </a:rPr>
              <a:t>Conclusion</a:t>
            </a:r>
            <a:endParaRPr lang="fa-IR" sz="3600" b="1" dirty="0">
              <a:solidFill>
                <a:schemeClr val="bg1"/>
              </a:solidFill>
            </a:endParaRPr>
          </a:p>
        </p:txBody>
      </p:sp>
    </p:spTree>
    <p:extLst>
      <p:ext uri="{BB962C8B-B14F-4D97-AF65-F5344CB8AC3E}">
        <p14:creationId xmlns:p14="http://schemas.microsoft.com/office/powerpoint/2010/main" val="957976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485" y="1409700"/>
            <a:ext cx="4856968" cy="5295900"/>
          </a:xfrm>
        </p:spPr>
        <p:txBody>
          <a:bodyPr>
            <a:noAutofit/>
          </a:bodyPr>
          <a:lstStyle/>
          <a:p>
            <a:pPr rtl="0"/>
            <a:r>
              <a:rPr lang="en-US" sz="2400" b="1" cap="none" dirty="0" smtClean="0">
                <a:solidFill>
                  <a:schemeClr val="bg2">
                    <a:lumMod val="50000"/>
                  </a:schemeClr>
                </a:solidFill>
              </a:rPr>
              <a:t>The Seminal Evaluation Such As Concentration, Motility and Morphology, Despite The Strict Criteria Imposed By The Last Version Of The WHO Manual Of 2010, Can Give Definitive Indications For Male Infertility When It Is Derived From Azoospermia Or </a:t>
            </a:r>
            <a:r>
              <a:rPr lang="en-US" sz="2400" b="1" cap="none" dirty="0" err="1" smtClean="0">
                <a:solidFill>
                  <a:schemeClr val="bg2">
                    <a:lumMod val="50000"/>
                  </a:schemeClr>
                </a:solidFill>
              </a:rPr>
              <a:t>Globozoospermia</a:t>
            </a:r>
            <a:r>
              <a:rPr lang="en-US" sz="2400" b="1" cap="none" dirty="0" smtClean="0"/>
              <a:t/>
            </a:r>
            <a:br>
              <a:rPr lang="en-US" sz="2400" b="1" cap="none" dirty="0" smtClean="0"/>
            </a:br>
            <a:endParaRPr lang="fa-IR" sz="2400" b="1" cap="none" dirty="0"/>
          </a:p>
        </p:txBody>
      </p:sp>
      <p:sp>
        <p:nvSpPr>
          <p:cNvPr id="3" name="Content Placeholder 2"/>
          <p:cNvSpPr>
            <a:spLocks noGrp="1"/>
          </p:cNvSpPr>
          <p:nvPr>
            <p:ph idx="1"/>
          </p:nvPr>
        </p:nvSpPr>
        <p:spPr>
          <a:xfrm>
            <a:off x="1508460" y="685801"/>
            <a:ext cx="8534400" cy="769513"/>
          </a:xfrm>
        </p:spPr>
        <p:txBody>
          <a:bodyPr>
            <a:normAutofit/>
          </a:bodyPr>
          <a:lstStyle/>
          <a:p>
            <a:pPr algn="ctr" rtl="0"/>
            <a:r>
              <a:rPr lang="en-US" sz="4000" b="1" dirty="0"/>
              <a:t>Introduction</a:t>
            </a:r>
            <a:endParaRPr lang="fa-IR" sz="4000" b="1" dirty="0"/>
          </a:p>
        </p:txBody>
      </p:sp>
      <p:pic>
        <p:nvPicPr>
          <p:cNvPr id="4" name="Picture 3"/>
          <p:cNvPicPr>
            <a:picLocks noChangeAspect="1"/>
          </p:cNvPicPr>
          <p:nvPr/>
        </p:nvPicPr>
        <p:blipFill>
          <a:blip r:embed="rId2"/>
          <a:stretch>
            <a:fillRect/>
          </a:stretch>
        </p:blipFill>
        <p:spPr>
          <a:xfrm>
            <a:off x="5618453" y="1714501"/>
            <a:ext cx="6029414" cy="4122134"/>
          </a:xfrm>
          <a:prstGeom prst="rect">
            <a:avLst/>
          </a:prstGeom>
        </p:spPr>
      </p:pic>
    </p:spTree>
    <p:extLst>
      <p:ext uri="{BB962C8B-B14F-4D97-AF65-F5344CB8AC3E}">
        <p14:creationId xmlns:p14="http://schemas.microsoft.com/office/powerpoint/2010/main" val="1166022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913" y="647701"/>
            <a:ext cx="10547797" cy="5469764"/>
          </a:xfrm>
        </p:spPr>
        <p:txBody>
          <a:bodyPr>
            <a:noAutofit/>
          </a:bodyPr>
          <a:lstStyle/>
          <a:p>
            <a:pPr marL="457200" indent="-457200" algn="just" rtl="0">
              <a:buFont typeface="Arial" panose="020B0604020202020204" pitchFamily="34" charset="0"/>
              <a:buChar char="•"/>
            </a:pPr>
            <a:r>
              <a:rPr lang="en-US" sz="2800" b="1" cap="none" dirty="0" smtClean="0">
                <a:solidFill>
                  <a:schemeClr val="bg2">
                    <a:lumMod val="50000"/>
                  </a:schemeClr>
                </a:solidFill>
              </a:rPr>
              <a:t>The Human Sperm Chromatin During Spermatogenesis Appears To Be Highly Susceptible To Structural Changes, Which Also Occur As A Result Of DNA Filament Cuts</a:t>
            </a:r>
            <a:br>
              <a:rPr lang="en-US" sz="2800" b="1" cap="none" dirty="0" smtClean="0">
                <a:solidFill>
                  <a:schemeClr val="bg2">
                    <a:lumMod val="50000"/>
                  </a:schemeClr>
                </a:solidFill>
              </a:rPr>
            </a:br>
            <a:r>
              <a:rPr lang="en-US" sz="2800" b="1" cap="none" dirty="0" smtClean="0">
                <a:solidFill>
                  <a:schemeClr val="bg2">
                    <a:lumMod val="50000"/>
                  </a:schemeClr>
                </a:solidFill>
              </a:rPr>
              <a:t>As Well As Being Sensitive To Ambient Stresses, Such As Temperature Changes, Oxidative Stress, And Environmental Pollution, All Of Them Involved</a:t>
            </a:r>
            <a:br>
              <a:rPr lang="en-US" sz="2800" b="1" cap="none" dirty="0" smtClean="0">
                <a:solidFill>
                  <a:schemeClr val="bg2">
                    <a:lumMod val="50000"/>
                  </a:schemeClr>
                </a:solidFill>
              </a:rPr>
            </a:br>
            <a:r>
              <a:rPr lang="en-US" sz="2800" b="1" cap="none" dirty="0" smtClean="0">
                <a:solidFill>
                  <a:schemeClr val="bg2">
                    <a:lumMod val="50000"/>
                  </a:schemeClr>
                </a:solidFill>
              </a:rPr>
              <a:t>In Chromatin Structure Alterations</a:t>
            </a:r>
            <a:endParaRPr lang="fa-IR" sz="2800" b="1" cap="none" dirty="0">
              <a:solidFill>
                <a:schemeClr val="bg2">
                  <a:lumMod val="50000"/>
                </a:schemeClr>
              </a:solidFill>
            </a:endParaRPr>
          </a:p>
        </p:txBody>
      </p:sp>
    </p:spTree>
    <p:extLst>
      <p:ext uri="{BB962C8B-B14F-4D97-AF65-F5344CB8AC3E}">
        <p14:creationId xmlns:p14="http://schemas.microsoft.com/office/powerpoint/2010/main" val="701033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9927980" cy="5611969"/>
          </a:xfrm>
        </p:spPr>
        <p:txBody>
          <a:bodyPr>
            <a:noAutofit/>
          </a:bodyPr>
          <a:lstStyle/>
          <a:p>
            <a:pPr algn="just" rtl="0">
              <a:buFont typeface="Wingdings" panose="05000000000000000000" pitchFamily="2" charset="2"/>
              <a:buChar char="ü"/>
            </a:pPr>
            <a:r>
              <a:rPr lang="en-US" sz="2800" b="1" dirty="0" smtClean="0">
                <a:ln w="3175" cmpd="sng">
                  <a:noFill/>
                </a:ln>
                <a:latin typeface="+mj-lt"/>
                <a:ea typeface="+mj-ea"/>
                <a:cs typeface="+mj-cs"/>
              </a:rPr>
              <a:t>Chromatin </a:t>
            </a:r>
            <a:r>
              <a:rPr lang="en-US" sz="2800" b="1" dirty="0">
                <a:ln w="3175" cmpd="sng">
                  <a:noFill/>
                </a:ln>
                <a:latin typeface="+mj-lt"/>
                <a:ea typeface="+mj-ea"/>
                <a:cs typeface="+mj-cs"/>
              </a:rPr>
              <a:t>integrity evaluation also appears </a:t>
            </a:r>
            <a:r>
              <a:rPr lang="en-US" sz="2800" b="1" dirty="0" smtClean="0">
                <a:ln w="3175" cmpd="sng">
                  <a:noFill/>
                </a:ln>
                <a:latin typeface="+mj-lt"/>
                <a:ea typeface="+mj-ea"/>
                <a:cs typeface="+mj-cs"/>
              </a:rPr>
              <a:t>to be </a:t>
            </a:r>
            <a:r>
              <a:rPr lang="en-US" sz="2800" b="1" dirty="0">
                <a:ln w="3175" cmpd="sng">
                  <a:noFill/>
                </a:ln>
                <a:latin typeface="+mj-lt"/>
                <a:ea typeface="+mj-ea"/>
                <a:cs typeface="+mj-cs"/>
              </a:rPr>
              <a:t>a parameter of the intra-testicular quality of spermatogenesis.</a:t>
            </a:r>
          </a:p>
          <a:p>
            <a:pPr algn="just" rtl="0">
              <a:buFont typeface="Wingdings" panose="05000000000000000000" pitchFamily="2" charset="2"/>
              <a:buChar char="ü"/>
            </a:pPr>
            <a:r>
              <a:rPr lang="en-US" sz="2800" b="1" dirty="0">
                <a:ln w="3175" cmpd="sng">
                  <a:noFill/>
                </a:ln>
                <a:latin typeface="+mj-lt"/>
                <a:ea typeface="+mj-ea"/>
                <a:cs typeface="+mj-cs"/>
              </a:rPr>
              <a:t> Physiologically, during the testicular </a:t>
            </a:r>
            <a:r>
              <a:rPr lang="en-US" sz="2800" b="1" dirty="0" smtClean="0">
                <a:ln w="3175" cmpd="sng">
                  <a:noFill/>
                </a:ln>
                <a:latin typeface="+mj-lt"/>
                <a:ea typeface="+mj-ea"/>
                <a:cs typeface="+mj-cs"/>
              </a:rPr>
              <a:t>spermatogenesis, single- </a:t>
            </a:r>
            <a:r>
              <a:rPr lang="en-US" sz="2800" b="1" dirty="0">
                <a:ln w="3175" cmpd="sng">
                  <a:noFill/>
                </a:ln>
                <a:latin typeface="+mj-lt"/>
                <a:ea typeface="+mj-ea"/>
                <a:cs typeface="+mj-cs"/>
              </a:rPr>
              <a:t>and double-strand DNA breaks (DSBs) are made </a:t>
            </a:r>
            <a:r>
              <a:rPr lang="en-US" sz="2800" b="1" dirty="0" smtClean="0">
                <a:ln w="3175" cmpd="sng">
                  <a:noFill/>
                </a:ln>
                <a:latin typeface="+mj-lt"/>
                <a:ea typeface="+mj-ea"/>
                <a:cs typeface="+mj-cs"/>
              </a:rPr>
              <a:t>to create </a:t>
            </a:r>
            <a:r>
              <a:rPr lang="en-US" sz="2800" b="1" dirty="0">
                <a:ln w="3175" cmpd="sng">
                  <a:noFill/>
                </a:ln>
                <a:latin typeface="+mj-lt"/>
                <a:ea typeface="+mj-ea"/>
                <a:cs typeface="+mj-cs"/>
              </a:rPr>
              <a:t>cross-overs during meiosis and then, in the round </a:t>
            </a:r>
            <a:r>
              <a:rPr lang="en-US" sz="2800" b="1" dirty="0" smtClean="0">
                <a:ln w="3175" cmpd="sng">
                  <a:noFill/>
                </a:ln>
                <a:latin typeface="+mj-lt"/>
                <a:ea typeface="+mj-ea"/>
                <a:cs typeface="+mj-cs"/>
              </a:rPr>
              <a:t>spermatid, to </a:t>
            </a:r>
            <a:r>
              <a:rPr lang="en-US" sz="2800" b="1" dirty="0">
                <a:ln w="3175" cmpd="sng">
                  <a:noFill/>
                </a:ln>
                <a:latin typeface="+mj-lt"/>
                <a:ea typeface="+mj-ea"/>
                <a:cs typeface="+mj-cs"/>
              </a:rPr>
              <a:t>allow DNA compaction by substituting </a:t>
            </a:r>
            <a:r>
              <a:rPr lang="en-US" sz="2800" b="1" dirty="0" smtClean="0">
                <a:ln w="3175" cmpd="sng">
                  <a:noFill/>
                </a:ln>
                <a:latin typeface="+mj-lt"/>
                <a:ea typeface="+mj-ea"/>
                <a:cs typeface="+mj-cs"/>
              </a:rPr>
              <a:t>histones with </a:t>
            </a:r>
            <a:r>
              <a:rPr lang="en-US" sz="2800" b="1" dirty="0" err="1">
                <a:ln w="3175" cmpd="sng">
                  <a:noFill/>
                </a:ln>
                <a:latin typeface="+mj-lt"/>
                <a:ea typeface="+mj-ea"/>
                <a:cs typeface="+mj-cs"/>
              </a:rPr>
              <a:t>protamines</a:t>
            </a:r>
            <a:endParaRPr lang="fa-IR" sz="2800" b="1" dirty="0">
              <a:ln w="3175" cmpd="sng">
                <a:noFill/>
              </a:ln>
              <a:latin typeface="+mj-lt"/>
              <a:ea typeface="+mj-ea"/>
              <a:cs typeface="+mj-cs"/>
            </a:endParaRPr>
          </a:p>
        </p:txBody>
      </p:sp>
    </p:spTree>
    <p:extLst>
      <p:ext uri="{BB962C8B-B14F-4D97-AF65-F5344CB8AC3E}">
        <p14:creationId xmlns:p14="http://schemas.microsoft.com/office/powerpoint/2010/main" val="1209569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0"/>
            <a:ext cx="10327225" cy="5457423"/>
          </a:xfrm>
        </p:spPr>
        <p:txBody>
          <a:bodyPr>
            <a:normAutofit/>
          </a:bodyPr>
          <a:lstStyle/>
          <a:p>
            <a:pPr algn="just" rtl="0">
              <a:buFont typeface="Wingdings" panose="05000000000000000000" pitchFamily="2" charset="2"/>
              <a:buChar char="ü"/>
            </a:pPr>
            <a:r>
              <a:rPr lang="en-US" sz="2800" b="1" dirty="0">
                <a:solidFill>
                  <a:srgbClr val="131413"/>
                </a:solidFill>
                <a:latin typeface="AdvTT3713a231"/>
              </a:rPr>
              <a:t>Abnormal and massive fragmentation can occur </a:t>
            </a:r>
            <a:r>
              <a:rPr lang="en-US" sz="2800" b="1" dirty="0" smtClean="0">
                <a:solidFill>
                  <a:srgbClr val="131413"/>
                </a:solidFill>
                <a:latin typeface="AdvTT3713a231"/>
              </a:rPr>
              <a:t>during the </a:t>
            </a:r>
            <a:r>
              <a:rPr lang="en-US" sz="2800" b="1" dirty="0">
                <a:solidFill>
                  <a:srgbClr val="131413"/>
                </a:solidFill>
                <a:latin typeface="AdvTT3713a231"/>
              </a:rPr>
              <a:t>intra-testicular spermatogenesis or in the </a:t>
            </a:r>
            <a:r>
              <a:rPr lang="en-US" sz="2800" b="1" dirty="0" err="1" smtClean="0">
                <a:solidFill>
                  <a:srgbClr val="131413"/>
                </a:solidFill>
                <a:latin typeface="AdvTT3713a231"/>
              </a:rPr>
              <a:t>posttesticula</a:t>
            </a:r>
            <a:r>
              <a:rPr lang="en-US" sz="2800" b="1" dirty="0" err="1" smtClean="0">
                <a:solidFill>
                  <a:srgbClr val="131413"/>
                </a:solidFill>
                <a:latin typeface="AdvTT3713a231"/>
              </a:rPr>
              <a:t>r</a:t>
            </a:r>
            <a:r>
              <a:rPr lang="en-US" sz="2800" b="1" dirty="0" smtClean="0">
                <a:solidFill>
                  <a:srgbClr val="131413"/>
                </a:solidFill>
                <a:latin typeface="AdvTT3713a231"/>
              </a:rPr>
              <a:t> </a:t>
            </a:r>
            <a:r>
              <a:rPr lang="en-US" sz="2800" b="1" dirty="0" smtClean="0">
                <a:solidFill>
                  <a:srgbClr val="131413"/>
                </a:solidFill>
                <a:latin typeface="AdvTT3713a231"/>
              </a:rPr>
              <a:t>phase</a:t>
            </a:r>
            <a:endParaRPr lang="en-US" sz="2800" b="1" dirty="0" smtClean="0">
              <a:solidFill>
                <a:srgbClr val="131413"/>
              </a:solidFill>
              <a:latin typeface="AdvTT3713a231"/>
            </a:endParaRPr>
          </a:p>
          <a:p>
            <a:pPr algn="just" rtl="0">
              <a:buFont typeface="Wingdings" panose="05000000000000000000" pitchFamily="2" charset="2"/>
              <a:buChar char="ü"/>
            </a:pPr>
            <a:r>
              <a:rPr lang="en-US" sz="2800" b="1" dirty="0" smtClean="0">
                <a:solidFill>
                  <a:srgbClr val="131413"/>
                </a:solidFill>
                <a:latin typeface="AdvTT3713a231"/>
              </a:rPr>
              <a:t>for example, along </a:t>
            </a:r>
            <a:r>
              <a:rPr lang="en-US" sz="2800" b="1" dirty="0">
                <a:solidFill>
                  <a:srgbClr val="131413"/>
                </a:solidFill>
                <a:latin typeface="AdvTT3713a231"/>
              </a:rPr>
              <a:t>with the transit </a:t>
            </a:r>
            <a:r>
              <a:rPr lang="en-US" sz="2800" b="1" dirty="0" smtClean="0">
                <a:solidFill>
                  <a:srgbClr val="131413"/>
                </a:solidFill>
                <a:latin typeface="AdvTT3713a231"/>
              </a:rPr>
              <a:t>in the </a:t>
            </a:r>
            <a:r>
              <a:rPr lang="en-US" sz="2800" b="1" dirty="0">
                <a:solidFill>
                  <a:srgbClr val="131413"/>
                </a:solidFill>
                <a:latin typeface="AdvTT3713a231"/>
              </a:rPr>
              <a:t>epididymis, as a result of apoptosis due to an </a:t>
            </a:r>
            <a:r>
              <a:rPr lang="en-US" sz="2800" b="1" dirty="0" smtClean="0">
                <a:solidFill>
                  <a:srgbClr val="131413"/>
                </a:solidFill>
                <a:latin typeface="AdvTT3713a231"/>
              </a:rPr>
              <a:t>excess of </a:t>
            </a:r>
            <a:r>
              <a:rPr lang="en-US" sz="2800" b="1" dirty="0">
                <a:solidFill>
                  <a:srgbClr val="131413"/>
                </a:solidFill>
                <a:latin typeface="AdvTT3713a231"/>
              </a:rPr>
              <a:t>oxygen free radicals, or to bad life habits, such as </a:t>
            </a:r>
            <a:r>
              <a:rPr lang="en-US" sz="2800" b="1" dirty="0" smtClean="0">
                <a:solidFill>
                  <a:srgbClr val="131413"/>
                </a:solidFill>
                <a:latin typeface="AdvTT3713a231"/>
              </a:rPr>
              <a:t>drug taking</a:t>
            </a:r>
            <a:r>
              <a:rPr lang="en-US" sz="2800" b="1" dirty="0">
                <a:solidFill>
                  <a:srgbClr val="131413"/>
                </a:solidFill>
                <a:latin typeface="AdvTT3713a231"/>
              </a:rPr>
              <a:t>, cigarette smoking, and bad working conditions</a:t>
            </a:r>
            <a:endParaRPr lang="fa-IR" sz="2800" b="1" dirty="0"/>
          </a:p>
        </p:txBody>
      </p:sp>
    </p:spTree>
    <p:extLst>
      <p:ext uri="{BB962C8B-B14F-4D97-AF65-F5344CB8AC3E}">
        <p14:creationId xmlns:p14="http://schemas.microsoft.com/office/powerpoint/2010/main" val="3478834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155" y="1403797"/>
            <a:ext cx="10264461" cy="4945487"/>
          </a:xfrm>
        </p:spPr>
        <p:txBody>
          <a:bodyPr>
            <a:normAutofit fontScale="90000"/>
          </a:bodyPr>
          <a:lstStyle/>
          <a:p>
            <a:pPr rtl="0"/>
            <a:r>
              <a:rPr lang="en-US" sz="2800" b="1" cap="none" dirty="0" smtClean="0">
                <a:solidFill>
                  <a:srgbClr val="131413"/>
                </a:solidFill>
                <a:latin typeface="AdvTT3713a231"/>
              </a:rPr>
              <a:t>The Presence Of Sperm Chromatin Fragmentation Appears To Be Associated With A Reduction In The Reproductive Capacity Of Human Spermatozoa And </a:t>
            </a:r>
            <a:r>
              <a:rPr lang="en-US" sz="2800" b="1" cap="none" dirty="0" smtClean="0">
                <a:solidFill>
                  <a:srgbClr val="131413"/>
                </a:solidFill>
                <a:latin typeface="AdvTT3713a231"/>
              </a:rPr>
              <a:t>Characterizes.</a:t>
            </a:r>
            <a:r>
              <a:rPr lang="en-US" sz="2800" b="1" cap="none" dirty="0">
                <a:solidFill>
                  <a:srgbClr val="131413"/>
                </a:solidFill>
                <a:latin typeface="AdvTT3713a231"/>
              </a:rPr>
              <a:t/>
            </a:r>
            <a:br>
              <a:rPr lang="en-US" sz="2800" b="1" cap="none" dirty="0">
                <a:solidFill>
                  <a:srgbClr val="131413"/>
                </a:solidFill>
                <a:latin typeface="AdvTT3713a231"/>
              </a:rPr>
            </a:br>
            <a:r>
              <a:rPr lang="en-US" sz="2800" b="1" cap="none" dirty="0" smtClean="0">
                <a:solidFill>
                  <a:srgbClr val="131413"/>
                </a:solidFill>
                <a:latin typeface="AdvTT3713a231"/>
              </a:rPr>
              <a:t>The </a:t>
            </a:r>
            <a:r>
              <a:rPr lang="en-US" sz="2800" b="1" cap="none" dirty="0">
                <a:solidFill>
                  <a:srgbClr val="131413"/>
                </a:solidFill>
                <a:latin typeface="AdvTT3713a231"/>
              </a:rPr>
              <a:t>chromatin fragmentation in spermatozoon appears</a:t>
            </a:r>
            <a:br>
              <a:rPr lang="en-US" sz="2800" b="1" cap="none" dirty="0">
                <a:solidFill>
                  <a:srgbClr val="131413"/>
                </a:solidFill>
                <a:latin typeface="AdvTT3713a231"/>
              </a:rPr>
            </a:br>
            <a:r>
              <a:rPr lang="en-US" sz="2800" b="1" cap="none" dirty="0">
                <a:solidFill>
                  <a:srgbClr val="131413"/>
                </a:solidFill>
                <a:latin typeface="AdvTT3713a231"/>
              </a:rPr>
              <a:t>to be correlated with apoptosis and dysfunction of mitochondrial</a:t>
            </a:r>
            <a:br>
              <a:rPr lang="en-US" sz="2800" b="1" cap="none" dirty="0">
                <a:solidFill>
                  <a:srgbClr val="131413"/>
                </a:solidFill>
                <a:latin typeface="AdvTT3713a231"/>
              </a:rPr>
            </a:br>
            <a:r>
              <a:rPr lang="en-US" sz="2800" b="1" cap="none" dirty="0" smtClean="0">
                <a:solidFill>
                  <a:srgbClr val="131413"/>
                </a:solidFill>
                <a:latin typeface="AdvTT3713a231"/>
              </a:rPr>
              <a:t>membrane.</a:t>
            </a:r>
            <a:r>
              <a:rPr lang="en-US" sz="2800" b="1" cap="none" dirty="0">
                <a:solidFill>
                  <a:srgbClr val="131413"/>
                </a:solidFill>
                <a:latin typeface="AdvTT3713a231"/>
              </a:rPr>
              <a:t> </a:t>
            </a:r>
            <a:r>
              <a:rPr lang="en-US" sz="2800" b="1" cap="none" dirty="0" smtClean="0">
                <a:solidFill>
                  <a:srgbClr val="131413"/>
                </a:solidFill>
                <a:latin typeface="AdvTT3713a231"/>
              </a:rPr>
              <a:t/>
            </a:r>
            <a:br>
              <a:rPr lang="en-US" sz="2800" b="1" cap="none" dirty="0" smtClean="0">
                <a:solidFill>
                  <a:srgbClr val="131413"/>
                </a:solidFill>
                <a:latin typeface="AdvTT3713a231"/>
              </a:rPr>
            </a:br>
            <a:r>
              <a:rPr lang="en-US" sz="2800" b="1" cap="none" dirty="0" smtClean="0">
                <a:solidFill>
                  <a:srgbClr val="131413"/>
                </a:solidFill>
                <a:latin typeface="AdvTT3713a231"/>
              </a:rPr>
              <a:t>Several </a:t>
            </a:r>
            <a:r>
              <a:rPr lang="en-US" sz="2800" b="1" cap="none" dirty="0">
                <a:solidFill>
                  <a:srgbClr val="131413"/>
                </a:solidFill>
                <a:latin typeface="AdvTT3713a231"/>
              </a:rPr>
              <a:t>studies have shown that the </a:t>
            </a:r>
            <a:r>
              <a:rPr lang="en-US" sz="2800" b="1" cap="none" dirty="0" smtClean="0">
                <a:solidFill>
                  <a:srgbClr val="131413"/>
                </a:solidFill>
                <a:latin typeface="AdvTT3713a231"/>
              </a:rPr>
              <a:t>fragmentation in </a:t>
            </a:r>
            <a:r>
              <a:rPr lang="en-US" sz="2800" b="1" cap="none" dirty="0" smtClean="0">
                <a:solidFill>
                  <a:srgbClr val="131413"/>
                </a:solidFill>
                <a:latin typeface="AdvTT3713a231"/>
              </a:rPr>
              <a:t>sperm chromatin </a:t>
            </a:r>
            <a:r>
              <a:rPr lang="en-US" sz="2800" b="1" cap="none" dirty="0">
                <a:solidFill>
                  <a:srgbClr val="131413"/>
                </a:solidFill>
                <a:latin typeface="AdvTT3713a231"/>
              </a:rPr>
              <a:t>is partly repaired by the oocyte </a:t>
            </a:r>
            <a:r>
              <a:rPr lang="en-US" sz="2800" b="1" cap="none" dirty="0" smtClean="0">
                <a:solidFill>
                  <a:srgbClr val="131413"/>
                </a:solidFill>
                <a:latin typeface="AdvTT3713a231"/>
              </a:rPr>
              <a:t>but negatively </a:t>
            </a:r>
            <a:r>
              <a:rPr lang="en-US" sz="2800" b="1" cap="none" dirty="0">
                <a:solidFill>
                  <a:srgbClr val="131413"/>
                </a:solidFill>
                <a:latin typeface="AdvTT3713a231"/>
              </a:rPr>
              <a:t>interferes with the clinical outcomes after </a:t>
            </a:r>
            <a:r>
              <a:rPr lang="en-US" sz="2800" b="1" cap="none" dirty="0" smtClean="0">
                <a:solidFill>
                  <a:srgbClr val="131413"/>
                </a:solidFill>
                <a:latin typeface="AdvTT3713a231"/>
              </a:rPr>
              <a:t>assisted reproductive </a:t>
            </a:r>
            <a:r>
              <a:rPr lang="en-US" sz="2800" b="1" cap="none" dirty="0">
                <a:solidFill>
                  <a:srgbClr val="131413"/>
                </a:solidFill>
                <a:latin typeface="AdvTT3713a231"/>
              </a:rPr>
              <a:t>technologies (ARTs)</a:t>
            </a:r>
            <a:r>
              <a:rPr lang="en-US" sz="2800" b="1" cap="none" dirty="0" smtClean="0">
                <a:solidFill>
                  <a:srgbClr val="131413"/>
                </a:solidFill>
                <a:latin typeface="AdvTT3713a231"/>
              </a:rPr>
              <a:t/>
            </a:r>
            <a:br>
              <a:rPr lang="en-US" sz="2800" b="1" cap="none" dirty="0" smtClean="0">
                <a:solidFill>
                  <a:srgbClr val="131413"/>
                </a:solidFill>
                <a:latin typeface="AdvTT3713a231"/>
              </a:rPr>
            </a:br>
            <a:endParaRPr lang="fa-IR" sz="2800" b="1" cap="none" dirty="0"/>
          </a:p>
        </p:txBody>
      </p:sp>
    </p:spTree>
    <p:extLst>
      <p:ext uri="{BB962C8B-B14F-4D97-AF65-F5344CB8AC3E}">
        <p14:creationId xmlns:p14="http://schemas.microsoft.com/office/powerpoint/2010/main" val="1158246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685800"/>
            <a:ext cx="10688638" cy="5908183"/>
          </a:xfrm>
        </p:spPr>
        <p:txBody>
          <a:bodyPr>
            <a:noAutofit/>
          </a:bodyPr>
          <a:lstStyle/>
          <a:p>
            <a:pPr algn="l" rtl="0"/>
            <a:r>
              <a:rPr lang="en-US" sz="2800" b="1" dirty="0"/>
              <a:t>Several methods for analyzing </a:t>
            </a:r>
            <a:r>
              <a:rPr lang="en-US" sz="2800" b="1" dirty="0" smtClean="0"/>
              <a:t>the integrity </a:t>
            </a:r>
            <a:r>
              <a:rPr lang="en-US" sz="2800" b="1" dirty="0"/>
              <a:t>of sperm chromatin are reported in the </a:t>
            </a:r>
            <a:r>
              <a:rPr lang="en-US" sz="2800" b="1" dirty="0" smtClean="0"/>
              <a:t>literature.</a:t>
            </a:r>
            <a:endParaRPr lang="en-US" sz="2800" b="1" dirty="0"/>
          </a:p>
          <a:p>
            <a:pPr algn="l" rtl="0"/>
            <a:r>
              <a:rPr lang="en-US" sz="2800" b="1" dirty="0" smtClean="0"/>
              <a:t>the </a:t>
            </a:r>
            <a:r>
              <a:rPr lang="en-US" sz="2800" b="1" dirty="0"/>
              <a:t>latest </a:t>
            </a:r>
            <a:r>
              <a:rPr lang="en-US" sz="2800" b="1" dirty="0" smtClean="0"/>
              <a:t>techniques, such </a:t>
            </a:r>
            <a:r>
              <a:rPr lang="en-US" sz="2800" b="1" dirty="0"/>
              <a:t>as TUNEL (terminal </a:t>
            </a:r>
            <a:r>
              <a:rPr lang="en-US" sz="2800" b="1" dirty="0" err="1"/>
              <a:t>deoxynucleotidyl</a:t>
            </a:r>
            <a:r>
              <a:rPr lang="en-US" sz="2800" b="1" dirty="0"/>
              <a:t> </a:t>
            </a:r>
            <a:r>
              <a:rPr lang="en-US" sz="2800" b="1" dirty="0" err="1" smtClean="0"/>
              <a:t>transferase</a:t>
            </a:r>
            <a:r>
              <a:rPr lang="en-US" sz="2800" b="1" dirty="0" smtClean="0"/>
              <a:t> mediated </a:t>
            </a:r>
            <a:r>
              <a:rPr lang="en-US" sz="2800" b="1" dirty="0" err="1" smtClean="0"/>
              <a:t>dUTP</a:t>
            </a:r>
            <a:r>
              <a:rPr lang="en-US" sz="2800" b="1" dirty="0" smtClean="0"/>
              <a:t> </a:t>
            </a:r>
            <a:r>
              <a:rPr lang="en-US" sz="2800" b="1" dirty="0"/>
              <a:t>nick end labeling</a:t>
            </a:r>
            <a:r>
              <a:rPr lang="en-US" sz="2800" b="1" dirty="0" smtClean="0"/>
              <a:t>)</a:t>
            </a:r>
          </a:p>
          <a:p>
            <a:pPr algn="l" rtl="0"/>
            <a:r>
              <a:rPr lang="en-US" sz="2800" b="1" dirty="0"/>
              <a:t> The PSU is the most used technique in the ART </a:t>
            </a:r>
            <a:r>
              <a:rPr lang="en-US" sz="2800" b="1" dirty="0" smtClean="0"/>
              <a:t>laboratory routine </a:t>
            </a:r>
            <a:r>
              <a:rPr lang="en-US" sz="2800" b="1" dirty="0"/>
              <a:t>to select the spermatozoa to be used in </a:t>
            </a:r>
            <a:r>
              <a:rPr lang="en-US" sz="2800" b="1" dirty="0" smtClean="0"/>
              <a:t>the oocyte </a:t>
            </a:r>
            <a:r>
              <a:rPr lang="en-US" sz="2800" b="1" dirty="0"/>
              <a:t>fertilization</a:t>
            </a:r>
            <a:endParaRPr lang="fa-IR" sz="2800" b="1" dirty="0"/>
          </a:p>
        </p:txBody>
      </p:sp>
    </p:spTree>
    <p:extLst>
      <p:ext uri="{BB962C8B-B14F-4D97-AF65-F5344CB8AC3E}">
        <p14:creationId xmlns:p14="http://schemas.microsoft.com/office/powerpoint/2010/main" val="2447071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0"/>
            <a:ext cx="9709039" cy="5264239"/>
          </a:xfrm>
        </p:spPr>
        <p:txBody>
          <a:bodyPr>
            <a:noAutofit/>
          </a:bodyPr>
          <a:lstStyle/>
          <a:p>
            <a:pPr algn="just" rtl="0"/>
            <a:r>
              <a:rPr lang="en-US" sz="2800" b="1" dirty="0"/>
              <a:t>In this retrospective study, we analyzed the DFI </a:t>
            </a:r>
            <a:r>
              <a:rPr lang="en-US" sz="2800" b="1" dirty="0" smtClean="0"/>
              <a:t>using the </a:t>
            </a:r>
            <a:r>
              <a:rPr lang="en-US" sz="2800" b="1" dirty="0"/>
              <a:t>TUNEL assay on the sperm population recovered </a:t>
            </a:r>
            <a:r>
              <a:rPr lang="en-US" sz="2800" b="1" dirty="0" smtClean="0"/>
              <a:t>after PSU.</a:t>
            </a:r>
          </a:p>
          <a:p>
            <a:pPr algn="just" rtl="0"/>
            <a:r>
              <a:rPr lang="en-US" sz="2800" b="1" dirty="0" smtClean="0"/>
              <a:t> </a:t>
            </a:r>
            <a:r>
              <a:rPr lang="en-US" sz="2800" b="1" dirty="0"/>
              <a:t>In addition, we have evaluated the relationship </a:t>
            </a:r>
            <a:r>
              <a:rPr lang="en-US" sz="2800" b="1" dirty="0" smtClean="0"/>
              <a:t>between the </a:t>
            </a:r>
            <a:r>
              <a:rPr lang="en-US" sz="2800" b="1" dirty="0"/>
              <a:t>DNA fragmentation index and the sperm </a:t>
            </a:r>
            <a:r>
              <a:rPr lang="en-US" sz="2800" b="1" dirty="0" smtClean="0"/>
              <a:t>morphology, because </a:t>
            </a:r>
            <a:r>
              <a:rPr lang="en-US" sz="2800" b="1" dirty="0"/>
              <a:t>spermatozoa choice for fertilization </a:t>
            </a:r>
            <a:r>
              <a:rPr lang="en-US" sz="2800" b="1" dirty="0" smtClean="0"/>
              <a:t>in ART </a:t>
            </a:r>
            <a:r>
              <a:rPr lang="en-US" sz="2800" b="1" dirty="0"/>
              <a:t>cycles is done only among the spermatozoa with </a:t>
            </a:r>
            <a:r>
              <a:rPr lang="en-US" sz="2800" b="1" dirty="0" smtClean="0"/>
              <a:t>a normal </a:t>
            </a:r>
            <a:r>
              <a:rPr lang="en-US" sz="2800" b="1" dirty="0"/>
              <a:t>morphology.</a:t>
            </a:r>
            <a:endParaRPr lang="fa-IR" sz="2800" b="1" dirty="0"/>
          </a:p>
        </p:txBody>
      </p:sp>
    </p:spTree>
    <p:extLst>
      <p:ext uri="{BB962C8B-B14F-4D97-AF65-F5344CB8AC3E}">
        <p14:creationId xmlns:p14="http://schemas.microsoft.com/office/powerpoint/2010/main" val="59047174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156</TotalTime>
  <Words>948</Words>
  <Application>Microsoft Office PowerPoint</Application>
  <PresentationFormat>Custom</PresentationFormat>
  <Paragraphs>41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Slice</vt:lpstr>
      <vt:lpstr>Correlation Between The DNA Fragmentation Index (DFI) and Sperm Morphology of Infertile Patients</vt:lpstr>
      <vt:lpstr>To Evaluate The Correlation Between DNA Fragmentation Index (DFI) And Sperm morphology In Patients Undergoing ICSI, As A Predictive Parameter In Reproductive Outcomes</vt:lpstr>
      <vt:lpstr>The Seminal Evaluation Such As Concentration, Motility and Morphology, Despite The Strict Criteria Imposed By The Last Version Of The WHO Manual Of 2010, Can Give Definitive Indications For Male Infertility When It Is Derived From Azoospermia Or Globozoospermia </vt:lpstr>
      <vt:lpstr>The Human Sperm Chromatin During Spermatogenesis Appears To Be Highly Susceptible To Structural Changes, Which Also Occur As A Result Of DNA Filament Cuts As Well As Being Sensitive To Ambient Stresses, Such As Temperature Changes, Oxidative Stress, And Environmental Pollution, All Of Them Involved In Chromatin Structure Alterations</vt:lpstr>
      <vt:lpstr>PowerPoint Presentation</vt:lpstr>
      <vt:lpstr>PowerPoint Presentation</vt:lpstr>
      <vt:lpstr>The Presence Of Sperm Chromatin Fragmentation Appears To Be Associated With A Reduction In The Reproductive Capacity Of Human Spermatozoa And Characterizes. The chromatin fragmentation in spermatozoon appears to be correlated with apoptosis and dysfunction of mitochondrial membrane.  Several studies have shown that the fragmentation in sperm chromatin is partly repaired by the oocyte but negatively interferes with the clinical outcomes after assisted reproductive technologies (ARTs) </vt:lpstr>
      <vt:lpstr>PowerPoint Presentation</vt:lpstr>
      <vt:lpstr>PowerPoint Presentation</vt:lpstr>
      <vt:lpstr>The Patients Were Divided Into Two Groups According To The DFI Evaluated In The Sperm Population Isolated After Pellet Swim Up Group A (N = 65, Mean Age 38.2 ± 6.6 Years) Included Those Who Had A Sperm DFI &lt; 15% And Group B (N = 60, Mean Age 38.6 ± 6.2 Years)  Included Patients With A DFI ≥15%. The Patients Were Included In The Study Only With, At Least, 1 Million/Ml Of Mobile Spermatozoa In The Whole Sample. Semen Samples Of All Patients Were Collected After Signed Informed Consent.</vt:lpstr>
      <vt:lpstr>The Number Of Spermatozoa, Linear Progressive Sperm Motility (PR), Nonprogressive Sperm Motility (NP), Or Immotile (IM) were evaluated.  Morphology evaluation was done making semen smears simultaneously with TUNEL assay  </vt:lpstr>
      <vt:lpstr>PowerPoint Presentation</vt:lpstr>
      <vt:lpstr>In Order To Evaluate DNA Fragmentation Related To Sperm Morphology The 125 Patients Were Divided Into Two Groups According To The Resulting DFI,   Group A (N = 65, Mean Age 38.2 ± 6.6 Years) Included Those Who Had A Sperm DFI &lt; 15% And Group B (N = 60, Mean Age 38.6 ± 6.2 Years) Included Patients With A DFI ≥15%</vt:lpstr>
      <vt:lpstr>PowerPoint Presentation</vt:lpstr>
      <vt:lpstr>PowerPoint Presentation</vt:lpstr>
      <vt:lpstr>comparison of slopes of regression lines between the normal sperm DFI allowed to affirm that, at the same variation of total DFI, there was a greater increase of normal sperm DFI in group B than in group A.</vt:lpstr>
      <vt:lpstr>We Tried To Evaluate DFI Not On The Total Sperm Population Of A Seminal Sample, But On The Mobile Sperms, With Normal Morphology, Isolated After Swim Up Pellets that  The Embryologists Select The Sperm To Be Injected In The ICSI Procedure.</vt:lpstr>
      <vt:lpstr>PowerPoint Presentation</vt:lpstr>
      <vt:lpstr>PowerPoint Presentation</vt:lpstr>
      <vt:lpstr>In Conclusion, Our Data Seem To Demonstrate That In Patient With Dfi ≥ 15%, It Is Appropriate To Perform Also The Evaluation In Spermatozoa Isolated After A Pellet Swim Up Technique, To Evaluate The Risk Of Transferring, During The Icsi Procedure, A Spermatozoon Whit Normal Morphology But Fragmented Dna. To This Aim, It Seems Necessary To Use A Direct Diagnostic Technique With A High Predictive Capacity Such As The Tunel Assay.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Correlation Between The DNA Fragmentation Index (DFI) And Sperm Morphology Of Infertile Patients</dc:title>
  <dc:creator>test</dc:creator>
  <cp:lastModifiedBy>RoyalSystem</cp:lastModifiedBy>
  <cp:revision>28</cp:revision>
  <dcterms:created xsi:type="dcterms:W3CDTF">2021-03-06T04:43:02Z</dcterms:created>
  <dcterms:modified xsi:type="dcterms:W3CDTF">2021-03-09T18:25:34Z</dcterms:modified>
</cp:coreProperties>
</file>