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71" r:id="rId3"/>
    <p:sldId id="277" r:id="rId4"/>
    <p:sldId id="269" r:id="rId5"/>
    <p:sldId id="272" r:id="rId6"/>
    <p:sldId id="273" r:id="rId7"/>
    <p:sldId id="274" r:id="rId8"/>
    <p:sldId id="275" r:id="rId9"/>
    <p:sldId id="27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1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086" y="3483434"/>
            <a:ext cx="8686800" cy="14649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Detection of breast cancer before assisted reproductive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029" y="5644710"/>
            <a:ext cx="8686800" cy="5601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Arvin Arian.MD</a:t>
            </a:r>
          </a:p>
          <a:p>
            <a:r>
              <a:rPr lang="en-US" sz="2100" dirty="0" smtClean="0"/>
              <a:t>Associate Professor Of Radiology-TUMS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942" y="1829118"/>
            <a:ext cx="10058400" cy="1188720"/>
          </a:xfrm>
        </p:spPr>
        <p:txBody>
          <a:bodyPr/>
          <a:lstStyle/>
          <a:p>
            <a:r>
              <a:rPr lang="en-US" i="1" dirty="0" smtClean="0"/>
              <a:t>Thanks Of Your Attention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suggest the best imaging modality before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We should realize</a:t>
            </a:r>
          </a:p>
          <a:p>
            <a:r>
              <a:rPr lang="en-US" dirty="0" smtClean="0"/>
              <a:t>Screening or diagnostic setting?</a:t>
            </a:r>
          </a:p>
          <a:p>
            <a:r>
              <a:rPr lang="en-US" dirty="0" smtClean="0"/>
              <a:t>The age (more than 40 or less) ?</a:t>
            </a:r>
          </a:p>
          <a:p>
            <a:r>
              <a:rPr lang="en-US" dirty="0" smtClean="0"/>
              <a:t>High risk or average risk patient?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mammogram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Abnormality found on screening mammogram</a:t>
            </a:r>
          </a:p>
          <a:p>
            <a:r>
              <a:rPr lang="en-US" dirty="0" smtClean="0"/>
              <a:t>Short interval follow up of probably benign mammogram</a:t>
            </a:r>
          </a:p>
          <a:p>
            <a:r>
              <a:rPr lang="en-US" dirty="0" smtClean="0"/>
              <a:t>Patient/physician identified breast lump</a:t>
            </a:r>
          </a:p>
          <a:p>
            <a:r>
              <a:rPr lang="en-US" dirty="0" smtClean="0"/>
              <a:t>Focal breast pain or tenderness</a:t>
            </a:r>
          </a:p>
          <a:p>
            <a:r>
              <a:rPr lang="en-US" dirty="0" smtClean="0"/>
              <a:t>Suspected Abscess </a:t>
            </a:r>
          </a:p>
          <a:p>
            <a:r>
              <a:rPr lang="en-US" dirty="0" smtClean="0"/>
              <a:t>Spontaneous nipple discharge</a:t>
            </a:r>
          </a:p>
          <a:p>
            <a:r>
              <a:rPr lang="en-US" dirty="0" smtClean="0"/>
              <a:t>New nipple changes(e.g. inversion)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10058400" cy="1188720"/>
          </a:xfrm>
        </p:spPr>
        <p:txBody>
          <a:bodyPr/>
          <a:lstStyle/>
          <a:p>
            <a:r>
              <a:rPr lang="en-US" dirty="0" smtClean="0"/>
              <a:t>High Risk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Personal </a:t>
            </a:r>
            <a:r>
              <a:rPr lang="en-US" dirty="0"/>
              <a:t>history of </a:t>
            </a:r>
            <a:r>
              <a:rPr lang="en-US" dirty="0" smtClean="0"/>
              <a:t>breast or </a:t>
            </a:r>
            <a:r>
              <a:rPr lang="en-US" dirty="0"/>
              <a:t>ovarian </a:t>
            </a:r>
            <a:r>
              <a:rPr lang="en-US" dirty="0" smtClean="0"/>
              <a:t>cancer</a:t>
            </a:r>
          </a:p>
          <a:p>
            <a:r>
              <a:rPr lang="en-US" u="sng" dirty="0" smtClean="0"/>
              <a:t>Carrier </a:t>
            </a:r>
            <a:r>
              <a:rPr lang="en-US" u="sng" dirty="0"/>
              <a:t>of </a:t>
            </a:r>
            <a:r>
              <a:rPr lang="en-US" u="sng" dirty="0" smtClean="0"/>
              <a:t>the BRCA1 </a:t>
            </a:r>
            <a:r>
              <a:rPr lang="en-US" u="sng" dirty="0"/>
              <a:t>or BRCA2 genetic </a:t>
            </a:r>
            <a:r>
              <a:rPr lang="en-US" u="sng" dirty="0" smtClean="0"/>
              <a:t>mutation( estimated risk for </a:t>
            </a:r>
            <a:r>
              <a:rPr lang="en-US" u="sng" dirty="0"/>
              <a:t>development of breast cancer by age </a:t>
            </a:r>
            <a:r>
              <a:rPr lang="en-US" u="sng" dirty="0" smtClean="0"/>
              <a:t>70 up </a:t>
            </a:r>
            <a:r>
              <a:rPr lang="en-US" u="sng" dirty="0"/>
              <a:t>to 80%</a:t>
            </a:r>
            <a:r>
              <a:rPr lang="en-US" u="sng" dirty="0" smtClean="0"/>
              <a:t>)</a:t>
            </a:r>
          </a:p>
          <a:p>
            <a:r>
              <a:rPr lang="en-US" dirty="0" smtClean="0"/>
              <a:t> Having a mother</a:t>
            </a:r>
            <a:r>
              <a:rPr lang="en-US" dirty="0"/>
              <a:t>, sister, or daughter with breast </a:t>
            </a:r>
            <a:r>
              <a:rPr lang="en-US" dirty="0" smtClean="0"/>
              <a:t>cancer</a:t>
            </a:r>
          </a:p>
          <a:p>
            <a:r>
              <a:rPr lang="en-US" dirty="0" smtClean="0"/>
              <a:t>Atypical </a:t>
            </a:r>
            <a:r>
              <a:rPr lang="en-US" dirty="0"/>
              <a:t>ductal </a:t>
            </a:r>
            <a:r>
              <a:rPr lang="en-US" dirty="0" smtClean="0"/>
              <a:t>hyperplasia (ADH</a:t>
            </a:r>
            <a:r>
              <a:rPr lang="en-US" dirty="0"/>
              <a:t>) or lobular neoplasia diagnosed on a previous breast </a:t>
            </a:r>
            <a:r>
              <a:rPr lang="en-US" dirty="0" smtClean="0"/>
              <a:t>biopsy</a:t>
            </a:r>
          </a:p>
          <a:p>
            <a:r>
              <a:rPr lang="en-US" dirty="0" smtClean="0"/>
              <a:t> </a:t>
            </a:r>
            <a:r>
              <a:rPr lang="en-US" u="sng" dirty="0" smtClean="0"/>
              <a:t>A history </a:t>
            </a:r>
            <a:r>
              <a:rPr lang="en-US" u="sng" dirty="0"/>
              <a:t>of chest irradiation received between the ages of 10 and 30 </a:t>
            </a:r>
            <a:r>
              <a:rPr lang="en-US" u="sng" dirty="0" smtClean="0"/>
              <a:t>years</a:t>
            </a:r>
            <a:endParaRPr lang="en-US" u="sng" dirty="0"/>
          </a:p>
          <a:p>
            <a:r>
              <a:rPr lang="en-US" u="sng" dirty="0" smtClean="0"/>
              <a:t>Having more than 20% of life time risk for breast according to statistical models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4915" y="5736772"/>
            <a:ext cx="100584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ACS Guideline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8824"/>
            <a:ext cx="10058400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Screening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98172"/>
            <a:ext cx="100584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/>
              <a:t>Average Risk group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i="1" u="sng" dirty="0" smtClean="0"/>
              <a:t>Age &gt;40 y/o</a:t>
            </a:r>
          </a:p>
          <a:p>
            <a:r>
              <a:rPr lang="en-US" dirty="0" smtClean="0"/>
              <a:t>Mammogram+/-Targeted US or additional 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i="1" u="sng" dirty="0" smtClean="0"/>
              <a:t>Age </a:t>
            </a:r>
            <a:r>
              <a:rPr lang="en-US" i="1" u="sng" dirty="0" smtClean="0"/>
              <a:t>30-40 y/o</a:t>
            </a:r>
            <a:endParaRPr lang="en-US" i="1" u="sng" dirty="0" smtClean="0"/>
          </a:p>
          <a:p>
            <a:r>
              <a:rPr lang="en-US" dirty="0" smtClean="0"/>
              <a:t>Increase trend to do Mammogram before proceeding to </a:t>
            </a:r>
            <a:r>
              <a:rPr lang="en-US" dirty="0" smtClean="0"/>
              <a:t>ART otherwise US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i="1" u="sng" dirty="0" smtClean="0"/>
              <a:t>Age &lt;30</a:t>
            </a:r>
          </a:p>
          <a:p>
            <a:r>
              <a:rPr lang="en-US" dirty="0" smtClean="0"/>
              <a:t>US is the best option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1629" y="5834744"/>
            <a:ext cx="10058400" cy="674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ACR Guideline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40724"/>
            <a:ext cx="10058400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Screening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17171"/>
            <a:ext cx="10058400" cy="5072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High Risk group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</a:t>
            </a:r>
            <a:r>
              <a:rPr lang="en-US" sz="2000" i="1" u="sng" dirty="0" smtClean="0"/>
              <a:t>Age &gt;40 y/o</a:t>
            </a:r>
          </a:p>
          <a:p>
            <a:r>
              <a:rPr lang="en-US" sz="2000" dirty="0" smtClean="0"/>
              <a:t>Mammogram &amp; MRI +/- contrast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MRI only recommended for high risk group with more than 20% life time risk of breast </a:t>
            </a:r>
            <a:r>
              <a:rPr lang="en-US" sz="2000" dirty="0" smtClean="0"/>
              <a:t>cancer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 smtClean="0"/>
              <a:t>   </a:t>
            </a:r>
            <a:r>
              <a:rPr lang="en-US" sz="2000" i="1" u="sng" dirty="0" smtClean="0"/>
              <a:t>Age </a:t>
            </a:r>
            <a:r>
              <a:rPr lang="en-US" sz="2000" i="1" u="sng" dirty="0" smtClean="0"/>
              <a:t>30-40 y/o</a:t>
            </a:r>
            <a:endParaRPr lang="en-US" sz="2000" i="1" u="sng" dirty="0" smtClean="0"/>
          </a:p>
          <a:p>
            <a:r>
              <a:rPr lang="en-US" sz="2000" dirty="0" smtClean="0"/>
              <a:t>Some literatures suggest Mammogram before proceeding to  ART</a:t>
            </a:r>
          </a:p>
          <a:p>
            <a:r>
              <a:rPr lang="en-US" sz="2000" dirty="0" smtClean="0"/>
              <a:t>MRI is an optional tool as complementary to </a:t>
            </a:r>
            <a:r>
              <a:rPr lang="en-US" sz="2000" dirty="0" smtClean="0"/>
              <a:t>mammogram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 smtClean="0"/>
              <a:t>In this group ,it </a:t>
            </a:r>
            <a:r>
              <a:rPr lang="en-US" sz="2000" b="1" i="1" dirty="0"/>
              <a:t>would </a:t>
            </a:r>
            <a:r>
              <a:rPr lang="en-US" sz="2000" b="1" i="1" dirty="0" smtClean="0"/>
              <a:t>be appropriate </a:t>
            </a:r>
            <a:r>
              <a:rPr lang="en-US" sz="2000" b="1" i="1" dirty="0"/>
              <a:t>to start screening with mammography as early as ages 25 to </a:t>
            </a:r>
            <a:r>
              <a:rPr lang="en-US" sz="2000" b="1" i="1" dirty="0" smtClean="0"/>
              <a:t>30 y/o  or 10 years earlier than the onset of breast cancer in first degree relatives.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744" y="6052457"/>
            <a:ext cx="10058400" cy="674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ACR Guideline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42111"/>
            <a:ext cx="10058400" cy="10254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Diagnostic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49188"/>
            <a:ext cx="100584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 smtClean="0"/>
              <a:t>Age &gt;40 y/o</a:t>
            </a:r>
          </a:p>
          <a:p>
            <a:r>
              <a:rPr lang="en-US" dirty="0" smtClean="0"/>
              <a:t>Diagnostic Mammogram with or without DBT </a:t>
            </a:r>
          </a:p>
          <a:p>
            <a:r>
              <a:rPr lang="en-US" dirty="0" smtClean="0"/>
              <a:t>Additional mammogram views(spot compression or magnification )</a:t>
            </a:r>
          </a:p>
          <a:p>
            <a:r>
              <a:rPr lang="en-US" dirty="0" smtClean="0"/>
              <a:t>Targeted Ultrasound</a:t>
            </a:r>
          </a:p>
          <a:p>
            <a:r>
              <a:rPr lang="en-US" dirty="0" smtClean="0"/>
              <a:t>MRI do not recommend as routine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1629" y="5834744"/>
            <a:ext cx="10058400" cy="674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ACR Guideline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42111"/>
            <a:ext cx="10058400" cy="10254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Diagnostic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49188"/>
            <a:ext cx="10058400" cy="4267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i="1" dirty="0" smtClean="0"/>
              <a:t> </a:t>
            </a:r>
            <a:r>
              <a:rPr lang="en-US" sz="9600" i="1" u="sng" dirty="0" smtClean="0"/>
              <a:t>Age 30-40y/o</a:t>
            </a:r>
            <a:endParaRPr lang="en-US" sz="9600" i="1" u="sng" dirty="0"/>
          </a:p>
          <a:p>
            <a:r>
              <a:rPr lang="en-US" sz="9600" dirty="0" smtClean="0"/>
              <a:t>Ultrasound and diagnostic mammogram can be used as the first modality</a:t>
            </a:r>
          </a:p>
          <a:p>
            <a:endParaRPr lang="en-US" sz="9600" dirty="0"/>
          </a:p>
          <a:p>
            <a:pPr marL="0" indent="0">
              <a:buNone/>
            </a:pPr>
            <a:r>
              <a:rPr lang="en-US" sz="9600" i="1" dirty="0" smtClean="0"/>
              <a:t> </a:t>
            </a:r>
            <a:r>
              <a:rPr lang="en-US" sz="9600" i="1" u="sng" dirty="0" smtClean="0"/>
              <a:t>Age 20-30 y/o</a:t>
            </a:r>
          </a:p>
          <a:p>
            <a:r>
              <a:rPr lang="en-US" sz="9600" dirty="0" smtClean="0"/>
              <a:t>Ultrasound is the imaging modality of choice</a:t>
            </a:r>
            <a:endParaRPr lang="en-US" sz="9600" dirty="0"/>
          </a:p>
          <a:p>
            <a:pPr marL="0" indent="0">
              <a:buNone/>
            </a:pPr>
            <a:endParaRPr lang="en-US" sz="96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1629" y="5834744"/>
            <a:ext cx="10058400" cy="674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ACR Guideline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42111"/>
            <a:ext cx="10058400" cy="10254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Further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49188"/>
            <a:ext cx="10058400" cy="426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i="1" u="sng" dirty="0"/>
          </a:p>
          <a:p>
            <a:r>
              <a:rPr lang="en-US" dirty="0" smtClean="0"/>
              <a:t>BIRADS II:   No further work up, Routine follow </a:t>
            </a:r>
            <a:r>
              <a:rPr lang="en-US" dirty="0" smtClean="0"/>
              <a:t>up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BIRADS III : CNB (solid mass),FNAB(cystic mass or LN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/>
              <a:t>VAB: can be used for removal of BIRADS III masses or </a:t>
            </a:r>
            <a:r>
              <a:rPr lang="en-US" sz="2000" i="1" dirty="0" err="1" smtClean="0"/>
              <a:t>microcalcifications</a:t>
            </a:r>
            <a:r>
              <a:rPr lang="en-US" sz="2000" i="1" smtClean="0"/>
              <a:t>)</a:t>
            </a:r>
            <a:endParaRPr lang="en-US" sz="2000" i="1" dirty="0" smtClean="0"/>
          </a:p>
          <a:p>
            <a:pPr marL="0" indent="0">
              <a:buNone/>
            </a:pPr>
            <a:endParaRPr lang="en-US" sz="2000" i="1" dirty="0" smtClean="0"/>
          </a:p>
          <a:p>
            <a:r>
              <a:rPr lang="en-US" dirty="0" smtClean="0"/>
              <a:t>BIRADS </a:t>
            </a:r>
            <a:r>
              <a:rPr lang="en-US" dirty="0" smtClean="0"/>
              <a:t>IV &amp;V : </a:t>
            </a:r>
            <a:r>
              <a:rPr lang="en-US" dirty="0" smtClean="0"/>
              <a:t>CNB,VAB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VAB: </a:t>
            </a:r>
            <a:r>
              <a:rPr lang="en-US" dirty="0"/>
              <a:t>S</a:t>
            </a:r>
            <a:r>
              <a:rPr lang="en-US" dirty="0" smtClean="0"/>
              <a:t>uspected </a:t>
            </a:r>
            <a:r>
              <a:rPr lang="en-US" dirty="0" err="1" smtClean="0"/>
              <a:t>papilomas</a:t>
            </a:r>
            <a:r>
              <a:rPr lang="en-US" dirty="0" smtClean="0"/>
              <a:t> or </a:t>
            </a:r>
            <a:r>
              <a:rPr lang="en-US" dirty="0" err="1" smtClean="0"/>
              <a:t>BIVa</a:t>
            </a:r>
            <a:r>
              <a:rPr lang="en-US" dirty="0" smtClean="0"/>
              <a:t>/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dirty="0" smtClean="0"/>
              <a:t>? mass or </a:t>
            </a:r>
            <a:r>
              <a:rPr lang="en-US" dirty="0" err="1" smtClean="0"/>
              <a:t>microcalcifications</a:t>
            </a:r>
            <a:r>
              <a:rPr lang="en-US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1629" y="5834744"/>
            <a:ext cx="10058400" cy="674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ACR Guideline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403</TotalTime>
  <Words>416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Wingdings</vt:lpstr>
      <vt:lpstr>Cherry Blossom 16x9</vt:lpstr>
      <vt:lpstr>Detection of breast cancer before assisted reproductive Technology</vt:lpstr>
      <vt:lpstr>To suggest the best imaging modality before ART</vt:lpstr>
      <vt:lpstr>Diagnostic mammogram indications</vt:lpstr>
      <vt:lpstr>High Risk Group</vt:lpstr>
      <vt:lpstr>  Screening </vt:lpstr>
      <vt:lpstr>  Screening </vt:lpstr>
      <vt:lpstr>  Diagnostic </vt:lpstr>
      <vt:lpstr>  Diagnostic </vt:lpstr>
      <vt:lpstr>  Further Action</vt:lpstr>
      <vt:lpstr>Thanks Of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breast cancer before infertility treatments</dc:title>
  <dc:creator>msi</dc:creator>
  <cp:lastModifiedBy>msi</cp:lastModifiedBy>
  <cp:revision>57</cp:revision>
  <dcterms:created xsi:type="dcterms:W3CDTF">2020-07-31T09:12:34Z</dcterms:created>
  <dcterms:modified xsi:type="dcterms:W3CDTF">2020-08-05T16:36:11Z</dcterms:modified>
</cp:coreProperties>
</file>