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339" r:id="rId2"/>
    <p:sldId id="256" r:id="rId3"/>
    <p:sldId id="330" r:id="rId4"/>
    <p:sldId id="331" r:id="rId5"/>
    <p:sldId id="332" r:id="rId6"/>
    <p:sldId id="328" r:id="rId7"/>
    <p:sldId id="333" r:id="rId8"/>
    <p:sldId id="325" r:id="rId9"/>
    <p:sldId id="300" r:id="rId10"/>
    <p:sldId id="338" r:id="rId11"/>
    <p:sldId id="334" r:id="rId12"/>
    <p:sldId id="301" r:id="rId13"/>
    <p:sldId id="299" r:id="rId14"/>
    <p:sldId id="312" r:id="rId15"/>
    <p:sldId id="297" r:id="rId16"/>
    <p:sldId id="316" r:id="rId17"/>
    <p:sldId id="314" r:id="rId18"/>
    <p:sldId id="313" r:id="rId19"/>
    <p:sldId id="303" r:id="rId20"/>
    <p:sldId id="298" r:id="rId21"/>
    <p:sldId id="305" r:id="rId22"/>
    <p:sldId id="318" r:id="rId23"/>
    <p:sldId id="304" r:id="rId24"/>
    <p:sldId id="321" r:id="rId25"/>
    <p:sldId id="317" r:id="rId26"/>
    <p:sldId id="335" r:id="rId27"/>
    <p:sldId id="292" r:id="rId28"/>
    <p:sldId id="323" r:id="rId29"/>
    <p:sldId id="294" r:id="rId30"/>
    <p:sldId id="307" r:id="rId31"/>
    <p:sldId id="308" r:id="rId32"/>
    <p:sldId id="324" r:id="rId33"/>
    <p:sldId id="340" r:id="rId34"/>
    <p:sldId id="336" r:id="rId35"/>
    <p:sldId id="341" r:id="rId36"/>
    <p:sldId id="30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4"/>
    <p:restoredTop sz="90515"/>
  </p:normalViewPr>
  <p:slideViewPr>
    <p:cSldViewPr snapToGrid="0" snapToObjects="1">
      <p:cViewPr>
        <p:scale>
          <a:sx n="118" d="100"/>
          <a:sy n="118" d="100"/>
        </p:scale>
        <p:origin x="352" y="152"/>
      </p:cViewPr>
      <p:guideLst/>
    </p:cSldViewPr>
  </p:slideViewPr>
  <p:outlineViewPr>
    <p:cViewPr>
      <p:scale>
        <a:sx n="33" d="100"/>
        <a:sy n="33" d="100"/>
      </p:scale>
      <p:origin x="0" y="-44272"/>
    </p:cViewPr>
  </p:outlin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960BB-0810-3249-BA72-0A37E491B201}" type="datetimeFigureOut">
              <a:rPr lang="en-US" smtClean="0"/>
              <a:t>6/29/21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55041-F580-4A42-B1B4-3E3D9F1469BD}" type="slidenum">
              <a:rPr lang="en-US" smtClean="0"/>
              <a:t>‹#›</a:t>
            </a:fld>
            <a:endParaRPr lang="en-US"/>
          </a:p>
        </p:txBody>
      </p:sp>
    </p:spTree>
    <p:extLst>
      <p:ext uri="{BB962C8B-B14F-4D97-AF65-F5344CB8AC3E}">
        <p14:creationId xmlns:p14="http://schemas.microsoft.com/office/powerpoint/2010/main" val="1077213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rtl="1"/>
            <a:r>
              <a:rPr lang="fa-IR" altLang="en-US">
                <a:latin typeface="Times New Roman" charset="0"/>
                <a:ea typeface="Arial" charset="0"/>
              </a:rPr>
              <a:t>آناليز نمونه سيمن:</a:t>
            </a:r>
            <a:endParaRPr lang="en-US" altLang="en-US">
              <a:latin typeface="Times New Roman" charset="0"/>
            </a:endParaRPr>
          </a:p>
          <a:p>
            <a:pPr algn="r" rtl="1"/>
            <a:r>
              <a:rPr lang="fa-IR" altLang="en-US">
                <a:latin typeface="Times New Roman" charset="0"/>
                <a:ea typeface="Arial" charset="0"/>
              </a:rPr>
              <a:t>1. آناليز ماکروسکوپي: حجم – رنگ (خوني – زرد – سفيد متمايل به طوسي) – </a:t>
            </a:r>
            <a:r>
              <a:rPr lang="en-US" altLang="en-US">
                <a:latin typeface="Times New Roman" charset="0"/>
              </a:rPr>
              <a:t>PH </a:t>
            </a:r>
            <a:r>
              <a:rPr lang="fa-IR" altLang="en-US">
                <a:latin typeface="Times New Roman" charset="0"/>
                <a:ea typeface="Arial" charset="0"/>
              </a:rPr>
              <a:t>(با </a:t>
            </a:r>
            <a:r>
              <a:rPr lang="en-US" altLang="en-US">
                <a:latin typeface="Times New Roman" charset="0"/>
              </a:rPr>
              <a:t>PH meter</a:t>
            </a:r>
            <a:r>
              <a:rPr lang="fa-IR" altLang="en-US">
                <a:latin typeface="Times New Roman" charset="0"/>
                <a:ea typeface="Arial" charset="0"/>
              </a:rPr>
              <a:t>)</a:t>
            </a:r>
            <a:endParaRPr lang="en-US" altLang="en-US">
              <a:latin typeface="Times New Roman" charset="0"/>
            </a:endParaRPr>
          </a:p>
          <a:p>
            <a:pPr algn="r" rtl="1"/>
            <a:r>
              <a:rPr lang="fa-IR" altLang="en-US">
                <a:latin typeface="Times New Roman" charset="0"/>
                <a:ea typeface="Arial" charset="0"/>
              </a:rPr>
              <a:t>2. آناليز ميکروسکوپي</a:t>
            </a:r>
            <a:endParaRPr lang="en-US" altLang="en-US">
              <a:latin typeface="Times New Roman" charset="0"/>
            </a:endParaRPr>
          </a:p>
          <a:p>
            <a:pPr algn="r" rtl="1"/>
            <a:r>
              <a:rPr lang="fa-IR" altLang="en-US">
                <a:latin typeface="Times New Roman" charset="0"/>
                <a:ea typeface="Arial" charset="0"/>
              </a:rPr>
              <a:t>بر اساس آخرين گايدلاين </a:t>
            </a:r>
            <a:r>
              <a:rPr lang="en-US" altLang="en-US">
                <a:latin typeface="Times New Roman" charset="0"/>
              </a:rPr>
              <a:t>WHO</a:t>
            </a:r>
            <a:r>
              <a:rPr lang="fa-IR" altLang="en-US">
                <a:latin typeface="Times New Roman" charset="0"/>
                <a:ea typeface="Arial" charset="0"/>
              </a:rPr>
              <a:t>: نمونه گيري در شرايط استريل – ظرف مخصوص و درباز – ظرف 30-20 دقيقه تحويل بده – بعد اينکوبه مي­کنيم تا </a:t>
            </a:r>
            <a:r>
              <a:rPr lang="en-US" altLang="en-US">
                <a:latin typeface="Times New Roman" charset="0"/>
              </a:rPr>
              <a:t>Liquefy</a:t>
            </a:r>
            <a:r>
              <a:rPr lang="fa-IR" altLang="en-US">
                <a:latin typeface="Times New Roman" charset="0"/>
                <a:ea typeface="Arial" charset="0"/>
              </a:rPr>
              <a:t> شود. آناليز با ميکروسکوپ نوري بهترين و مقرون­به­صرفه­ترين روش است. فقط در بيماراني که </a:t>
            </a:r>
            <a:r>
              <a:rPr lang="en-US" altLang="en-US">
                <a:latin typeface="Times New Roman" charset="0"/>
              </a:rPr>
              <a:t>RIF</a:t>
            </a:r>
            <a:r>
              <a:rPr lang="fa-IR" altLang="en-US">
                <a:latin typeface="Times New Roman" charset="0"/>
                <a:ea typeface="Arial" charset="0"/>
              </a:rPr>
              <a:t> يا سابقه </a:t>
            </a:r>
            <a:r>
              <a:rPr lang="en-US" altLang="en-US">
                <a:latin typeface="Times New Roman" charset="0"/>
              </a:rPr>
              <a:t>Failure</a:t>
            </a:r>
            <a:r>
              <a:rPr lang="fa-IR" altLang="en-US">
                <a:latin typeface="Times New Roman" charset="0"/>
                <a:ea typeface="Arial" charset="0"/>
              </a:rPr>
              <a:t> دارند، </a:t>
            </a:r>
            <a:r>
              <a:rPr lang="en-US" altLang="en-US">
                <a:latin typeface="Times New Roman" charset="0"/>
              </a:rPr>
              <a:t>DFI</a:t>
            </a:r>
            <a:r>
              <a:rPr lang="fa-IR" altLang="en-US">
                <a:latin typeface="Times New Roman" charset="0"/>
                <a:ea typeface="Arial" charset="0"/>
              </a:rPr>
              <a:t> رو بررسي مي­کنيم. از طريق </a:t>
            </a:r>
            <a:r>
              <a:rPr lang="en-US" altLang="en-US">
                <a:latin typeface="Times New Roman" charset="0"/>
              </a:rPr>
              <a:t>SA</a:t>
            </a:r>
            <a:r>
              <a:rPr lang="fa-IR" altLang="en-US">
                <a:latin typeface="Times New Roman" charset="0"/>
                <a:ea typeface="Arial" charset="0"/>
              </a:rPr>
              <a:t> به بيماري­هاي زمينه­اي، التهاب پروستات، انسداد وازدفران، </a:t>
            </a:r>
            <a:r>
              <a:rPr lang="en-US" altLang="en-US">
                <a:latin typeface="Times New Roman" charset="0"/>
              </a:rPr>
              <a:t>CF</a:t>
            </a:r>
            <a:r>
              <a:rPr lang="fa-IR" altLang="en-US">
                <a:latin typeface="Times New Roman" charset="0"/>
                <a:ea typeface="Arial" charset="0"/>
              </a:rPr>
              <a:t> و ... نيز مي­توان پي برد.</a:t>
            </a:r>
            <a:endParaRPr lang="en-US" altLang="en-US">
              <a:latin typeface="Times New Roman" charset="0"/>
            </a:endParaRPr>
          </a:p>
        </p:txBody>
      </p:sp>
      <p:sp>
        <p:nvSpPr>
          <p:cNvPr id="717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18E43F05-0D4B-7648-9B51-B5623DEF47E4}" type="slidenum">
              <a:rPr lang="zh-TW" altLang="en-GB" sz="1200"/>
              <a:pPr/>
              <a:t>3</a:t>
            </a:fld>
            <a:endParaRPr lang="zh-TW" altLang="en-GB" sz="1200"/>
          </a:p>
        </p:txBody>
      </p:sp>
    </p:spTree>
    <p:extLst>
      <p:ext uri="{BB962C8B-B14F-4D97-AF65-F5344CB8AC3E}">
        <p14:creationId xmlns:p14="http://schemas.microsoft.com/office/powerpoint/2010/main" val="115551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rtl="1"/>
            <a:r>
              <a:rPr lang="fa-IR" altLang="en-US">
                <a:latin typeface="Times New Roman" charset="0"/>
                <a:ea typeface="Arial" charset="0"/>
              </a:rPr>
              <a:t>4 بخش سيمن: 1. </a:t>
            </a:r>
            <a:r>
              <a:rPr lang="en-US" altLang="en-US">
                <a:latin typeface="Times New Roman" charset="0"/>
              </a:rPr>
              <a:t>Pre-ejaculation secretion</a:t>
            </a:r>
            <a:r>
              <a:rPr lang="fa-IR" altLang="en-US">
                <a:latin typeface="Times New Roman" charset="0"/>
                <a:ea typeface="Arial" charset="0"/>
              </a:rPr>
              <a:t>: مايع آبکي لزج که فاقد سيمن است و از غدد بولبواورترال يا پارااورترال ترشح مي­شود. 2. </a:t>
            </a:r>
            <a:r>
              <a:rPr lang="en-US" altLang="en-US">
                <a:latin typeface="Times New Roman" charset="0"/>
              </a:rPr>
              <a:t>Dilute fluid</a:t>
            </a:r>
            <a:r>
              <a:rPr lang="fa-IR" altLang="en-US">
                <a:latin typeface="Times New Roman" charset="0"/>
                <a:ea typeface="Arial" charset="0"/>
              </a:rPr>
              <a:t>: از پروستات؛ 3. بخش عمده سيمن: از انتهاي وازدفران و ديتسالِ اپي­ديديم (بخش اصلي حاوي اسپرم) ؛ 4. </a:t>
            </a:r>
            <a:r>
              <a:rPr lang="en-US" altLang="en-US">
                <a:latin typeface="Times New Roman" charset="0"/>
              </a:rPr>
              <a:t>Seminal vesicle secretion</a:t>
            </a:r>
            <a:r>
              <a:rPr lang="fa-IR" altLang="en-US">
                <a:latin typeface="Times New Roman" charset="0"/>
                <a:ea typeface="Arial" charset="0"/>
              </a:rPr>
              <a:t>: اسپرم کم</a:t>
            </a:r>
            <a:endParaRPr lang="en-US" altLang="en-US">
              <a:latin typeface="Times New Roman" charset="0"/>
            </a:endParaRPr>
          </a:p>
          <a:p>
            <a:pPr algn="r" rtl="1"/>
            <a:endParaRPr lang="en-US" altLang="en-US">
              <a:latin typeface="Times New Roman" charset="0"/>
            </a:endParaRPr>
          </a:p>
        </p:txBody>
      </p:sp>
      <p:sp>
        <p:nvSpPr>
          <p:cNvPr id="1024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9485D994-55ED-5043-96A8-920DB5734057}" type="slidenum">
              <a:rPr lang="zh-TW" altLang="en-GB" sz="1200"/>
              <a:pPr/>
              <a:t>5</a:t>
            </a:fld>
            <a:endParaRPr lang="zh-TW" altLang="en-GB" sz="1200"/>
          </a:p>
        </p:txBody>
      </p:sp>
    </p:spTree>
    <p:extLst>
      <p:ext uri="{BB962C8B-B14F-4D97-AF65-F5344CB8AC3E}">
        <p14:creationId xmlns:p14="http://schemas.microsoft.com/office/powerpoint/2010/main" val="1784861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55041-F580-4A42-B1B4-3E3D9F1469BD}" type="slidenum">
              <a:rPr lang="en-US" smtClean="0"/>
              <a:t>20</a:t>
            </a:fld>
            <a:endParaRPr lang="en-US"/>
          </a:p>
        </p:txBody>
      </p:sp>
    </p:spTree>
    <p:extLst>
      <p:ext uri="{BB962C8B-B14F-4D97-AF65-F5344CB8AC3E}">
        <p14:creationId xmlns:p14="http://schemas.microsoft.com/office/powerpoint/2010/main" val="119583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6/29/21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Drag picture to placeholder or click icon to add</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3200" b="1" i="1" cap="none">
                <a:solidFill>
                  <a:srgbClr val="FFFF00"/>
                </a:solidFill>
                <a:latin typeface="Times New Roman" charset="0"/>
                <a:ea typeface="Times New Roman" charset="0"/>
                <a:cs typeface="Times New Roman"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i="0">
                <a:solidFill>
                  <a:schemeClr val="tx1"/>
                </a:solidFill>
                <a:latin typeface="Times New Roman" charset="0"/>
                <a:ea typeface="Times New Roman" charset="0"/>
                <a:cs typeface="Times New Roman" charset="0"/>
              </a:defRPr>
            </a:lvl1pPr>
            <a:lvl2pPr>
              <a:defRPr b="1">
                <a:solidFill>
                  <a:schemeClr val="accent1">
                    <a:lumMod val="60000"/>
                    <a:lumOff val="40000"/>
                  </a:schemeClr>
                </a:solidFill>
                <a:latin typeface="Times New Roman" charset="0"/>
                <a:ea typeface="Times New Roman" charset="0"/>
                <a:cs typeface="Times New Roman" charset="0"/>
              </a:defRPr>
            </a:lvl2pPr>
            <a:lvl3pPr>
              <a:defRPr b="1">
                <a:solidFill>
                  <a:schemeClr val="accent4">
                    <a:lumMod val="20000"/>
                    <a:lumOff val="80000"/>
                  </a:schemeClr>
                </a:solidFill>
                <a:latin typeface="Times New Roman" charset="0"/>
                <a:ea typeface="Times New Roman" charset="0"/>
                <a:cs typeface="Times New Roman" charset="0"/>
              </a:defRPr>
            </a:lvl3pPr>
            <a:lvl4pPr>
              <a:defRPr b="1">
                <a:solidFill>
                  <a:schemeClr val="tx1">
                    <a:lumMod val="95000"/>
                  </a:schemeClr>
                </a:solidFill>
                <a:latin typeface="Times New Roman" charset="0"/>
                <a:ea typeface="Times New Roman" charset="0"/>
                <a:cs typeface="Times New Roman" charset="0"/>
              </a:defRPr>
            </a:lvl4pPr>
          </a:lstStyle>
          <a:p>
            <a:pPr lvl="0"/>
            <a:r>
              <a:rPr lang="en-US" dirty="0" smtClean="0"/>
              <a:t>Click </a:t>
            </a:r>
            <a:r>
              <a:rPr lang="en-US" dirty="0" smtClean="0"/>
              <a:t>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6/29/21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914359"/>
          </a:xfrm>
        </p:spPr>
      </p:pic>
    </p:spTree>
    <p:extLst>
      <p:ext uri="{BB962C8B-B14F-4D97-AF65-F5344CB8AC3E}">
        <p14:creationId xmlns:p14="http://schemas.microsoft.com/office/powerpoint/2010/main" val="132410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Intrauterine insemination (IUI) </a:t>
            </a:r>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a:t>most cost-effective treatment for unexplained and moderate male-factor subfertility </a:t>
            </a:r>
            <a:endParaRPr lang="en-US" dirty="0" smtClean="0"/>
          </a:p>
          <a:p>
            <a:r>
              <a:rPr lang="en-US" dirty="0" smtClean="0"/>
              <a:t>achieving </a:t>
            </a:r>
            <a:r>
              <a:rPr lang="en-US" dirty="0"/>
              <a:t>pregnancy rates of </a:t>
            </a:r>
            <a:r>
              <a:rPr lang="en-US" dirty="0">
                <a:solidFill>
                  <a:srgbClr val="FF0000"/>
                </a:solidFill>
              </a:rPr>
              <a:t>10% to 18% </a:t>
            </a:r>
            <a:r>
              <a:rPr lang="en-US" dirty="0"/>
              <a:t>per cycle compared with a spontaneous pregnancy rate of </a:t>
            </a:r>
            <a:r>
              <a:rPr lang="en-US" dirty="0">
                <a:solidFill>
                  <a:srgbClr val="FF0000"/>
                </a:solidFill>
              </a:rPr>
              <a:t>2</a:t>
            </a:r>
            <a:r>
              <a:rPr lang="en-US" dirty="0"/>
              <a:t>% per cycle </a:t>
            </a:r>
            <a:endParaRPr lang="en-US" dirty="0" smtClean="0"/>
          </a:p>
          <a:p>
            <a:pPr lvl="1"/>
            <a:r>
              <a:rPr lang="en-US" dirty="0" smtClean="0"/>
              <a:t>density </a:t>
            </a:r>
            <a:r>
              <a:rPr lang="en-US" dirty="0"/>
              <a:t>gradient </a:t>
            </a:r>
            <a:r>
              <a:rPr lang="en-US" dirty="0" smtClean="0"/>
              <a:t>centrifugation</a:t>
            </a:r>
          </a:p>
          <a:p>
            <a:pPr lvl="2"/>
            <a:r>
              <a:rPr lang="en-US" dirty="0" smtClean="0"/>
              <a:t>Purcell : the </a:t>
            </a:r>
            <a:r>
              <a:rPr lang="en-US" dirty="0" err="1" smtClean="0"/>
              <a:t>polyvinylpyrrolidone</a:t>
            </a:r>
            <a:r>
              <a:rPr lang="en-US" dirty="0" smtClean="0"/>
              <a:t> (</a:t>
            </a:r>
            <a:r>
              <a:rPr lang="en-US" dirty="0" smtClean="0">
                <a:solidFill>
                  <a:srgbClr val="FF0000"/>
                </a:solidFill>
              </a:rPr>
              <a:t>PVP</a:t>
            </a:r>
            <a:r>
              <a:rPr lang="en-US" dirty="0" smtClean="0"/>
              <a:t>) component and </a:t>
            </a:r>
            <a:r>
              <a:rPr lang="en-US" dirty="0" smtClean="0">
                <a:solidFill>
                  <a:srgbClr val="FF0000"/>
                </a:solidFill>
              </a:rPr>
              <a:t>endotoxin</a:t>
            </a:r>
            <a:r>
              <a:rPr lang="en-US" dirty="0" smtClean="0"/>
              <a:t> levels of </a:t>
            </a:r>
            <a:r>
              <a:rPr lang="en-US" dirty="0" err="1" smtClean="0"/>
              <a:t>Percoll</a:t>
            </a:r>
            <a:r>
              <a:rPr lang="en-US" dirty="0" smtClean="0"/>
              <a:t>)</a:t>
            </a:r>
          </a:p>
          <a:p>
            <a:pPr lvl="2"/>
            <a:r>
              <a:rPr lang="en-US" dirty="0" smtClean="0"/>
              <a:t>replaced by silica stabilized with covalently bound hydrophilic saline such as </a:t>
            </a:r>
            <a:r>
              <a:rPr lang="en-US" dirty="0" err="1" smtClean="0"/>
              <a:t>Puresperm</a:t>
            </a:r>
            <a:endParaRPr lang="en-US" dirty="0" smtClean="0"/>
          </a:p>
          <a:p>
            <a:pPr lvl="1"/>
            <a:r>
              <a:rPr lang="en-US" dirty="0" smtClean="0"/>
              <a:t> Today, the swim-up method has become the most widely used technique in most infertility laboratories. </a:t>
            </a:r>
          </a:p>
          <a:p>
            <a:pPr lvl="2"/>
            <a:r>
              <a:rPr lang="en-US" dirty="0" smtClean="0"/>
              <a:t>recovery rate is lower with the swim-up technique than with density gradient centrifugation,</a:t>
            </a:r>
          </a:p>
          <a:p>
            <a:pPr lvl="2"/>
            <a:r>
              <a:rPr lang="en-US" dirty="0" smtClean="0"/>
              <a:t>consistently produces better suspensions with higher sperm velocity and greater proportions of sperm with intact acrosomes and normal morphology</a:t>
            </a:r>
          </a:p>
          <a:p>
            <a:endParaRPr lang="en-US" dirty="0"/>
          </a:p>
          <a:p>
            <a:endParaRPr lang="en-US" dirty="0"/>
          </a:p>
        </p:txBody>
      </p:sp>
    </p:spTree>
    <p:extLst>
      <p:ext uri="{BB962C8B-B14F-4D97-AF65-F5344CB8AC3E}">
        <p14:creationId xmlns:p14="http://schemas.microsoft.com/office/powerpoint/2010/main" val="51882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r>
              <a:rPr lang="en-US" b="1" dirty="0"/>
              <a:t>Collection of semen or sperm </a:t>
            </a:r>
            <a:r>
              <a:rPr lang="en-US" dirty="0"/>
              <a:t/>
            </a:r>
            <a:br>
              <a:rPr lang="en-US" dirty="0"/>
            </a:br>
            <a:endParaRPr lang="en-US" dirty="0"/>
          </a:p>
        </p:txBody>
      </p:sp>
      <p:sp>
        <p:nvSpPr>
          <p:cNvPr id="3" name="Content Placeholder 2"/>
          <p:cNvSpPr>
            <a:spLocks noGrp="1"/>
          </p:cNvSpPr>
          <p:nvPr>
            <p:ph idx="1"/>
          </p:nvPr>
        </p:nvSpPr>
        <p:spPr>
          <a:xfrm>
            <a:off x="574158" y="2232837"/>
            <a:ext cx="10473253" cy="4625163"/>
          </a:xfrm>
        </p:spPr>
        <p:txBody>
          <a:bodyPr>
            <a:normAutofit fontScale="55000" lnSpcReduction="20000"/>
          </a:bodyPr>
          <a:lstStyle/>
          <a:p>
            <a:r>
              <a:rPr lang="en-US" dirty="0" smtClean="0"/>
              <a:t>While </a:t>
            </a:r>
            <a:r>
              <a:rPr lang="en-US" dirty="0"/>
              <a:t>this </a:t>
            </a:r>
            <a:r>
              <a:rPr lang="en-US" dirty="0" smtClean="0"/>
              <a:t>heterogeneity(</a:t>
            </a:r>
            <a:r>
              <a:rPr lang="en-US" dirty="0"/>
              <a:t>on sperm parameters across a variety of ovulation induction (OI) regimens and infertility </a:t>
            </a:r>
            <a:r>
              <a:rPr lang="en-US" dirty="0" smtClean="0"/>
              <a:t>diagnoses)  </a:t>
            </a:r>
            <a:r>
              <a:rPr lang="en-US" dirty="0"/>
              <a:t>limits direct </a:t>
            </a:r>
            <a:r>
              <a:rPr lang="en-US" dirty="0" smtClean="0"/>
              <a:t>comparisons:  </a:t>
            </a:r>
            <a:r>
              <a:rPr lang="en-US" dirty="0"/>
              <a:t>most studies </a:t>
            </a:r>
            <a:r>
              <a:rPr lang="en-US" dirty="0" smtClean="0"/>
              <a:t>demonstrated </a:t>
            </a:r>
            <a:r>
              <a:rPr lang="en-US" dirty="0"/>
              <a:t>cut-offs for </a:t>
            </a:r>
            <a:r>
              <a:rPr lang="en-US" dirty="0" smtClean="0">
                <a:solidFill>
                  <a:srgbClr val="FF0000"/>
                </a:solidFill>
              </a:rPr>
              <a:t>TMC</a:t>
            </a:r>
            <a:r>
              <a:rPr lang="en-US" dirty="0"/>
              <a:t> </a:t>
            </a:r>
            <a:r>
              <a:rPr lang="en-US" dirty="0" smtClean="0"/>
              <a:t>(total </a:t>
            </a:r>
            <a:r>
              <a:rPr lang="en-US" dirty="0"/>
              <a:t>motile </a:t>
            </a:r>
            <a:r>
              <a:rPr lang="en-US" dirty="0" smtClean="0"/>
              <a:t>count) of </a:t>
            </a:r>
            <a:r>
              <a:rPr lang="en-US" dirty="0">
                <a:solidFill>
                  <a:srgbClr val="FF0000"/>
                </a:solidFill>
              </a:rPr>
              <a:t>5–10 </a:t>
            </a:r>
            <a:r>
              <a:rPr lang="en-US" dirty="0"/>
              <a:t>million sperm. </a:t>
            </a:r>
            <a:endParaRPr lang="en-US" dirty="0" smtClean="0"/>
          </a:p>
          <a:p>
            <a:r>
              <a:rPr lang="en-US" dirty="0" smtClean="0"/>
              <a:t>The </a:t>
            </a:r>
            <a:r>
              <a:rPr lang="en-US" dirty="0"/>
              <a:t>authors found increased pregnancy rates at a threshold of 10 </a:t>
            </a:r>
            <a:r>
              <a:rPr lang="en-US" dirty="0" smtClean="0"/>
              <a:t>million</a:t>
            </a:r>
          </a:p>
          <a:p>
            <a:r>
              <a:rPr lang="en-US" dirty="0" smtClean="0"/>
              <a:t>1.5</a:t>
            </a:r>
            <a:r>
              <a:rPr lang="en-US" dirty="0"/>
              <a:t>% of couples with TMC &lt; 10 million conceived compared </a:t>
            </a:r>
            <a:endParaRPr lang="en-US" dirty="0" smtClean="0"/>
          </a:p>
          <a:p>
            <a:r>
              <a:rPr lang="en-US" dirty="0" smtClean="0"/>
              <a:t>10.5</a:t>
            </a:r>
            <a:r>
              <a:rPr lang="en-US" dirty="0"/>
              <a:t>% and 12.0% of patients with TMC 10–30 million and &gt; 30 million</a:t>
            </a:r>
            <a:r>
              <a:rPr lang="en-US" dirty="0" smtClean="0"/>
              <a:t>,</a:t>
            </a:r>
          </a:p>
          <a:p>
            <a:r>
              <a:rPr lang="en-US" dirty="0" smtClean="0"/>
              <a:t>a threshold </a:t>
            </a:r>
            <a:r>
              <a:rPr lang="en-US" dirty="0"/>
              <a:t>effect at TMC of 10 million, </a:t>
            </a:r>
            <a:r>
              <a:rPr lang="en-US" dirty="0">
                <a:solidFill>
                  <a:srgbClr val="FF0000"/>
                </a:solidFill>
              </a:rPr>
              <a:t>with no improvement in pregnancy </a:t>
            </a:r>
            <a:r>
              <a:rPr lang="en-US" dirty="0"/>
              <a:t>rates with ovarian stimulation among </a:t>
            </a:r>
            <a:r>
              <a:rPr lang="en-US" dirty="0" smtClean="0"/>
              <a:t>couples </a:t>
            </a:r>
            <a:r>
              <a:rPr lang="en-US" dirty="0"/>
              <a:t>with </a:t>
            </a:r>
            <a:r>
              <a:rPr lang="en-US" dirty="0">
                <a:solidFill>
                  <a:srgbClr val="FF0000"/>
                </a:solidFill>
              </a:rPr>
              <a:t>TMC &lt; 10 </a:t>
            </a:r>
            <a:r>
              <a:rPr lang="en-US" dirty="0" smtClean="0"/>
              <a:t>million</a:t>
            </a:r>
          </a:p>
          <a:p>
            <a:r>
              <a:rPr lang="en-US" dirty="0" smtClean="0"/>
              <a:t>a </a:t>
            </a:r>
            <a:r>
              <a:rPr lang="en-US" dirty="0"/>
              <a:t>lower threshold of 5 </a:t>
            </a:r>
            <a:r>
              <a:rPr lang="en-US" dirty="0" smtClean="0"/>
              <a:t>million</a:t>
            </a:r>
          </a:p>
          <a:p>
            <a:r>
              <a:rPr lang="en-US" dirty="0" smtClean="0"/>
              <a:t>Some </a:t>
            </a:r>
            <a:r>
              <a:rPr lang="en-US" dirty="0"/>
              <a:t>authors have found lower cut-offs, with one study setting thresholds as low as 0.3 </a:t>
            </a:r>
            <a:r>
              <a:rPr lang="en-US" dirty="0" smtClean="0"/>
              <a:t>million, another </a:t>
            </a:r>
            <a:r>
              <a:rPr lang="en-US" dirty="0"/>
              <a:t>at 1 million </a:t>
            </a:r>
            <a:r>
              <a:rPr lang="en-US" dirty="0"/>
              <a:t>(</a:t>
            </a:r>
            <a:r>
              <a:rPr lang="en-US" dirty="0" smtClean="0">
                <a:solidFill>
                  <a:srgbClr val="FFC000"/>
                </a:solidFill>
              </a:rPr>
              <a:t>although found </a:t>
            </a:r>
            <a:r>
              <a:rPr lang="en-US" dirty="0">
                <a:solidFill>
                  <a:srgbClr val="FFC000"/>
                </a:solidFill>
              </a:rPr>
              <a:t>no live births in the 28 IUI cycles when the prewash TMC was &lt; 2 mil- </a:t>
            </a:r>
            <a:r>
              <a:rPr lang="en-US" dirty="0" smtClean="0">
                <a:solidFill>
                  <a:srgbClr val="FFC000"/>
                </a:solidFill>
              </a:rPr>
              <a:t>lion</a:t>
            </a:r>
            <a:r>
              <a:rPr lang="en-US" dirty="0" smtClean="0"/>
              <a:t>) </a:t>
            </a:r>
          </a:p>
          <a:p>
            <a:r>
              <a:rPr lang="en-US" dirty="0" smtClean="0"/>
              <a:t>These </a:t>
            </a:r>
            <a:r>
              <a:rPr lang="en-US" dirty="0"/>
              <a:t>findings have led some authors to recommend proceeding with </a:t>
            </a:r>
            <a:r>
              <a:rPr lang="en-US" dirty="0">
                <a:solidFill>
                  <a:srgbClr val="FF0000"/>
                </a:solidFill>
              </a:rPr>
              <a:t>IVF at TMC less than 10 </a:t>
            </a:r>
            <a:r>
              <a:rPr lang="en-US" dirty="0"/>
              <a:t>million </a:t>
            </a:r>
            <a:endParaRPr lang="en-US" dirty="0" smtClean="0"/>
          </a:p>
          <a:p>
            <a:r>
              <a:rPr lang="en-US" dirty="0" smtClean="0"/>
              <a:t>while </a:t>
            </a:r>
            <a:r>
              <a:rPr lang="en-US" dirty="0"/>
              <a:t>others consider a lower threshold of 5 </a:t>
            </a:r>
            <a:r>
              <a:rPr lang="en-US" dirty="0" smtClean="0"/>
              <a:t>million</a:t>
            </a:r>
          </a:p>
          <a:p>
            <a:r>
              <a:rPr lang="en-US" dirty="0"/>
              <a:t>Diluting semen with culture media and centrifuging is still used for preparing </a:t>
            </a:r>
            <a:r>
              <a:rPr lang="en-US" dirty="0" err="1"/>
              <a:t>normozoospermic</a:t>
            </a:r>
            <a:r>
              <a:rPr lang="en-US" dirty="0"/>
              <a:t> specimens for IUI </a:t>
            </a:r>
            <a:r>
              <a:rPr lang="en-US" dirty="0" smtClean="0"/>
              <a:t>(</a:t>
            </a:r>
            <a:r>
              <a:rPr lang="en-US" dirty="0" err="1"/>
              <a:t>Boomsma</a:t>
            </a:r>
            <a:r>
              <a:rPr lang="en-US" dirty="0"/>
              <a:t> et al., </a:t>
            </a:r>
            <a:r>
              <a:rPr lang="en-US" dirty="0" smtClean="0"/>
              <a:t>2004)</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76" t="13361" r="4249" b="35841"/>
          <a:stretch/>
        </p:blipFill>
        <p:spPr>
          <a:xfrm>
            <a:off x="982916" y="38277"/>
            <a:ext cx="10258107" cy="2194560"/>
          </a:xfrm>
          <a:prstGeom prst="rect">
            <a:avLst/>
          </a:prstGeom>
          <a:ln>
            <a:noFill/>
          </a:ln>
          <a:effectLst>
            <a:softEdge rad="112500"/>
          </a:effectLst>
        </p:spPr>
      </p:pic>
    </p:spTree>
    <p:extLst>
      <p:ext uri="{BB962C8B-B14F-4D97-AF65-F5344CB8AC3E}">
        <p14:creationId xmlns:p14="http://schemas.microsoft.com/office/powerpoint/2010/main" val="2008651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855"/>
            <a:ext cx="9905998" cy="1478570"/>
          </a:xfrm>
        </p:spPr>
        <p:txBody>
          <a:bodyPr>
            <a:normAutofit/>
          </a:bodyPr>
          <a:lstStyle/>
          <a:p>
            <a:r>
              <a:rPr lang="en-US" dirty="0"/>
              <a:t>Modifications of sperm preparation may be necessary for the various types of ART</a:t>
            </a:r>
            <a:endParaRPr lang="en-US" dirty="0"/>
          </a:p>
        </p:txBody>
      </p:sp>
      <p:sp>
        <p:nvSpPr>
          <p:cNvPr id="3" name="Content Placeholder 2"/>
          <p:cNvSpPr>
            <a:spLocks noGrp="1"/>
          </p:cNvSpPr>
          <p:nvPr>
            <p:ph idx="1"/>
          </p:nvPr>
        </p:nvSpPr>
        <p:spPr>
          <a:xfrm>
            <a:off x="1141412" y="1465715"/>
            <a:ext cx="9905999" cy="4967742"/>
          </a:xfrm>
        </p:spPr>
        <p:txBody>
          <a:bodyPr>
            <a:normAutofit fontScale="70000" lnSpcReduction="20000"/>
          </a:bodyPr>
          <a:lstStyle/>
          <a:p>
            <a:r>
              <a:rPr lang="en-US" dirty="0"/>
              <a:t>Sperm characteristics important for fertilization with standard IVF include :</a:t>
            </a:r>
          </a:p>
          <a:p>
            <a:pPr lvl="2"/>
            <a:r>
              <a:rPr lang="en-US" dirty="0"/>
              <a:t>normal morphology, normal intact acrosomes, straight-line velocity (VSL) and linearity (LIN) ,the ability to bind to the zona </a:t>
            </a:r>
            <a:r>
              <a:rPr lang="en-US" dirty="0" err="1"/>
              <a:t>pellucida</a:t>
            </a:r>
            <a:r>
              <a:rPr lang="en-US" dirty="0"/>
              <a:t>, penetrate the zona </a:t>
            </a:r>
            <a:r>
              <a:rPr lang="en-US" dirty="0" err="1"/>
              <a:t>pellucida</a:t>
            </a:r>
            <a:r>
              <a:rPr lang="en-US" dirty="0"/>
              <a:t>, fuse with the </a:t>
            </a:r>
            <a:r>
              <a:rPr lang="en-US" dirty="0" err="1"/>
              <a:t>oolemma</a:t>
            </a:r>
            <a:r>
              <a:rPr lang="en-US" dirty="0"/>
              <a:t>, activate the oocyte,  form a male </a:t>
            </a:r>
            <a:r>
              <a:rPr lang="en-US" dirty="0" err="1"/>
              <a:t>pronucleus</a:t>
            </a:r>
            <a:endParaRPr lang="en-US" dirty="0"/>
          </a:p>
          <a:p>
            <a:r>
              <a:rPr lang="en-US" dirty="0" smtClean="0"/>
              <a:t>the </a:t>
            </a:r>
            <a:r>
              <a:rPr lang="en-US" dirty="0"/>
              <a:t>medium should contain protein and buffers that promote sperm capacitation The </a:t>
            </a:r>
            <a:r>
              <a:rPr lang="en-US" dirty="0"/>
              <a:t>optimal number of sperm for insemination </a:t>
            </a:r>
            <a:r>
              <a:rPr lang="en-US" dirty="0" smtClean="0"/>
              <a:t>of </a:t>
            </a:r>
            <a:r>
              <a:rPr lang="en-US" dirty="0"/>
              <a:t>IVF </a:t>
            </a:r>
            <a:r>
              <a:rPr lang="en-US" dirty="0" smtClean="0"/>
              <a:t>:</a:t>
            </a:r>
          </a:p>
          <a:p>
            <a:r>
              <a:rPr lang="en-US" dirty="0" smtClean="0"/>
              <a:t>sperm </a:t>
            </a:r>
            <a:r>
              <a:rPr lang="en-US" dirty="0"/>
              <a:t>at between 2000 and 500,000/mL </a:t>
            </a:r>
            <a:r>
              <a:rPr lang="en-US" dirty="0"/>
              <a:t>(</a:t>
            </a:r>
            <a:r>
              <a:rPr lang="en-US" dirty="0" smtClean="0"/>
              <a:t>increase </a:t>
            </a:r>
            <a:r>
              <a:rPr lang="en-US" dirty="0"/>
              <a:t>in risks of polyspermy with the higher sperm </a:t>
            </a:r>
            <a:r>
              <a:rPr lang="en-US" dirty="0" smtClean="0"/>
              <a:t>concentrations)</a:t>
            </a:r>
            <a:endParaRPr lang="en-US" dirty="0" smtClean="0"/>
          </a:p>
          <a:p>
            <a:r>
              <a:rPr lang="en-US" dirty="0" smtClean="0"/>
              <a:t>approximately </a:t>
            </a:r>
            <a:r>
              <a:rPr lang="en-US" dirty="0"/>
              <a:t>100,000 sperm/ mL for standard IVF </a:t>
            </a:r>
            <a:endParaRPr lang="en-US" dirty="0" smtClean="0"/>
          </a:p>
          <a:p>
            <a:r>
              <a:rPr lang="en-US" dirty="0" smtClean="0"/>
              <a:t>reduced </a:t>
            </a:r>
            <a:r>
              <a:rPr lang="en-US" dirty="0"/>
              <a:t>exposure of the oocyte to sperm may result in improvement in embryo quality and higher implantation rates </a:t>
            </a:r>
            <a:endParaRPr lang="en-US" dirty="0" smtClean="0"/>
          </a:p>
          <a:p>
            <a:pPr marL="0" indent="0">
              <a:buNone/>
            </a:pPr>
            <a:r>
              <a:rPr lang="en-US" dirty="0" smtClean="0"/>
              <a:t>The </a:t>
            </a:r>
            <a:r>
              <a:rPr lang="en-US" dirty="0"/>
              <a:t>total volume of sperm suspension added </a:t>
            </a:r>
            <a:r>
              <a:rPr lang="en-US" dirty="0" smtClean="0"/>
              <a:t> should </a:t>
            </a:r>
            <a:r>
              <a:rPr lang="en-US" dirty="0"/>
              <a:t>be minimized to restrict dilution of the oocyte </a:t>
            </a:r>
            <a:r>
              <a:rPr lang="en-US" dirty="0" smtClean="0"/>
              <a:t>medium.</a:t>
            </a:r>
          </a:p>
          <a:p>
            <a:r>
              <a:rPr lang="en-US" dirty="0"/>
              <a:t>IVF involved repeated “washing” of the spermatozoa by dilution(culture medium with </a:t>
            </a:r>
            <a:r>
              <a:rPr lang="en-US" dirty="0" smtClean="0"/>
              <a:t>protein</a:t>
            </a:r>
            <a:r>
              <a:rPr lang="en-US" dirty="0"/>
              <a:t>)</a:t>
            </a:r>
            <a:r>
              <a:rPr lang="en-US" dirty="0" smtClean="0"/>
              <a:t> centrifugation( 300g -10 min) </a:t>
            </a:r>
            <a:r>
              <a:rPr lang="en-US" dirty="0"/>
              <a:t>and resuspension of the </a:t>
            </a:r>
            <a:r>
              <a:rPr lang="en-US" dirty="0" smtClean="0"/>
              <a:t>pellet: </a:t>
            </a:r>
            <a:r>
              <a:rPr lang="en-US" dirty="0"/>
              <a:t>may result in oxidative damage of the sperm by free oxygen  radicals </a:t>
            </a:r>
          </a:p>
        </p:txBody>
      </p:sp>
    </p:spTree>
    <p:extLst>
      <p:ext uri="{BB962C8B-B14F-4D97-AF65-F5344CB8AC3E}">
        <p14:creationId xmlns:p14="http://schemas.microsoft.com/office/powerpoint/2010/main" val="1064619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2611"/>
            <a:ext cx="9905998" cy="937011"/>
          </a:xfrm>
        </p:spPr>
        <p:txBody>
          <a:bodyPr>
            <a:normAutofit fontScale="90000"/>
          </a:bodyPr>
          <a:lstStyle/>
          <a:p>
            <a:r>
              <a:rPr lang="en-US" dirty="0"/>
              <a:t>Damage to the sperm from must be minimized</a:t>
            </a:r>
            <a:br>
              <a:rPr lang="en-US" dirty="0"/>
            </a:br>
            <a:endParaRPr lang="en-US" dirty="0"/>
          </a:p>
        </p:txBody>
      </p:sp>
      <p:sp>
        <p:nvSpPr>
          <p:cNvPr id="3" name="Content Placeholder 2"/>
          <p:cNvSpPr>
            <a:spLocks noGrp="1"/>
          </p:cNvSpPr>
          <p:nvPr>
            <p:ph idx="1"/>
          </p:nvPr>
        </p:nvSpPr>
        <p:spPr>
          <a:xfrm>
            <a:off x="1141412" y="1273629"/>
            <a:ext cx="9905999" cy="5368180"/>
          </a:xfrm>
        </p:spPr>
        <p:txBody>
          <a:bodyPr>
            <a:normAutofit/>
          </a:bodyPr>
          <a:lstStyle/>
          <a:p>
            <a:r>
              <a:rPr lang="en-US" dirty="0" smtClean="0"/>
              <a:t>So:</a:t>
            </a:r>
            <a:endParaRPr lang="en-US" dirty="0"/>
          </a:p>
          <a:p>
            <a:r>
              <a:rPr lang="en-US" dirty="0" smtClean="0"/>
              <a:t>Dilution </a:t>
            </a:r>
            <a:r>
              <a:rPr lang="en-US" dirty="0" smtClean="0"/>
              <a:t>(</a:t>
            </a:r>
            <a:r>
              <a:rPr lang="en-US" dirty="0"/>
              <a:t>be </a:t>
            </a:r>
            <a:r>
              <a:rPr lang="en-US" dirty="0" smtClean="0"/>
              <a:t>performed </a:t>
            </a:r>
            <a:r>
              <a:rPr lang="en-US" dirty="0" smtClean="0">
                <a:solidFill>
                  <a:srgbClr val="FF0000"/>
                </a:solidFill>
              </a:rPr>
              <a:t>slowly</a:t>
            </a:r>
            <a:r>
              <a:rPr lang="en-US" dirty="0" smtClean="0"/>
              <a:t>, </a:t>
            </a:r>
            <a:r>
              <a:rPr lang="en-US" dirty="0"/>
              <a:t>especially with cryopreserved </a:t>
            </a:r>
            <a:r>
              <a:rPr lang="en-US" dirty="0" smtClean="0"/>
              <a:t>sperm)</a:t>
            </a:r>
          </a:p>
          <a:p>
            <a:r>
              <a:rPr lang="en-US" dirty="0" smtClean="0"/>
              <a:t>temperature change (gradual, </a:t>
            </a:r>
            <a:r>
              <a:rPr lang="en-US" dirty="0"/>
              <a:t>performed at or as close as practicable to </a:t>
            </a:r>
            <a:r>
              <a:rPr lang="en-US" dirty="0" smtClean="0">
                <a:solidFill>
                  <a:srgbClr val="FF0000"/>
                </a:solidFill>
              </a:rPr>
              <a:t>37°</a:t>
            </a:r>
            <a:r>
              <a:rPr lang="en-US" dirty="0" smtClean="0"/>
              <a:t>C)</a:t>
            </a:r>
          </a:p>
          <a:p>
            <a:r>
              <a:rPr lang="en-US" dirty="0" smtClean="0"/>
              <a:t>Centrifugation ( the </a:t>
            </a:r>
            <a:r>
              <a:rPr lang="en-US" dirty="0">
                <a:solidFill>
                  <a:srgbClr val="FF0000"/>
                </a:solidFill>
              </a:rPr>
              <a:t>lowest</a:t>
            </a:r>
            <a:r>
              <a:rPr lang="en-US" dirty="0"/>
              <a:t> </a:t>
            </a:r>
            <a:r>
              <a:rPr lang="en-US" dirty="0" smtClean="0"/>
              <a:t>. the absence of seminal plasma,</a:t>
            </a:r>
            <a:r>
              <a:rPr lang="en-US" dirty="0"/>
              <a:t> separating the live motile sperm from the dead sperm and debris early in the procedure should limit oxidative damage caused by free</a:t>
            </a:r>
            <a:r>
              <a:rPr lang="en-US" dirty="0">
                <a:solidFill>
                  <a:srgbClr val="FF0000"/>
                </a:solidFill>
              </a:rPr>
              <a:t> oxygen radicals </a:t>
            </a:r>
            <a:r>
              <a:rPr lang="en-US" dirty="0"/>
              <a:t>released from </a:t>
            </a:r>
            <a:r>
              <a:rPr lang="en-US" dirty="0">
                <a:solidFill>
                  <a:srgbClr val="FF0000"/>
                </a:solidFill>
              </a:rPr>
              <a:t>leukocytes or abnormal </a:t>
            </a:r>
            <a:r>
              <a:rPr lang="en-US" dirty="0" smtClean="0">
                <a:solidFill>
                  <a:srgbClr val="FF0000"/>
                </a:solidFill>
              </a:rPr>
              <a:t>sperm</a:t>
            </a:r>
            <a:r>
              <a:rPr lang="en-US" dirty="0" smtClean="0"/>
              <a:t>)</a:t>
            </a:r>
          </a:p>
          <a:p>
            <a:r>
              <a:rPr lang="en-US" dirty="0" smtClean="0"/>
              <a:t> </a:t>
            </a:r>
            <a:r>
              <a:rPr lang="en-US" dirty="0"/>
              <a:t>exposure to potentially toxic </a:t>
            </a:r>
            <a:r>
              <a:rPr lang="en-US" dirty="0" smtClean="0"/>
              <a:t>material.</a:t>
            </a:r>
          </a:p>
        </p:txBody>
      </p:sp>
    </p:spTree>
    <p:extLst>
      <p:ext uri="{BB962C8B-B14F-4D97-AF65-F5344CB8AC3E}">
        <p14:creationId xmlns:p14="http://schemas.microsoft.com/office/powerpoint/2010/main" val="133047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Modifications of sperm preparation may be necessary for the various types of ART</a:t>
            </a:r>
            <a:endParaRPr lang="en-US" dirty="0"/>
          </a:p>
        </p:txBody>
      </p:sp>
      <p:sp>
        <p:nvSpPr>
          <p:cNvPr id="3" name="Content Placeholder 2"/>
          <p:cNvSpPr>
            <a:spLocks noGrp="1"/>
          </p:cNvSpPr>
          <p:nvPr>
            <p:ph idx="1"/>
          </p:nvPr>
        </p:nvSpPr>
        <p:spPr/>
        <p:txBody>
          <a:bodyPr>
            <a:normAutofit/>
          </a:bodyPr>
          <a:lstStyle/>
          <a:p>
            <a:r>
              <a:rPr lang="en-US" dirty="0"/>
              <a:t>For </a:t>
            </a:r>
            <a:r>
              <a:rPr lang="en-US" dirty="0" smtClean="0"/>
              <a:t>gamete </a:t>
            </a:r>
            <a:r>
              <a:rPr lang="en-US" dirty="0" err="1"/>
              <a:t>intrafallopian</a:t>
            </a:r>
            <a:r>
              <a:rPr lang="en-US" dirty="0"/>
              <a:t> transfer (GIFT)</a:t>
            </a:r>
          </a:p>
          <a:p>
            <a:pPr lvl="1"/>
            <a:r>
              <a:rPr lang="en-US" dirty="0"/>
              <a:t>the medium should contain protein and buffers that promote sperm capacitation </a:t>
            </a:r>
          </a:p>
          <a:p>
            <a:r>
              <a:rPr lang="en-US" dirty="0" smtClean="0"/>
              <a:t>for </a:t>
            </a:r>
            <a:r>
              <a:rPr lang="en-US" dirty="0"/>
              <a:t>GIFT or intratubal </a:t>
            </a:r>
            <a:r>
              <a:rPr lang="en-US" dirty="0" smtClean="0"/>
              <a:t>insemination:</a:t>
            </a:r>
          </a:p>
          <a:p>
            <a:r>
              <a:rPr lang="en-US" dirty="0" smtClean="0"/>
              <a:t> </a:t>
            </a:r>
            <a:r>
              <a:rPr lang="en-US" dirty="0"/>
              <a:t>suspensions of spermatozoa </a:t>
            </a:r>
            <a:r>
              <a:rPr lang="en-US" dirty="0" smtClean="0"/>
              <a:t>(introduced </a:t>
            </a:r>
            <a:r>
              <a:rPr lang="en-US" dirty="0"/>
              <a:t>into the fallopian </a:t>
            </a:r>
            <a:r>
              <a:rPr lang="en-US" dirty="0" smtClean="0"/>
              <a:t>tubes) ,debris </a:t>
            </a:r>
            <a:r>
              <a:rPr lang="en-US" dirty="0"/>
              <a:t>and bacteria </a:t>
            </a:r>
            <a:r>
              <a:rPr lang="en-US" dirty="0" smtClean="0"/>
              <a:t>(removed ), </a:t>
            </a:r>
            <a:r>
              <a:rPr lang="en-US" dirty="0"/>
              <a:t>no particulate material added that might damage the female genital </a:t>
            </a:r>
            <a:r>
              <a:rPr lang="en-US" dirty="0" smtClean="0"/>
              <a:t>tract</a:t>
            </a:r>
          </a:p>
          <a:p>
            <a:r>
              <a:rPr lang="en-US" dirty="0"/>
              <a:t>approximately </a:t>
            </a:r>
            <a:r>
              <a:rPr lang="en-US" dirty="0">
                <a:solidFill>
                  <a:srgbClr val="FF0000"/>
                </a:solidFill>
              </a:rPr>
              <a:t>100,000</a:t>
            </a:r>
            <a:r>
              <a:rPr lang="en-US" dirty="0"/>
              <a:t> sperm/ mL for </a:t>
            </a:r>
            <a:r>
              <a:rPr lang="en-US" dirty="0" smtClean="0"/>
              <a:t>GIFT</a:t>
            </a:r>
            <a:r>
              <a:rPr lang="en-US" dirty="0"/>
              <a:t>. </a:t>
            </a:r>
            <a:endParaRPr lang="en-US" dirty="0" smtClean="0"/>
          </a:p>
        </p:txBody>
      </p:sp>
    </p:spTree>
    <p:extLst>
      <p:ext uri="{BB962C8B-B14F-4D97-AF65-F5344CB8AC3E}">
        <p14:creationId xmlns:p14="http://schemas.microsoft.com/office/powerpoint/2010/main" val="1367989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13720"/>
            <a:ext cx="9905998" cy="1478570"/>
          </a:xfrm>
        </p:spPr>
        <p:txBody>
          <a:bodyPr>
            <a:normAutofit/>
          </a:bodyPr>
          <a:lstStyle/>
          <a:p>
            <a:r>
              <a:rPr lang="en-US"/>
              <a:t>Modifications of sperm preparation may be necessary for the various types of ART</a:t>
            </a:r>
            <a:endParaRPr lang="en-US"/>
          </a:p>
        </p:txBody>
      </p:sp>
      <p:sp>
        <p:nvSpPr>
          <p:cNvPr id="3" name="Content Placeholder 2"/>
          <p:cNvSpPr>
            <a:spLocks noGrp="1"/>
          </p:cNvSpPr>
          <p:nvPr>
            <p:ph idx="1"/>
          </p:nvPr>
        </p:nvSpPr>
        <p:spPr>
          <a:xfrm>
            <a:off x="1141412" y="1730477"/>
            <a:ext cx="9905999" cy="4060724"/>
          </a:xfrm>
        </p:spPr>
        <p:txBody>
          <a:bodyPr>
            <a:normAutofit fontScale="85000" lnSpcReduction="10000"/>
          </a:bodyPr>
          <a:lstStyle/>
          <a:p>
            <a:r>
              <a:rPr lang="en-US" dirty="0"/>
              <a:t>If the semen is severely abnormal, sperm are prepared for ICSI. </a:t>
            </a:r>
          </a:p>
          <a:p>
            <a:r>
              <a:rPr lang="en-US" dirty="0" smtClean="0"/>
              <a:t>For ICSI: live sperm, </a:t>
            </a:r>
            <a:r>
              <a:rPr lang="en-US" dirty="0"/>
              <a:t>with the ability to activate the </a:t>
            </a:r>
            <a:r>
              <a:rPr lang="en-US" dirty="0" smtClean="0"/>
              <a:t>oocyte, form </a:t>
            </a:r>
            <a:r>
              <a:rPr lang="en-US" dirty="0"/>
              <a:t>a </a:t>
            </a:r>
            <a:r>
              <a:rPr lang="en-US" dirty="0" err="1"/>
              <a:t>pronucleus</a:t>
            </a:r>
            <a:r>
              <a:rPr lang="en-US" dirty="0"/>
              <a:t> </a:t>
            </a:r>
            <a:endParaRPr lang="en-US" dirty="0" smtClean="0"/>
          </a:p>
          <a:p>
            <a:r>
              <a:rPr lang="en-US" dirty="0" smtClean="0"/>
              <a:t>but not important for </a:t>
            </a:r>
            <a:r>
              <a:rPr lang="en-US" dirty="0" smtClean="0"/>
              <a:t>ICSI: morphology, motility</a:t>
            </a:r>
            <a:r>
              <a:rPr lang="en-US" dirty="0"/>
              <a:t>, </a:t>
            </a:r>
            <a:r>
              <a:rPr lang="en-US" dirty="0" smtClean="0"/>
              <a:t>acrosome </a:t>
            </a:r>
            <a:r>
              <a:rPr lang="en-US" dirty="0"/>
              <a:t>status </a:t>
            </a:r>
            <a:r>
              <a:rPr lang="en-US" dirty="0" smtClean="0"/>
              <a:t> </a:t>
            </a:r>
            <a:endParaRPr lang="en-US" dirty="0" smtClean="0"/>
          </a:p>
          <a:p>
            <a:r>
              <a:rPr lang="en-US" dirty="0" smtClean="0"/>
              <a:t>probably </a:t>
            </a:r>
            <a:r>
              <a:rPr lang="en-US" dirty="0"/>
              <a:t>important to remove seminal plasma </a:t>
            </a:r>
            <a:r>
              <a:rPr lang="en-US" dirty="0" smtClean="0"/>
              <a:t>:</a:t>
            </a:r>
          </a:p>
          <a:p>
            <a:pPr lvl="1"/>
            <a:r>
              <a:rPr lang="en-US" dirty="0" smtClean="0"/>
              <a:t> </a:t>
            </a:r>
            <a:r>
              <a:rPr lang="en-US" dirty="0"/>
              <a:t>it contains </a:t>
            </a:r>
            <a:r>
              <a:rPr lang="en-US" dirty="0" smtClean="0"/>
              <a:t>de capacitation </a:t>
            </a:r>
            <a:r>
              <a:rPr lang="en-US" dirty="0"/>
              <a:t>factors </a:t>
            </a:r>
            <a:endParaRPr lang="en-US" dirty="0" smtClean="0"/>
          </a:p>
          <a:p>
            <a:pPr lvl="1"/>
            <a:r>
              <a:rPr lang="en-US" dirty="0" smtClean="0"/>
              <a:t> </a:t>
            </a:r>
            <a:r>
              <a:rPr lang="en-US" dirty="0"/>
              <a:t>extraneous </a:t>
            </a:r>
            <a:r>
              <a:rPr lang="en-US" dirty="0" smtClean="0"/>
              <a:t>cells, degenerating </a:t>
            </a:r>
            <a:r>
              <a:rPr lang="en-US" dirty="0"/>
              <a:t>sperm that may produce agents capable of damaging the </a:t>
            </a:r>
            <a:r>
              <a:rPr lang="en-US" dirty="0" smtClean="0"/>
              <a:t>sperm</a:t>
            </a:r>
          </a:p>
          <a:p>
            <a:pPr lvl="1"/>
            <a:r>
              <a:rPr lang="en-US" dirty="0"/>
              <a:t> Combinations of gradient centrifugation and swim up :higher yields of good-quality </a:t>
            </a:r>
            <a:r>
              <a:rPr lang="en-US" dirty="0" smtClean="0"/>
              <a:t>sperm</a:t>
            </a:r>
            <a:endParaRPr lang="en-US" dirty="0" smtClean="0"/>
          </a:p>
          <a:p>
            <a:r>
              <a:rPr lang="en-US" dirty="0">
                <a:solidFill>
                  <a:srgbClr val="FF0000"/>
                </a:solidFill>
              </a:rPr>
              <a:t>density-gradient centrifugation and direct swim-up </a:t>
            </a:r>
            <a:r>
              <a:rPr lang="en-US" dirty="0"/>
              <a:t>are generally preferred for specimens with one or more abnormalities in semen parameters(</a:t>
            </a:r>
            <a:r>
              <a:rPr lang="en-US" dirty="0">
                <a:solidFill>
                  <a:srgbClr val="FF0000"/>
                </a:solidFill>
              </a:rPr>
              <a:t>for ICSI</a:t>
            </a:r>
            <a:r>
              <a:rPr lang="en-US" dirty="0"/>
              <a:t>) </a:t>
            </a:r>
            <a:r>
              <a:rPr lang="en-US" dirty="0" smtClean="0"/>
              <a:t>(</a:t>
            </a:r>
            <a:r>
              <a:rPr lang="en-US" dirty="0" err="1" smtClean="0"/>
              <a:t>Morshedi</a:t>
            </a:r>
            <a:r>
              <a:rPr lang="en-US" dirty="0" smtClean="0"/>
              <a:t> </a:t>
            </a:r>
            <a:r>
              <a:rPr lang="en-US" dirty="0"/>
              <a:t>et al., 2003). </a:t>
            </a:r>
          </a:p>
          <a:p>
            <a:endParaRPr lang="en-US" dirty="0"/>
          </a:p>
        </p:txBody>
      </p:sp>
    </p:spTree>
    <p:extLst>
      <p:ext uri="{BB962C8B-B14F-4D97-AF65-F5344CB8AC3E}">
        <p14:creationId xmlns:p14="http://schemas.microsoft.com/office/powerpoint/2010/main" val="1377184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t>The Time Between The Examined Ejaculate (Period Of Sexual Abstinence –Abstinence Time)</a:t>
            </a:r>
            <a:endParaRPr lang="en-US" cap="none" dirty="0"/>
          </a:p>
        </p:txBody>
      </p:sp>
      <p:sp>
        <p:nvSpPr>
          <p:cNvPr id="3" name="Content Placeholder 2"/>
          <p:cNvSpPr>
            <a:spLocks noGrp="1"/>
          </p:cNvSpPr>
          <p:nvPr>
            <p:ph idx="1"/>
          </p:nvPr>
        </p:nvSpPr>
        <p:spPr/>
        <p:txBody>
          <a:bodyPr>
            <a:normAutofit fontScale="92500" lnSpcReduction="20000"/>
          </a:bodyPr>
          <a:lstStyle/>
          <a:p>
            <a:r>
              <a:rPr lang="en-US" dirty="0" smtClean="0"/>
              <a:t>As </a:t>
            </a:r>
            <a:r>
              <a:rPr lang="en-US" dirty="0"/>
              <a:t>the </a:t>
            </a:r>
            <a:r>
              <a:rPr lang="en-US" dirty="0" err="1"/>
              <a:t>epididymides</a:t>
            </a:r>
            <a:r>
              <a:rPr lang="en-US" dirty="0"/>
              <a:t> </a:t>
            </a:r>
            <a:r>
              <a:rPr lang="en-US" dirty="0" smtClean="0"/>
              <a:t>:</a:t>
            </a:r>
            <a:r>
              <a:rPr lang="en-US" dirty="0" smtClean="0">
                <a:solidFill>
                  <a:srgbClr val="FF0000"/>
                </a:solidFill>
              </a:rPr>
              <a:t>never </a:t>
            </a:r>
            <a:r>
              <a:rPr lang="en-US" dirty="0">
                <a:solidFill>
                  <a:srgbClr val="FF0000"/>
                </a:solidFill>
              </a:rPr>
              <a:t>completely emptied </a:t>
            </a:r>
            <a:r>
              <a:rPr lang="en-US" dirty="0"/>
              <a:t>by one ejaculation (Cooper, et al., 1993</a:t>
            </a:r>
            <a:r>
              <a:rPr lang="en-US" dirty="0" smtClean="0"/>
              <a:t>)</a:t>
            </a:r>
          </a:p>
          <a:p>
            <a:pPr lvl="1"/>
            <a:r>
              <a:rPr lang="en-US" dirty="0" smtClean="0"/>
              <a:t>some </a:t>
            </a:r>
            <a:r>
              <a:rPr lang="en-US" dirty="0"/>
              <a:t>spermatozoa remain from the time of the previous </a:t>
            </a:r>
            <a:r>
              <a:rPr lang="en-US" dirty="0" smtClean="0"/>
              <a:t>ejaculation</a:t>
            </a:r>
          </a:p>
          <a:p>
            <a:pPr lvl="1"/>
            <a:r>
              <a:rPr lang="en-US" dirty="0" smtClean="0"/>
              <a:t> </a:t>
            </a:r>
            <a:r>
              <a:rPr lang="en-US" dirty="0"/>
              <a:t>This influences the range of age and quality of spermatozoa in the ejaculate (Tyler, et al., 1982</a:t>
            </a:r>
            <a:r>
              <a:rPr lang="en-US" dirty="0" smtClean="0"/>
              <a:t>)</a:t>
            </a:r>
            <a:endParaRPr lang="en-US" dirty="0"/>
          </a:p>
          <a:p>
            <a:pPr lvl="1"/>
            <a:r>
              <a:rPr lang="en-US" dirty="0"/>
              <a:t>the daily production of spermatozoa have indicated that 2-3 days of daily ejaculations is necessary to deplete the </a:t>
            </a:r>
            <a:r>
              <a:rPr lang="en-US" dirty="0" err="1"/>
              <a:t>epididymal</a:t>
            </a:r>
            <a:r>
              <a:rPr lang="en-US" dirty="0"/>
              <a:t> storage of spermatozoa (</a:t>
            </a:r>
            <a:r>
              <a:rPr lang="en-US" dirty="0" err="1"/>
              <a:t>Amann</a:t>
            </a:r>
            <a:r>
              <a:rPr lang="en-US" dirty="0"/>
              <a:t>, 2009, </a:t>
            </a:r>
            <a:r>
              <a:rPr lang="en-US" dirty="0" err="1"/>
              <a:t>Amann</a:t>
            </a:r>
            <a:r>
              <a:rPr lang="en-US" dirty="0"/>
              <a:t> and Howards, 1980</a:t>
            </a:r>
            <a:r>
              <a:rPr lang="en-US" dirty="0" smtClean="0"/>
              <a:t>).</a:t>
            </a:r>
          </a:p>
          <a:p>
            <a:r>
              <a:rPr lang="en-US" dirty="0" smtClean="0"/>
              <a:t> </a:t>
            </a:r>
            <a:r>
              <a:rPr lang="en-US" dirty="0"/>
              <a:t>Thus, the </a:t>
            </a:r>
            <a:r>
              <a:rPr lang="en-US" dirty="0" smtClean="0"/>
              <a:t>recommendation: </a:t>
            </a:r>
            <a:r>
              <a:rPr lang="en-US" dirty="0"/>
              <a:t>to collect the ejaculate to be examined, after a period of </a:t>
            </a:r>
            <a:r>
              <a:rPr lang="en-US" dirty="0">
                <a:solidFill>
                  <a:srgbClr val="FF0000"/>
                </a:solidFill>
              </a:rPr>
              <a:t>2-7 abstinence </a:t>
            </a:r>
            <a:r>
              <a:rPr lang="en-US" dirty="0" smtClean="0">
                <a:solidFill>
                  <a:srgbClr val="FF0000"/>
                </a:solidFill>
              </a:rPr>
              <a:t>days</a:t>
            </a:r>
            <a:endParaRPr lang="en-US" dirty="0">
              <a:solidFill>
                <a:srgbClr val="FF0000"/>
              </a:solidFill>
            </a:endParaRPr>
          </a:p>
        </p:txBody>
      </p:sp>
    </p:spTree>
    <p:extLst>
      <p:ext uri="{BB962C8B-B14F-4D97-AF65-F5344CB8AC3E}">
        <p14:creationId xmlns:p14="http://schemas.microsoft.com/office/powerpoint/2010/main" val="827168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Collection of semen or sperm</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a:t>semen is collected by </a:t>
            </a:r>
            <a:r>
              <a:rPr lang="en-US" dirty="0">
                <a:solidFill>
                  <a:srgbClr val="FFC000"/>
                </a:solidFill>
              </a:rPr>
              <a:t>Masturbation</a:t>
            </a:r>
            <a:r>
              <a:rPr lang="en-US" dirty="0"/>
              <a:t>, </a:t>
            </a:r>
            <a:r>
              <a:rPr lang="en-US" dirty="0">
                <a:solidFill>
                  <a:schemeClr val="accent4">
                    <a:lumMod val="60000"/>
                    <a:lumOff val="40000"/>
                  </a:schemeClr>
                </a:solidFill>
              </a:rPr>
              <a:t>Coitus interruptus </a:t>
            </a:r>
            <a:r>
              <a:rPr lang="en-US" dirty="0"/>
              <a:t>,</a:t>
            </a:r>
            <a:r>
              <a:rPr lang="en-US" dirty="0">
                <a:solidFill>
                  <a:schemeClr val="accent6">
                    <a:lumMod val="60000"/>
                    <a:lumOff val="40000"/>
                  </a:schemeClr>
                </a:solidFill>
              </a:rPr>
              <a:t>Nontoxic condom </a:t>
            </a:r>
            <a:r>
              <a:rPr lang="en-US" dirty="0"/>
              <a:t>,</a:t>
            </a:r>
            <a:r>
              <a:rPr lang="en-US" dirty="0">
                <a:solidFill>
                  <a:srgbClr val="FF0000"/>
                </a:solidFill>
              </a:rPr>
              <a:t>Nocturnal emission </a:t>
            </a:r>
            <a:r>
              <a:rPr lang="en-US" dirty="0" smtClean="0">
                <a:solidFill>
                  <a:srgbClr val="FF0000"/>
                </a:solidFill>
              </a:rPr>
              <a:t>Urine following </a:t>
            </a:r>
            <a:r>
              <a:rPr lang="en-US" dirty="0">
                <a:solidFill>
                  <a:srgbClr val="FF0000"/>
                </a:solidFill>
              </a:rPr>
              <a:t>retrograde ejaculation </a:t>
            </a:r>
            <a:r>
              <a:rPr lang="en-US" dirty="0"/>
              <a:t> for ART</a:t>
            </a:r>
          </a:p>
          <a:p>
            <a:r>
              <a:rPr lang="en-US" dirty="0"/>
              <a:t>sperm may be collected by a variety of methods from several sites in the male genital tract (</a:t>
            </a:r>
            <a:r>
              <a:rPr lang="en-US" dirty="0" err="1"/>
              <a:t>Spermatocele</a:t>
            </a:r>
            <a:r>
              <a:rPr lang="en-US" dirty="0"/>
              <a:t> aspiration , Percutaneous </a:t>
            </a:r>
            <a:r>
              <a:rPr lang="en-US" dirty="0" err="1"/>
              <a:t>epididymal</a:t>
            </a:r>
            <a:r>
              <a:rPr lang="en-US" dirty="0"/>
              <a:t> aspiration  ,Needle aspiration biopsy of testis  ,Open surgery ,</a:t>
            </a:r>
            <a:r>
              <a:rPr lang="en-US" dirty="0" err="1"/>
              <a:t>Epididymal</a:t>
            </a:r>
            <a:r>
              <a:rPr lang="en-US" dirty="0"/>
              <a:t> tubule aspiration ,Vas aspiration , Testicular biopsy )</a:t>
            </a:r>
          </a:p>
          <a:p>
            <a:r>
              <a:rPr lang="en-US" dirty="0"/>
              <a:t>semen into a sterile disposable plastic jar in a room adjacent to the IVF laboratory</a:t>
            </a:r>
          </a:p>
          <a:p>
            <a:r>
              <a:rPr lang="en-US" dirty="0" smtClean="0"/>
              <a:t>several </a:t>
            </a:r>
            <a:r>
              <a:rPr lang="en-US" dirty="0"/>
              <a:t>tubes for preparation of as many sperm as possible.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8665" y="2249488"/>
            <a:ext cx="4722282" cy="3541712"/>
          </a:xfrm>
        </p:spPr>
      </p:pic>
    </p:spTree>
    <p:extLst>
      <p:ext uri="{BB962C8B-B14F-4D97-AF65-F5344CB8AC3E}">
        <p14:creationId xmlns:p14="http://schemas.microsoft.com/office/powerpoint/2010/main" val="483249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Sperm preparation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a:t>prepared after liquefaction of the seminal plasma</a:t>
            </a:r>
            <a:r>
              <a:rPr lang="en-US" dirty="0" smtClean="0"/>
              <a:t>. (</a:t>
            </a:r>
            <a:r>
              <a:rPr lang="en-US" dirty="0" smtClean="0">
                <a:solidFill>
                  <a:srgbClr val="FF0000"/>
                </a:solidFill>
              </a:rPr>
              <a:t>30-60 min</a:t>
            </a:r>
            <a:r>
              <a:rPr lang="en-US" dirty="0" smtClean="0"/>
              <a:t>)</a:t>
            </a:r>
            <a:endParaRPr lang="en-US" dirty="0"/>
          </a:p>
          <a:p>
            <a:r>
              <a:rPr lang="en-US" dirty="0"/>
              <a:t> If delayed or the </a:t>
            </a:r>
            <a:r>
              <a:rPr lang="en-US" dirty="0" smtClean="0"/>
              <a:t>specimen: viscous (syringing </a:t>
            </a:r>
            <a:r>
              <a:rPr lang="en-US" dirty="0"/>
              <a:t>the sample through a 21-gauge </a:t>
            </a:r>
            <a:r>
              <a:rPr lang="en-US" dirty="0" smtClean="0"/>
              <a:t>needle,  </a:t>
            </a:r>
            <a:r>
              <a:rPr lang="en-US" dirty="0"/>
              <a:t>mixing the specimen 1:1 with medium followed by vigorous shaking may </a:t>
            </a:r>
            <a:r>
              <a:rPr lang="en-US" dirty="0" smtClean="0"/>
              <a:t>help)</a:t>
            </a:r>
            <a:endParaRPr lang="en-US" dirty="0"/>
          </a:p>
          <a:p>
            <a:r>
              <a:rPr lang="en-US" dirty="0" smtClean="0"/>
              <a:t>If </a:t>
            </a:r>
            <a:r>
              <a:rPr lang="en-US" dirty="0"/>
              <a:t>the semen sample: poor (second sample may provide sufficient </a:t>
            </a:r>
            <a:r>
              <a:rPr lang="en-US" dirty="0" smtClean="0"/>
              <a:t>sperm) (Cryopreserved </a:t>
            </a:r>
            <a:r>
              <a:rPr lang="en-US" dirty="0"/>
              <a:t>sperm </a:t>
            </a:r>
            <a:r>
              <a:rPr lang="en-US" dirty="0" smtClean="0"/>
              <a:t>: </a:t>
            </a:r>
            <a:r>
              <a:rPr lang="en-US" dirty="0"/>
              <a:t>as backup for ICSI for patients with motile sperm present in the semen only </a:t>
            </a:r>
            <a:r>
              <a:rPr lang="en-US" dirty="0" smtClean="0"/>
              <a:t>intermittently) </a:t>
            </a:r>
            <a:endParaRPr lang="en-US" dirty="0"/>
          </a:p>
          <a:p>
            <a:r>
              <a:rPr lang="en-US" dirty="0"/>
              <a:t>inseminated </a:t>
            </a:r>
            <a:r>
              <a:rPr lang="en-US" dirty="0">
                <a:solidFill>
                  <a:srgbClr val="FF0000"/>
                </a:solidFill>
              </a:rPr>
              <a:t>four to six hours </a:t>
            </a:r>
            <a:r>
              <a:rPr lang="en-US" dirty="0"/>
              <a:t>after collection and the sperm can be prepared during this  time.</a:t>
            </a:r>
          </a:p>
          <a:p>
            <a:r>
              <a:rPr lang="en-US" dirty="0"/>
              <a:t> The semen should be placed in a clean area of the laboratory or in </a:t>
            </a:r>
            <a:r>
              <a:rPr lang="en-US" dirty="0">
                <a:solidFill>
                  <a:srgbClr val="FF0000"/>
                </a:solidFill>
              </a:rPr>
              <a:t>a laminar flow hood</a:t>
            </a:r>
          </a:p>
          <a:p>
            <a:r>
              <a:rPr lang="en-US" dirty="0" smtClean="0"/>
              <a:t>mixed </a:t>
            </a:r>
            <a:r>
              <a:rPr lang="en-US" dirty="0"/>
              <a:t>thoroughly </a:t>
            </a:r>
            <a:r>
              <a:rPr lang="en-US" dirty="0" smtClean="0"/>
              <a:t>:ejaculation </a:t>
            </a:r>
            <a:r>
              <a:rPr lang="en-US" dirty="0"/>
              <a:t>does not result in a homogeneous suspension of sperm in the seminal plasma.</a:t>
            </a:r>
          </a:p>
          <a:p>
            <a:r>
              <a:rPr lang="en-US" dirty="0"/>
              <a:t>Examined: (∼</a:t>
            </a:r>
            <a:r>
              <a:rPr lang="en-US" dirty="0">
                <a:solidFill>
                  <a:srgbClr val="FF0000"/>
                </a:solidFill>
              </a:rPr>
              <a:t>10 </a:t>
            </a:r>
            <a:r>
              <a:rPr lang="en-US" dirty="0" err="1">
                <a:solidFill>
                  <a:srgbClr val="FF0000"/>
                </a:solidFill>
              </a:rPr>
              <a:t>μL</a:t>
            </a:r>
            <a:r>
              <a:rPr lang="en-US" dirty="0"/>
              <a:t>) of the sample is taken to check the sperm concentration and motility(1 mL of sample is sufficient for adequate numbers of motile sperm). If the semen sample is mildly to moderately abnormal but judged adequate for standard </a:t>
            </a:r>
            <a:r>
              <a:rPr lang="en-US" dirty="0" smtClean="0"/>
              <a:t>IVF</a:t>
            </a:r>
            <a:endParaRPr lang="en-US" dirty="0"/>
          </a:p>
        </p:txBody>
      </p:sp>
    </p:spTree>
    <p:extLst>
      <p:ext uri="{BB962C8B-B14F-4D97-AF65-F5344CB8AC3E}">
        <p14:creationId xmlns:p14="http://schemas.microsoft.com/office/powerpoint/2010/main" val="1149603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Sperm preparation </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Sperm </a:t>
            </a:r>
            <a:r>
              <a:rPr lang="en-US" dirty="0"/>
              <a:t>for ICSI may be harvested from the oil–medium interface after sperm- containing material is placed in a drop of culture medium under oil </a:t>
            </a:r>
            <a:endParaRPr lang="en-US" dirty="0" smtClean="0"/>
          </a:p>
          <a:p>
            <a:r>
              <a:rPr lang="en-US" dirty="0" smtClean="0"/>
              <a:t>A variety </a:t>
            </a:r>
            <a:r>
              <a:rPr lang="en-US" dirty="0"/>
              <a:t>of media are suitable for sperm preparation for </a:t>
            </a:r>
            <a:r>
              <a:rPr lang="en-US" dirty="0" smtClean="0"/>
              <a:t>IVF</a:t>
            </a:r>
          </a:p>
          <a:p>
            <a:r>
              <a:rPr lang="en-US" dirty="0" smtClean="0"/>
              <a:t>The </a:t>
            </a:r>
            <a:r>
              <a:rPr lang="en-US" dirty="0"/>
              <a:t>medium </a:t>
            </a:r>
            <a:r>
              <a:rPr lang="en-US" dirty="0" smtClean="0"/>
              <a:t>:equilibrated </a:t>
            </a:r>
            <a:r>
              <a:rPr lang="en-US" dirty="0"/>
              <a:t>with the gas mixture and the temperature maintained constant at </a:t>
            </a:r>
            <a:r>
              <a:rPr lang="en-US" dirty="0" smtClean="0"/>
              <a:t>37°C</a:t>
            </a:r>
          </a:p>
          <a:p>
            <a:r>
              <a:rPr lang="en-US" dirty="0" smtClean="0"/>
              <a:t>If </a:t>
            </a:r>
            <a:r>
              <a:rPr lang="en-US" dirty="0"/>
              <a:t>not using a commercially available protein source suitable for human ART </a:t>
            </a:r>
            <a:endParaRPr lang="en-US" dirty="0" smtClean="0"/>
          </a:p>
          <a:p>
            <a:pPr lvl="1"/>
            <a:r>
              <a:rPr lang="en-US" dirty="0" smtClean="0"/>
              <a:t>preparing </a:t>
            </a:r>
            <a:r>
              <a:rPr lang="en-US" dirty="0"/>
              <a:t>a protein source in-house from serum</a:t>
            </a:r>
            <a:r>
              <a:rPr lang="en-US" dirty="0" smtClean="0"/>
              <a:t>,</a:t>
            </a:r>
          </a:p>
          <a:p>
            <a:pPr lvl="1"/>
            <a:r>
              <a:rPr lang="en-US" dirty="0" smtClean="0"/>
              <a:t>checked </a:t>
            </a:r>
            <a:r>
              <a:rPr lang="en-US" dirty="0"/>
              <a:t>for sperm antibodies </a:t>
            </a:r>
            <a:endParaRPr lang="en-US" dirty="0" smtClean="0"/>
          </a:p>
          <a:p>
            <a:pPr lvl="1"/>
            <a:r>
              <a:rPr lang="en-US" dirty="0" smtClean="0"/>
              <a:t>tested </a:t>
            </a:r>
            <a:r>
              <a:rPr lang="en-US" dirty="0"/>
              <a:t>for viral illnesses including HIV and </a:t>
            </a:r>
            <a:r>
              <a:rPr lang="en-US" dirty="0" smtClean="0"/>
              <a:t>hepatitis (the </a:t>
            </a:r>
            <a:r>
              <a:rPr lang="en-US" dirty="0"/>
              <a:t>risk of </a:t>
            </a:r>
            <a:r>
              <a:rPr lang="en-US" dirty="0" smtClean="0"/>
              <a:t>transmitting infections</a:t>
            </a:r>
            <a:r>
              <a:rPr lang="en-US" dirty="0"/>
              <a:t> </a:t>
            </a:r>
            <a:r>
              <a:rPr lang="en-US" dirty="0" smtClean="0"/>
              <a:t>is high)</a:t>
            </a:r>
            <a:endParaRPr lang="en-US" dirty="0"/>
          </a:p>
          <a:p>
            <a:endParaRPr lang="en-US" dirty="0"/>
          </a:p>
        </p:txBody>
      </p:sp>
    </p:spTree>
    <p:extLst>
      <p:ext uri="{BB962C8B-B14F-4D97-AF65-F5344CB8AC3E}">
        <p14:creationId xmlns:p14="http://schemas.microsoft.com/office/powerpoint/2010/main" val="43945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759" y="241117"/>
            <a:ext cx="1300480" cy="1300480"/>
          </a:xfrm>
          <a:prstGeom prst="rect">
            <a:avLst/>
          </a:prstGeom>
        </p:spPr>
      </p:pic>
      <p:sp>
        <p:nvSpPr>
          <p:cNvPr id="2" name="Title 1"/>
          <p:cNvSpPr>
            <a:spLocks noGrp="1"/>
          </p:cNvSpPr>
          <p:nvPr>
            <p:ph type="ctrTitle"/>
          </p:nvPr>
        </p:nvSpPr>
        <p:spPr/>
        <p:txBody>
          <a:bodyPr/>
          <a:lstStyle/>
          <a:p>
            <a:r>
              <a:rPr lang="en-US" cap="none" dirty="0" smtClean="0"/>
              <a:t>Sperm Preparation Techniques </a:t>
            </a:r>
            <a:r>
              <a:rPr lang="en-US" dirty="0"/>
              <a:t/>
            </a:r>
            <a:br>
              <a:rPr lang="en-US" dirty="0"/>
            </a:br>
            <a:endParaRPr lang="en-US" dirty="0"/>
          </a:p>
        </p:txBody>
      </p:sp>
      <p:sp>
        <p:nvSpPr>
          <p:cNvPr id="3" name="Subtitle 2"/>
          <p:cNvSpPr>
            <a:spLocks noGrp="1"/>
          </p:cNvSpPr>
          <p:nvPr>
            <p:ph type="subTitle" idx="1"/>
          </p:nvPr>
        </p:nvSpPr>
        <p:spPr/>
        <p:txBody>
          <a:bodyPr/>
          <a:lstStyle/>
          <a:p>
            <a:r>
              <a:rPr lang="en-US" cap="none" dirty="0" smtClean="0"/>
              <a:t>Dr. </a:t>
            </a:r>
            <a:r>
              <a:rPr lang="en-US" cap="none" dirty="0" err="1" smtClean="0"/>
              <a:t>Masoomeh</a:t>
            </a:r>
            <a:r>
              <a:rPr lang="en-US" cap="none" dirty="0" smtClean="0"/>
              <a:t> </a:t>
            </a:r>
            <a:r>
              <a:rPr lang="en-US" cap="none" dirty="0" err="1" smtClean="0"/>
              <a:t>Dehghan</a:t>
            </a:r>
            <a:r>
              <a:rPr lang="en-US" cap="none" dirty="0" smtClean="0"/>
              <a:t> </a:t>
            </a:r>
            <a:r>
              <a:rPr lang="en-US" cap="none" dirty="0" err="1" smtClean="0"/>
              <a:t>Tarzjani</a:t>
            </a:r>
            <a:endParaRPr lang="en-US" cap="none" dirty="0" smtClean="0"/>
          </a:p>
          <a:p>
            <a:r>
              <a:rPr lang="en-US" cap="none" dirty="0" smtClean="0"/>
              <a:t>Embryologist Of </a:t>
            </a:r>
            <a:r>
              <a:rPr lang="en-US" cap="none" dirty="0" err="1" smtClean="0"/>
              <a:t>Valiasr</a:t>
            </a:r>
            <a:r>
              <a:rPr lang="en-US" cap="none" dirty="0" smtClean="0"/>
              <a:t> IVF Center, Imam Khomeini Hospital </a:t>
            </a:r>
            <a:endParaRPr lang="en-US" cap="none" dirty="0">
              <a:effectLst/>
            </a:endParaRPr>
          </a:p>
        </p:txBody>
      </p:sp>
    </p:spTree>
    <p:extLst>
      <p:ext uri="{BB962C8B-B14F-4D97-AF65-F5344CB8AC3E}">
        <p14:creationId xmlns:p14="http://schemas.microsoft.com/office/powerpoint/2010/main" val="1233805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985" y="114020"/>
            <a:ext cx="9905998" cy="358945"/>
          </a:xfrm>
        </p:spPr>
        <p:txBody>
          <a:bodyPr>
            <a:normAutofit fontScale="90000"/>
          </a:bodyPr>
          <a:lstStyle/>
          <a:p>
            <a:r>
              <a:rPr lang="en-US" dirty="0" smtClean="0"/>
              <a:t>HAS.</a:t>
            </a:r>
            <a:r>
              <a:rPr lang="en-US" dirty="0"/>
              <a:t> Bicarbonate ions </a:t>
            </a:r>
            <a:r>
              <a:rPr lang="en-US" dirty="0" smtClean="0"/>
              <a:t>,</a:t>
            </a:r>
            <a:r>
              <a:rPr lang="en-US" dirty="0"/>
              <a:t> glucose </a:t>
            </a:r>
            <a:endParaRPr lang="en-US" dirty="0"/>
          </a:p>
        </p:txBody>
      </p:sp>
      <p:sp>
        <p:nvSpPr>
          <p:cNvPr id="3" name="Content Placeholder 2"/>
          <p:cNvSpPr>
            <a:spLocks noGrp="1"/>
          </p:cNvSpPr>
          <p:nvPr>
            <p:ph idx="1"/>
          </p:nvPr>
        </p:nvSpPr>
        <p:spPr>
          <a:xfrm>
            <a:off x="1141412" y="830317"/>
            <a:ext cx="9905999" cy="4960884"/>
          </a:xfrm>
        </p:spPr>
        <p:txBody>
          <a:bodyPr>
            <a:normAutofit fontScale="92500" lnSpcReduction="20000"/>
          </a:bodyPr>
          <a:lstStyle/>
          <a:p>
            <a:r>
              <a:rPr lang="en-US" dirty="0" smtClean="0"/>
              <a:t>(human </a:t>
            </a:r>
            <a:r>
              <a:rPr lang="en-US" dirty="0"/>
              <a:t>serum </a:t>
            </a:r>
            <a:r>
              <a:rPr lang="en-US" dirty="0" smtClean="0"/>
              <a:t>albumin) : important </a:t>
            </a:r>
            <a:r>
              <a:rPr lang="en-US" dirty="0"/>
              <a:t>for sperm </a:t>
            </a:r>
            <a:r>
              <a:rPr lang="en-US" dirty="0" smtClean="0"/>
              <a:t>motility→ for </a:t>
            </a:r>
            <a:r>
              <a:rPr lang="en-US" dirty="0"/>
              <a:t>standard IVF and </a:t>
            </a:r>
            <a:r>
              <a:rPr lang="en-US" dirty="0" smtClean="0"/>
              <a:t>ICSI </a:t>
            </a:r>
            <a:r>
              <a:rPr lang="mr-IN" dirty="0" smtClean="0"/>
              <a:t>…</a:t>
            </a:r>
            <a:r>
              <a:rPr lang="en-US" dirty="0" smtClean="0"/>
              <a:t>..</a:t>
            </a:r>
            <a:endParaRPr lang="en-US" dirty="0"/>
          </a:p>
          <a:p>
            <a:r>
              <a:rPr lang="en-US" dirty="0" smtClean="0"/>
              <a:t>Tested</a:t>
            </a:r>
            <a:r>
              <a:rPr lang="en-US" dirty="0" smtClean="0"/>
              <a:t>:</a:t>
            </a:r>
          </a:p>
          <a:p>
            <a:r>
              <a:rPr lang="en-US" dirty="0" smtClean="0"/>
              <a:t> </a:t>
            </a:r>
            <a:r>
              <a:rPr lang="en-US" dirty="0"/>
              <a:t>human serum albumin preparations </a:t>
            </a:r>
            <a:endParaRPr lang="en-US" dirty="0" smtClean="0"/>
          </a:p>
          <a:p>
            <a:pPr lvl="1"/>
            <a:r>
              <a:rPr lang="en-US" dirty="0" smtClean="0"/>
              <a:t>to </a:t>
            </a:r>
            <a:r>
              <a:rPr lang="en-US" dirty="0"/>
              <a:t>prevent sperm adhering to </a:t>
            </a:r>
            <a:r>
              <a:rPr lang="en-US" dirty="0" smtClean="0"/>
              <a:t>surfaces</a:t>
            </a:r>
          </a:p>
          <a:p>
            <a:pPr lvl="1"/>
            <a:r>
              <a:rPr lang="en-US" dirty="0" smtClean="0"/>
              <a:t>the </a:t>
            </a:r>
            <a:r>
              <a:rPr lang="en-US" dirty="0" smtClean="0"/>
              <a:t>concentration </a:t>
            </a:r>
            <a:r>
              <a:rPr lang="en-US" dirty="0" smtClean="0"/>
              <a:t>: </a:t>
            </a:r>
            <a:r>
              <a:rPr lang="en-US" dirty="0"/>
              <a:t>in human </a:t>
            </a:r>
            <a:r>
              <a:rPr lang="en-US" dirty="0" err="1"/>
              <a:t>periovulatory</a:t>
            </a:r>
            <a:r>
              <a:rPr lang="en-US" dirty="0"/>
              <a:t> </a:t>
            </a:r>
            <a:r>
              <a:rPr lang="en-US" dirty="0" err="1"/>
              <a:t>oviductal</a:t>
            </a:r>
            <a:r>
              <a:rPr lang="en-US" dirty="0"/>
              <a:t> fluid </a:t>
            </a:r>
            <a:r>
              <a:rPr lang="en-US" dirty="0" smtClean="0"/>
              <a:t>(30 mg/mL)</a:t>
            </a:r>
          </a:p>
          <a:p>
            <a:pPr lvl="1"/>
            <a:r>
              <a:rPr lang="en-US" dirty="0" smtClean="0"/>
              <a:t>around </a:t>
            </a:r>
            <a:r>
              <a:rPr lang="en-US" dirty="0"/>
              <a:t>4 mg/mL </a:t>
            </a:r>
            <a:r>
              <a:rPr lang="en-US" dirty="0" smtClean="0"/>
              <a:t>:support </a:t>
            </a:r>
            <a:r>
              <a:rPr lang="en-US" dirty="0"/>
              <a:t>normal sperm function in </a:t>
            </a:r>
            <a:r>
              <a:rPr lang="en-US" dirty="0" smtClean="0"/>
              <a:t>IVF</a:t>
            </a:r>
          </a:p>
          <a:p>
            <a:r>
              <a:rPr lang="en-US" dirty="0" smtClean="0"/>
              <a:t>Bicarbonate </a:t>
            </a:r>
            <a:r>
              <a:rPr lang="en-US" dirty="0"/>
              <a:t>ions </a:t>
            </a:r>
            <a:r>
              <a:rPr lang="en-US" dirty="0" smtClean="0"/>
              <a:t>: for </a:t>
            </a:r>
            <a:r>
              <a:rPr lang="en-US" dirty="0"/>
              <a:t>capacitation of sperm </a:t>
            </a:r>
            <a:r>
              <a:rPr lang="en-US" dirty="0" smtClean="0"/>
              <a:t>(25 </a:t>
            </a:r>
            <a:r>
              <a:rPr lang="en-US" dirty="0" err="1" smtClean="0"/>
              <a:t>mmol</a:t>
            </a:r>
            <a:r>
              <a:rPr lang="en-US" dirty="0" smtClean="0"/>
              <a:t>/L) </a:t>
            </a:r>
            <a:r>
              <a:rPr lang="en-US" dirty="0"/>
              <a:t>in the </a:t>
            </a:r>
            <a:r>
              <a:rPr lang="en-US" dirty="0" smtClean="0"/>
              <a:t>medium</a:t>
            </a:r>
          </a:p>
          <a:p>
            <a:r>
              <a:rPr lang="en-US" dirty="0" smtClean="0"/>
              <a:t>glucose : </a:t>
            </a:r>
            <a:r>
              <a:rPr lang="en-US" dirty="0"/>
              <a:t>utilized as a metabolic </a:t>
            </a:r>
            <a:r>
              <a:rPr lang="en-US" dirty="0" smtClean="0"/>
              <a:t>substrate </a:t>
            </a:r>
            <a:r>
              <a:rPr lang="en-US" dirty="0"/>
              <a:t>by sperm </a:t>
            </a:r>
            <a:endParaRPr lang="en-US" dirty="0" smtClean="0"/>
          </a:p>
          <a:p>
            <a:pPr lvl="1"/>
            <a:r>
              <a:rPr lang="en-US" dirty="0" smtClean="0"/>
              <a:t>not </a:t>
            </a:r>
            <a:r>
              <a:rPr lang="en-US" dirty="0"/>
              <a:t>clear whether it is essential for </a:t>
            </a:r>
            <a:r>
              <a:rPr lang="en-US" dirty="0" smtClean="0"/>
              <a:t>nor- mal </a:t>
            </a:r>
            <a:r>
              <a:rPr lang="en-US" dirty="0"/>
              <a:t>function </a:t>
            </a:r>
            <a:r>
              <a:rPr lang="en-US" i="1" dirty="0"/>
              <a:t>in </a:t>
            </a:r>
            <a:r>
              <a:rPr lang="en-US" i="1" dirty="0" smtClean="0"/>
              <a:t>vitro</a:t>
            </a:r>
            <a:endParaRPr lang="en-US" dirty="0" smtClean="0"/>
          </a:p>
          <a:p>
            <a:pPr lvl="1"/>
            <a:r>
              <a:rPr lang="en-US" dirty="0" smtClean="0"/>
              <a:t>although </a:t>
            </a:r>
            <a:r>
              <a:rPr lang="en-US" dirty="0"/>
              <a:t>glucose is usually included in commercially available media used for fertilization. </a:t>
            </a:r>
          </a:p>
        </p:txBody>
      </p:sp>
    </p:spTree>
    <p:extLst>
      <p:ext uri="{BB962C8B-B14F-4D97-AF65-F5344CB8AC3E}">
        <p14:creationId xmlns:p14="http://schemas.microsoft.com/office/powerpoint/2010/main" val="764034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r>
              <a:rPr lang="en-US" dirty="0"/>
              <a:t>Several variations of the swim up.</a:t>
            </a:r>
            <a:br>
              <a:rPr lang="en-US" dirty="0"/>
            </a:br>
            <a:endParaRPr lang="en-US" dirty="0"/>
          </a:p>
        </p:txBody>
      </p:sp>
      <p:sp>
        <p:nvSpPr>
          <p:cNvPr id="3" name="Content Placeholder 2"/>
          <p:cNvSpPr>
            <a:spLocks noGrp="1"/>
          </p:cNvSpPr>
          <p:nvPr>
            <p:ph idx="1"/>
          </p:nvPr>
        </p:nvSpPr>
        <p:spPr>
          <a:xfrm>
            <a:off x="1141412" y="2097088"/>
            <a:ext cx="9905999" cy="4624251"/>
          </a:xfrm>
        </p:spPr>
        <p:txBody>
          <a:bodyPr>
            <a:normAutofit fontScale="92500" lnSpcReduction="20000"/>
          </a:bodyPr>
          <a:lstStyle/>
          <a:p>
            <a:r>
              <a:rPr lang="en-US" dirty="0" smtClean="0"/>
              <a:t>For normal semen</a:t>
            </a:r>
          </a:p>
          <a:p>
            <a:r>
              <a:rPr lang="en-US" dirty="0" smtClean="0"/>
              <a:t>For IUI,IVF,ICSI</a:t>
            </a:r>
          </a:p>
          <a:p>
            <a:r>
              <a:rPr lang="en-US" dirty="0" smtClean="0"/>
              <a:t>The </a:t>
            </a:r>
            <a:r>
              <a:rPr lang="en-US" dirty="0"/>
              <a:t>seminal </a:t>
            </a:r>
            <a:r>
              <a:rPr lang="en-US" dirty="0" smtClean="0"/>
              <a:t>plasma: overlaid </a:t>
            </a:r>
            <a:r>
              <a:rPr lang="en-US" dirty="0"/>
              <a:t>directly with culture </a:t>
            </a:r>
            <a:r>
              <a:rPr lang="en-US" dirty="0"/>
              <a:t>medium </a:t>
            </a:r>
            <a:r>
              <a:rPr lang="en-US" dirty="0" smtClean="0"/>
              <a:t>{Ham’s </a:t>
            </a:r>
            <a:r>
              <a:rPr lang="en-US" dirty="0"/>
              <a:t>F-10 </a:t>
            </a:r>
            <a:r>
              <a:rPr lang="en-US" dirty="0" smtClean="0"/>
              <a:t>with10%  5%human </a:t>
            </a:r>
            <a:r>
              <a:rPr lang="en-US" dirty="0"/>
              <a:t>serum albumin (HSA</a:t>
            </a:r>
            <a:r>
              <a:rPr lang="en-US" dirty="0" smtClean="0"/>
              <a:t>) }</a:t>
            </a:r>
            <a:endParaRPr lang="en-US" dirty="0" smtClean="0"/>
          </a:p>
          <a:p>
            <a:pPr lvl="1"/>
            <a:r>
              <a:rPr lang="en-US" dirty="0" smtClean="0"/>
              <a:t> </a:t>
            </a:r>
            <a:r>
              <a:rPr lang="en-US" dirty="0"/>
              <a:t>the sperm allowed to swim from the </a:t>
            </a:r>
            <a:r>
              <a:rPr lang="en-US" dirty="0" smtClean="0"/>
              <a:t>seminal </a:t>
            </a:r>
            <a:r>
              <a:rPr lang="en-US" dirty="0"/>
              <a:t>plasma into the culture </a:t>
            </a:r>
            <a:r>
              <a:rPr lang="en-US" dirty="0" smtClean="0"/>
              <a:t>medium</a:t>
            </a:r>
          </a:p>
          <a:p>
            <a:pPr lvl="1"/>
            <a:r>
              <a:rPr lang="en-US" dirty="0" smtClean="0"/>
              <a:t>the </a:t>
            </a:r>
            <a:r>
              <a:rPr lang="en-US" dirty="0"/>
              <a:t>sperm suspension should be washed to ensure adequate removal of seminal plasma </a:t>
            </a:r>
            <a:r>
              <a:rPr lang="en-US" dirty="0" smtClean="0"/>
              <a:t>constituents</a:t>
            </a:r>
          </a:p>
          <a:p>
            <a:r>
              <a:rPr lang="en-US" dirty="0" smtClean="0"/>
              <a:t>the </a:t>
            </a:r>
            <a:r>
              <a:rPr lang="en-US" dirty="0"/>
              <a:t>semen sample may be diluted and centrifuged and the pellet loosened and overlaid </a:t>
            </a:r>
            <a:r>
              <a:rPr lang="en-US" dirty="0" smtClean="0"/>
              <a:t>(300g - 10min)</a:t>
            </a:r>
            <a:endParaRPr lang="en-US" dirty="0" smtClean="0"/>
          </a:p>
          <a:p>
            <a:r>
              <a:rPr lang="en-US" dirty="0" smtClean="0"/>
              <a:t> </a:t>
            </a:r>
            <a:r>
              <a:rPr lang="en-US" dirty="0"/>
              <a:t>the semen sample may be centrifuged without prior dilution of the seminal plasma and the pellet loosened and overlaid with medium for the swim up </a:t>
            </a:r>
            <a:r>
              <a:rPr lang="en-US" dirty="0" smtClean="0"/>
              <a:t>procedure(</a:t>
            </a:r>
            <a:r>
              <a:rPr lang="en-US" dirty="0"/>
              <a:t>useful for </a:t>
            </a:r>
            <a:r>
              <a:rPr lang="en-US" dirty="0" err="1" smtClean="0"/>
              <a:t>oligozoospermia</a:t>
            </a:r>
            <a:r>
              <a:rPr lang="en-US" dirty="0" smtClean="0"/>
              <a:t> :</a:t>
            </a:r>
            <a:r>
              <a:rPr lang="en-US" b="1" i="1" dirty="0" smtClean="0"/>
              <a:t>damaged by </a:t>
            </a:r>
            <a:r>
              <a:rPr lang="en-US" b="1" i="1" dirty="0"/>
              <a:t>the dilution </a:t>
            </a:r>
            <a:r>
              <a:rPr lang="en-US" b="1" i="1" dirty="0" smtClean="0"/>
              <a:t>procedure</a:t>
            </a:r>
            <a:r>
              <a:rPr lang="en-US" dirty="0" smtClean="0"/>
              <a:t>)</a:t>
            </a:r>
          </a:p>
        </p:txBody>
      </p:sp>
    </p:spTree>
    <p:extLst>
      <p:ext uri="{BB962C8B-B14F-4D97-AF65-F5344CB8AC3E}">
        <p14:creationId xmlns:p14="http://schemas.microsoft.com/office/powerpoint/2010/main" val="929148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t>Sperm Preparation of Cryopreserved Semen </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dilution </a:t>
            </a:r>
            <a:r>
              <a:rPr lang="en-US" dirty="0"/>
              <a:t>of the semen sample </a:t>
            </a:r>
            <a:r>
              <a:rPr lang="en-US" dirty="0" smtClean="0"/>
              <a:t>(slow </a:t>
            </a:r>
            <a:r>
              <a:rPr lang="en-US" dirty="0"/>
              <a:t>with dropwise addition of culture medium to the thawed </a:t>
            </a:r>
            <a:r>
              <a:rPr lang="en-US" dirty="0" smtClean="0"/>
              <a:t>sample</a:t>
            </a:r>
            <a:r>
              <a:rPr lang="en-US" dirty="0" smtClean="0"/>
              <a:t>) </a:t>
            </a:r>
            <a:r>
              <a:rPr lang="en-US" dirty="0"/>
              <a:t>If the thawed semen is overlaid directly, the need for slow dilution is </a:t>
            </a:r>
            <a:r>
              <a:rPr lang="en-US" dirty="0" smtClean="0"/>
              <a:t>eliminated</a:t>
            </a:r>
          </a:p>
          <a:p>
            <a:r>
              <a:rPr lang="en-US" dirty="0"/>
              <a:t>After centrifugation → the </a:t>
            </a:r>
            <a:r>
              <a:rPr lang="en-US" dirty="0" smtClean="0"/>
              <a:t>supernatant : aspirated off the pellet the pellet gently </a:t>
            </a:r>
            <a:r>
              <a:rPr lang="en-US" dirty="0" err="1" smtClean="0"/>
              <a:t>resuspended</a:t>
            </a:r>
            <a:r>
              <a:rPr lang="en-US" dirty="0" smtClean="0"/>
              <a:t> in a small volume of liquid </a:t>
            </a:r>
            <a:r>
              <a:rPr lang="en-US" dirty="0" smtClean="0"/>
              <a:t>→ </a:t>
            </a:r>
            <a:r>
              <a:rPr lang="en-US" dirty="0"/>
              <a:t>medium </a:t>
            </a:r>
            <a:r>
              <a:rPr lang="en-US" dirty="0" smtClean="0"/>
              <a:t>is then gently pipetted onto the surface of the pellet </a:t>
            </a:r>
            <a:r>
              <a:rPr lang="en-US" dirty="0" smtClean="0"/>
              <a:t>→ </a:t>
            </a:r>
            <a:r>
              <a:rPr lang="en-US" dirty="0">
                <a:solidFill>
                  <a:srgbClr val="FF0000"/>
                </a:solidFill>
              </a:rPr>
              <a:t>the </a:t>
            </a:r>
            <a:r>
              <a:rPr lang="en-US" dirty="0" smtClean="0">
                <a:solidFill>
                  <a:srgbClr val="FF0000"/>
                </a:solidFill>
              </a:rPr>
              <a:t>tube incubated for 45–60 minutes.</a:t>
            </a:r>
          </a:p>
          <a:p>
            <a:r>
              <a:rPr lang="en-US" dirty="0" smtClean="0"/>
              <a:t> </a:t>
            </a:r>
            <a:r>
              <a:rPr lang="en-US" dirty="0">
                <a:solidFill>
                  <a:srgbClr val="FF0000"/>
                </a:solidFill>
              </a:rPr>
              <a:t>Prolonged incubation </a:t>
            </a:r>
            <a:r>
              <a:rPr lang="en-US" dirty="0"/>
              <a:t>times </a:t>
            </a:r>
            <a:r>
              <a:rPr lang="en-US" dirty="0" smtClean="0"/>
              <a:t>➣ a </a:t>
            </a:r>
            <a:r>
              <a:rPr lang="en-US" dirty="0">
                <a:solidFill>
                  <a:srgbClr val="FF0000"/>
                </a:solidFill>
              </a:rPr>
              <a:t>reduced</a:t>
            </a:r>
            <a:r>
              <a:rPr lang="en-US" dirty="0"/>
              <a:t> yield of </a:t>
            </a:r>
            <a:r>
              <a:rPr lang="en-US" dirty="0">
                <a:solidFill>
                  <a:srgbClr val="FF0000"/>
                </a:solidFill>
              </a:rPr>
              <a:t>motile</a:t>
            </a:r>
            <a:r>
              <a:rPr lang="en-US" dirty="0"/>
              <a:t> sperm from gravitational </a:t>
            </a:r>
            <a:r>
              <a:rPr lang="en-US" dirty="0" smtClean="0"/>
              <a:t>effects</a:t>
            </a:r>
          </a:p>
          <a:p>
            <a:r>
              <a:rPr lang="en-US" dirty="0" smtClean="0"/>
              <a:t>The </a:t>
            </a:r>
            <a:r>
              <a:rPr lang="en-US" dirty="0"/>
              <a:t>use of a conical </a:t>
            </a:r>
            <a:r>
              <a:rPr lang="en-US" dirty="0" smtClean="0"/>
              <a:t>tube </a:t>
            </a:r>
            <a:r>
              <a:rPr lang="en-US" dirty="0"/>
              <a:t>(</a:t>
            </a:r>
            <a:r>
              <a:rPr lang="en-US" dirty="0" smtClean="0"/>
              <a:t> </a:t>
            </a:r>
            <a:r>
              <a:rPr lang="en-US" dirty="0" smtClean="0"/>
              <a:t>for easier </a:t>
            </a:r>
            <a:r>
              <a:rPr lang="en-US" dirty="0"/>
              <a:t>to see and </a:t>
            </a:r>
            <a:r>
              <a:rPr lang="en-US" dirty="0" smtClean="0"/>
              <a:t>not disturbed </a:t>
            </a:r>
            <a:r>
              <a:rPr lang="en-US" dirty="0"/>
              <a:t>during </a:t>
            </a:r>
            <a:r>
              <a:rPr lang="en-US" dirty="0" smtClean="0"/>
              <a:t>manipulation)</a:t>
            </a:r>
          </a:p>
          <a:p>
            <a:r>
              <a:rPr lang="en-US" dirty="0" smtClean="0"/>
              <a:t>placed </a:t>
            </a:r>
            <a:r>
              <a:rPr lang="en-US" dirty="0"/>
              <a:t>in the incubator at an angle to increase the surface area of the interface</a:t>
            </a:r>
            <a:r>
              <a:rPr lang="en-US" dirty="0" smtClean="0"/>
              <a:t>.</a:t>
            </a:r>
          </a:p>
          <a:p>
            <a:r>
              <a:rPr lang="en-US" dirty="0" smtClean="0"/>
              <a:t>aspirated : the </a:t>
            </a:r>
            <a:r>
              <a:rPr lang="en-US" dirty="0">
                <a:solidFill>
                  <a:srgbClr val="FF0000"/>
                </a:solidFill>
              </a:rPr>
              <a:t>upper half to two-thirds </a:t>
            </a:r>
            <a:r>
              <a:rPr lang="en-US" dirty="0"/>
              <a:t>of the </a:t>
            </a:r>
            <a:r>
              <a:rPr lang="en-US" dirty="0" smtClean="0"/>
              <a:t>overlay, </a:t>
            </a:r>
            <a:r>
              <a:rPr lang="en-US" dirty="0"/>
              <a:t>mixed, and the sperm concentration </a:t>
            </a:r>
            <a:r>
              <a:rPr lang="en-US" dirty="0" smtClean="0"/>
              <a:t>determined</a:t>
            </a:r>
            <a:endParaRPr lang="en-US" dirty="0"/>
          </a:p>
          <a:p>
            <a:endParaRPr lang="en-US" dirty="0"/>
          </a:p>
        </p:txBody>
      </p:sp>
    </p:spTree>
    <p:extLst>
      <p:ext uri="{BB962C8B-B14F-4D97-AF65-F5344CB8AC3E}">
        <p14:creationId xmlns:p14="http://schemas.microsoft.com/office/powerpoint/2010/main" val="490295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43136"/>
            <a:ext cx="9905998" cy="1478570"/>
          </a:xfrm>
        </p:spPr>
        <p:txBody>
          <a:bodyPr>
            <a:normAutofit/>
          </a:bodyPr>
          <a:lstStyle/>
          <a:p>
            <a:pPr algn="ctr"/>
            <a:r>
              <a:rPr lang="en-US" b="1" dirty="0"/>
              <a:t>Density gradients </a:t>
            </a:r>
            <a:r>
              <a:rPr lang="en-US" dirty="0"/>
              <a:t/>
            </a:r>
            <a:br>
              <a:rPr lang="en-US" dirty="0"/>
            </a:br>
            <a:r>
              <a:rPr lang="en-US" dirty="0"/>
              <a:t>Various gradient separation procedures </a:t>
            </a:r>
            <a:br>
              <a:rPr lang="en-US" dirty="0"/>
            </a:br>
            <a:endParaRPr lang="en-US" dirty="0"/>
          </a:p>
        </p:txBody>
      </p:sp>
      <p:sp>
        <p:nvSpPr>
          <p:cNvPr id="3" name="Content Placeholder 2"/>
          <p:cNvSpPr>
            <a:spLocks noGrp="1"/>
          </p:cNvSpPr>
          <p:nvPr>
            <p:ph idx="1"/>
          </p:nvPr>
        </p:nvSpPr>
        <p:spPr>
          <a:xfrm>
            <a:off x="555586" y="892321"/>
            <a:ext cx="10491826" cy="5567423"/>
          </a:xfrm>
        </p:spPr>
        <p:txBody>
          <a:bodyPr>
            <a:normAutofit lnSpcReduction="10000"/>
          </a:bodyPr>
          <a:lstStyle/>
          <a:p>
            <a:r>
              <a:rPr lang="en-US" dirty="0" smtClean="0"/>
              <a:t>For IUI, IVF,ICSI</a:t>
            </a:r>
          </a:p>
          <a:p>
            <a:r>
              <a:rPr lang="en-US" dirty="0" smtClean="0"/>
              <a:t>The </a:t>
            </a:r>
            <a:r>
              <a:rPr lang="en-US" dirty="0" smtClean="0"/>
              <a:t>advantage: </a:t>
            </a:r>
            <a:r>
              <a:rPr lang="en-US" dirty="0" smtClean="0">
                <a:solidFill>
                  <a:srgbClr val="FF0000"/>
                </a:solidFill>
              </a:rPr>
              <a:t>rapid</a:t>
            </a:r>
            <a:r>
              <a:rPr lang="en-US" dirty="0"/>
              <a:t>, requiring </a:t>
            </a:r>
            <a:r>
              <a:rPr lang="en-US" dirty="0">
                <a:solidFill>
                  <a:srgbClr val="FF0000"/>
                </a:solidFill>
              </a:rPr>
              <a:t>20 </a:t>
            </a:r>
            <a:r>
              <a:rPr lang="en-US" dirty="0" smtClean="0">
                <a:solidFill>
                  <a:srgbClr val="FF0000"/>
                </a:solidFill>
              </a:rPr>
              <a:t>minutes </a:t>
            </a:r>
            <a:r>
              <a:rPr lang="en-US" dirty="0" smtClean="0"/>
              <a:t>or shorter </a:t>
            </a:r>
            <a:r>
              <a:rPr lang="en-US" dirty="0"/>
              <a:t>of centrifugation compared with an average of </a:t>
            </a:r>
            <a:r>
              <a:rPr lang="en-US" dirty="0">
                <a:solidFill>
                  <a:srgbClr val="FF0000"/>
                </a:solidFill>
              </a:rPr>
              <a:t>1 hour </a:t>
            </a:r>
            <a:r>
              <a:rPr lang="en-US" dirty="0"/>
              <a:t>of incubation for swim </a:t>
            </a:r>
            <a:r>
              <a:rPr lang="en-US" dirty="0" smtClean="0"/>
              <a:t>up</a:t>
            </a:r>
            <a:r>
              <a:rPr lang="en-US" dirty="0" smtClean="0"/>
              <a:t>.</a:t>
            </a:r>
          </a:p>
          <a:p>
            <a:r>
              <a:rPr lang="en-US" dirty="0"/>
              <a:t>Specimens obtained </a:t>
            </a:r>
            <a:r>
              <a:rPr lang="en-US" dirty="0" smtClean="0"/>
              <a:t>: </a:t>
            </a:r>
            <a:r>
              <a:rPr lang="en-US" dirty="0">
                <a:solidFill>
                  <a:schemeClr val="accent4">
                    <a:lumMod val="20000"/>
                    <a:lumOff val="80000"/>
                  </a:schemeClr>
                </a:solidFill>
              </a:rPr>
              <a:t>electro-ejaculation</a:t>
            </a:r>
            <a:r>
              <a:rPr lang="en-US" dirty="0"/>
              <a:t> </a:t>
            </a:r>
            <a:endParaRPr lang="en-US" dirty="0" smtClean="0"/>
          </a:p>
          <a:p>
            <a:r>
              <a:rPr lang="en-US" dirty="0" smtClean="0"/>
              <a:t>Regardless </a:t>
            </a:r>
            <a:r>
              <a:rPr lang="en-US" dirty="0"/>
              <a:t>of the method of preparation, these types of ejaculates will often </a:t>
            </a:r>
            <a:r>
              <a:rPr lang="en-US" dirty="0" smtClean="0"/>
              <a:t>contain </a:t>
            </a:r>
            <a:r>
              <a:rPr lang="en-US" dirty="0"/>
              <a:t>a high percentage of </a:t>
            </a:r>
            <a:r>
              <a:rPr lang="en-US" dirty="0">
                <a:solidFill>
                  <a:schemeClr val="accent4">
                    <a:lumMod val="20000"/>
                    <a:lumOff val="80000"/>
                  </a:schemeClr>
                </a:solidFill>
              </a:rPr>
              <a:t>immotile sperm cells</a:t>
            </a:r>
            <a:endParaRPr lang="en-US" dirty="0" smtClean="0">
              <a:solidFill>
                <a:schemeClr val="accent4">
                  <a:lumMod val="20000"/>
                  <a:lumOff val="80000"/>
                </a:schemeClr>
              </a:solidFill>
            </a:endParaRPr>
          </a:p>
          <a:p>
            <a:pPr lvl="1"/>
            <a:r>
              <a:rPr lang="en-US" dirty="0" smtClean="0">
                <a:solidFill>
                  <a:schemeClr val="accent3">
                    <a:lumMod val="20000"/>
                    <a:lumOff val="80000"/>
                  </a:schemeClr>
                </a:solidFill>
              </a:rPr>
              <a:t>popular </a:t>
            </a:r>
            <a:r>
              <a:rPr lang="en-US" dirty="0">
                <a:solidFill>
                  <a:schemeClr val="accent3">
                    <a:lumMod val="20000"/>
                    <a:lumOff val="80000"/>
                  </a:schemeClr>
                </a:solidFill>
              </a:rPr>
              <a:t>of these is colloidal silica density gradient (CSDG) </a:t>
            </a:r>
            <a:r>
              <a:rPr lang="en-US" dirty="0" smtClean="0">
                <a:solidFill>
                  <a:schemeClr val="accent3">
                    <a:lumMod val="20000"/>
                    <a:lumOff val="80000"/>
                  </a:schemeClr>
                </a:solidFill>
              </a:rPr>
              <a:t>centrifugation</a:t>
            </a:r>
          </a:p>
          <a:p>
            <a:pPr lvl="1"/>
            <a:r>
              <a:rPr lang="en-US" dirty="0" smtClean="0">
                <a:solidFill>
                  <a:schemeClr val="accent3">
                    <a:lumMod val="20000"/>
                    <a:lumOff val="80000"/>
                  </a:schemeClr>
                </a:solidFill>
              </a:rPr>
              <a:t>The </a:t>
            </a:r>
            <a:r>
              <a:rPr lang="en-US" dirty="0">
                <a:solidFill>
                  <a:schemeClr val="accent3">
                    <a:lumMod val="20000"/>
                    <a:lumOff val="80000"/>
                  </a:schemeClr>
                </a:solidFill>
              </a:rPr>
              <a:t>colloidal silica particles are coated with </a:t>
            </a:r>
            <a:r>
              <a:rPr lang="en-US" dirty="0" err="1">
                <a:solidFill>
                  <a:schemeClr val="accent3">
                    <a:lumMod val="20000"/>
                    <a:lumOff val="80000"/>
                  </a:schemeClr>
                </a:solidFill>
              </a:rPr>
              <a:t>polyvinylpyrolli</a:t>
            </a:r>
            <a:r>
              <a:rPr lang="en-US" dirty="0">
                <a:solidFill>
                  <a:schemeClr val="accent3">
                    <a:lumMod val="20000"/>
                    <a:lumOff val="80000"/>
                  </a:schemeClr>
                </a:solidFill>
              </a:rPr>
              <a:t>- done (e.g., </a:t>
            </a:r>
            <a:r>
              <a:rPr lang="en-US" dirty="0" err="1">
                <a:solidFill>
                  <a:schemeClr val="accent3">
                    <a:lumMod val="20000"/>
                    <a:lumOff val="80000"/>
                  </a:schemeClr>
                </a:solidFill>
              </a:rPr>
              <a:t>PercollTM</a:t>
            </a:r>
            <a:r>
              <a:rPr lang="en-US" dirty="0">
                <a:solidFill>
                  <a:schemeClr val="accent3">
                    <a:lumMod val="20000"/>
                    <a:lumOff val="80000"/>
                  </a:schemeClr>
                </a:solidFill>
              </a:rPr>
              <a:t>; Pharmacia AB, Uppsala, Sweden). </a:t>
            </a:r>
            <a:endParaRPr lang="en-US" dirty="0" smtClean="0">
              <a:solidFill>
                <a:schemeClr val="accent3">
                  <a:lumMod val="20000"/>
                  <a:lumOff val="80000"/>
                </a:schemeClr>
              </a:solidFill>
            </a:endParaRPr>
          </a:p>
          <a:p>
            <a:pPr lvl="2"/>
            <a:r>
              <a:rPr lang="en-US" dirty="0" smtClean="0">
                <a:solidFill>
                  <a:schemeClr val="accent3">
                    <a:lumMod val="20000"/>
                    <a:lumOff val="80000"/>
                  </a:schemeClr>
                </a:solidFill>
              </a:rPr>
              <a:t>the </a:t>
            </a:r>
            <a:r>
              <a:rPr lang="en-US" dirty="0">
                <a:solidFill>
                  <a:schemeClr val="accent3">
                    <a:lumMod val="20000"/>
                    <a:lumOff val="80000"/>
                  </a:schemeClr>
                </a:solidFill>
              </a:rPr>
              <a:t>withdrawal of </a:t>
            </a:r>
            <a:r>
              <a:rPr lang="en-US" dirty="0" err="1">
                <a:solidFill>
                  <a:schemeClr val="accent3">
                    <a:lumMod val="20000"/>
                    <a:lumOff val="80000"/>
                  </a:schemeClr>
                </a:solidFill>
              </a:rPr>
              <a:t>Percoll</a:t>
            </a:r>
            <a:r>
              <a:rPr lang="en-US" dirty="0">
                <a:solidFill>
                  <a:schemeClr val="accent3">
                    <a:lumMod val="20000"/>
                    <a:lumOff val="80000"/>
                  </a:schemeClr>
                </a:solidFill>
              </a:rPr>
              <a:t> from use in </a:t>
            </a:r>
            <a:r>
              <a:rPr lang="en-US" dirty="0" smtClean="0">
                <a:solidFill>
                  <a:schemeClr val="accent3">
                    <a:lumMod val="20000"/>
                    <a:lumOff val="80000"/>
                  </a:schemeClr>
                </a:solidFill>
              </a:rPr>
              <a:t>ART</a:t>
            </a:r>
            <a:r>
              <a:rPr lang="en-US" dirty="0">
                <a:solidFill>
                  <a:schemeClr val="accent3">
                    <a:lumMod val="20000"/>
                    <a:lumOff val="80000"/>
                  </a:schemeClr>
                </a:solidFill>
              </a:rPr>
              <a:t> </a:t>
            </a:r>
            <a:r>
              <a:rPr lang="en-US" dirty="0" smtClean="0">
                <a:solidFill>
                  <a:schemeClr val="accent3">
                    <a:lumMod val="20000"/>
                    <a:lumOff val="80000"/>
                  </a:schemeClr>
                </a:solidFill>
              </a:rPr>
              <a:t>(endotoxin). </a:t>
            </a:r>
          </a:p>
          <a:p>
            <a:pPr lvl="1"/>
            <a:r>
              <a:rPr lang="en-US" dirty="0" smtClean="0">
                <a:solidFill>
                  <a:schemeClr val="accent3">
                    <a:lumMod val="20000"/>
                    <a:lumOff val="80000"/>
                  </a:schemeClr>
                </a:solidFill>
              </a:rPr>
              <a:t>Other </a:t>
            </a:r>
            <a:r>
              <a:rPr lang="en-US" dirty="0">
                <a:solidFill>
                  <a:schemeClr val="accent3">
                    <a:lumMod val="20000"/>
                    <a:lumOff val="80000"/>
                  </a:schemeClr>
                </a:solidFill>
              </a:rPr>
              <a:t>media containing </a:t>
            </a:r>
            <a:r>
              <a:rPr lang="en-US" dirty="0" smtClean="0">
                <a:solidFill>
                  <a:schemeClr val="accent3">
                    <a:lumMod val="20000"/>
                    <a:lumOff val="80000"/>
                  </a:schemeClr>
                </a:solidFill>
              </a:rPr>
              <a:t>(</a:t>
            </a:r>
            <a:r>
              <a:rPr lang="en-US" dirty="0" err="1" smtClean="0">
                <a:solidFill>
                  <a:schemeClr val="accent3">
                    <a:lumMod val="20000"/>
                    <a:lumOff val="80000"/>
                  </a:schemeClr>
                </a:solidFill>
              </a:rPr>
              <a:t>silane</a:t>
            </a:r>
            <a:r>
              <a:rPr lang="en-US" dirty="0" smtClean="0">
                <a:solidFill>
                  <a:schemeClr val="accent3">
                    <a:lumMod val="20000"/>
                    <a:lumOff val="80000"/>
                  </a:schemeClr>
                </a:solidFill>
              </a:rPr>
              <a:t>-coated silica) </a:t>
            </a:r>
          </a:p>
          <a:p>
            <a:pPr lvl="2"/>
            <a:r>
              <a:rPr lang="en-US" dirty="0" err="1" smtClean="0">
                <a:solidFill>
                  <a:schemeClr val="accent3">
                    <a:lumMod val="20000"/>
                    <a:lumOff val="80000"/>
                  </a:schemeClr>
                </a:solidFill>
              </a:rPr>
              <a:t>IsolateTM</a:t>
            </a:r>
            <a:r>
              <a:rPr lang="en-US" dirty="0" smtClean="0">
                <a:solidFill>
                  <a:schemeClr val="accent3">
                    <a:lumMod val="20000"/>
                    <a:lumOff val="80000"/>
                  </a:schemeClr>
                </a:solidFill>
              </a:rPr>
              <a:t>, </a:t>
            </a:r>
            <a:r>
              <a:rPr lang="en-US" dirty="0" err="1" smtClean="0">
                <a:solidFill>
                  <a:schemeClr val="accent3">
                    <a:lumMod val="20000"/>
                    <a:lumOff val="80000"/>
                  </a:schemeClr>
                </a:solidFill>
              </a:rPr>
              <a:t>PureSpermTM</a:t>
            </a:r>
            <a:r>
              <a:rPr lang="en-US" dirty="0" smtClean="0">
                <a:solidFill>
                  <a:schemeClr val="accent3">
                    <a:lumMod val="20000"/>
                    <a:lumOff val="80000"/>
                  </a:schemeClr>
                </a:solidFill>
              </a:rPr>
              <a:t>, </a:t>
            </a:r>
            <a:r>
              <a:rPr lang="en-US" dirty="0" err="1" smtClean="0">
                <a:solidFill>
                  <a:schemeClr val="accent3">
                    <a:lumMod val="20000"/>
                    <a:lumOff val="80000"/>
                  </a:schemeClr>
                </a:solidFill>
              </a:rPr>
              <a:t>SpermGradTM</a:t>
            </a:r>
            <a:r>
              <a:rPr lang="en-US" dirty="0" smtClean="0">
                <a:solidFill>
                  <a:schemeClr val="accent3">
                    <a:lumMod val="20000"/>
                    <a:lumOff val="80000"/>
                  </a:schemeClr>
                </a:solidFill>
              </a:rPr>
              <a:t>, </a:t>
            </a:r>
            <a:r>
              <a:rPr lang="en-US" dirty="0" err="1" smtClean="0">
                <a:solidFill>
                  <a:schemeClr val="accent3">
                    <a:lumMod val="20000"/>
                    <a:lumOff val="80000"/>
                  </a:schemeClr>
                </a:solidFill>
              </a:rPr>
              <a:t>SupraSpermTM</a:t>
            </a:r>
            <a:r>
              <a:rPr lang="en-US" dirty="0" smtClean="0">
                <a:solidFill>
                  <a:schemeClr val="accent3">
                    <a:lumMod val="20000"/>
                    <a:lumOff val="80000"/>
                  </a:schemeClr>
                </a:solidFill>
              </a:rPr>
              <a:t>, </a:t>
            </a:r>
            <a:r>
              <a:rPr lang="en-US" dirty="0" err="1" smtClean="0">
                <a:solidFill>
                  <a:schemeClr val="accent3">
                    <a:lumMod val="20000"/>
                    <a:lumOff val="80000"/>
                  </a:schemeClr>
                </a:solidFill>
              </a:rPr>
              <a:t>PureCeptionTM</a:t>
            </a:r>
            <a:r>
              <a:rPr lang="en-US" dirty="0" smtClean="0">
                <a:solidFill>
                  <a:schemeClr val="accent3">
                    <a:lumMod val="20000"/>
                    <a:lumOff val="80000"/>
                  </a:schemeClr>
                </a:solidFill>
              </a:rPr>
              <a:t>, </a:t>
            </a:r>
            <a:r>
              <a:rPr lang="en-US" dirty="0" err="1" smtClean="0">
                <a:solidFill>
                  <a:schemeClr val="accent3">
                    <a:lumMod val="20000"/>
                    <a:lumOff val="80000"/>
                  </a:schemeClr>
                </a:solidFill>
              </a:rPr>
              <a:t>Sil-SelectTM</a:t>
            </a:r>
            <a:r>
              <a:rPr lang="en-US" dirty="0" smtClean="0">
                <a:solidFill>
                  <a:schemeClr val="accent3">
                    <a:lumMod val="20000"/>
                    <a:lumOff val="80000"/>
                  </a:schemeClr>
                </a:solidFill>
              </a:rPr>
              <a:t>, Sydney </a:t>
            </a:r>
            <a:r>
              <a:rPr lang="en-US" dirty="0">
                <a:solidFill>
                  <a:schemeClr val="accent3">
                    <a:lumMod val="20000"/>
                    <a:lumOff val="80000"/>
                  </a:schemeClr>
                </a:solidFill>
              </a:rPr>
              <a:t>IVF sperm gradient </a:t>
            </a:r>
            <a:r>
              <a:rPr lang="en-US" dirty="0" smtClean="0">
                <a:solidFill>
                  <a:schemeClr val="accent3">
                    <a:lumMod val="20000"/>
                    <a:lumOff val="80000"/>
                  </a:schemeClr>
                </a:solidFill>
              </a:rPr>
              <a:t>medium(William </a:t>
            </a:r>
            <a:r>
              <a:rPr lang="en-US" dirty="0">
                <a:solidFill>
                  <a:schemeClr val="accent3">
                    <a:lumMod val="20000"/>
                    <a:lumOff val="80000"/>
                  </a:schemeClr>
                </a:solidFill>
              </a:rPr>
              <a:t>A. Cook, Brisbane, QLD, Australia). </a:t>
            </a:r>
          </a:p>
        </p:txBody>
      </p:sp>
    </p:spTree>
    <p:extLst>
      <p:ext uri="{BB962C8B-B14F-4D97-AF65-F5344CB8AC3E}">
        <p14:creationId xmlns:p14="http://schemas.microsoft.com/office/powerpoint/2010/main" val="753150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85000" lnSpcReduction="10000"/>
          </a:bodyPr>
          <a:lstStyle/>
          <a:p>
            <a:r>
              <a:rPr lang="en-US" dirty="0"/>
              <a:t>Discontinuous gradients of two or more steps </a:t>
            </a:r>
            <a:endParaRPr lang="en-US" dirty="0" smtClean="0"/>
          </a:p>
          <a:p>
            <a:r>
              <a:rPr lang="en-US" dirty="0" smtClean="0"/>
              <a:t>Sperm </a:t>
            </a:r>
            <a:r>
              <a:rPr lang="en-US" dirty="0"/>
              <a:t>and other material form distinct bands at the inter- faces on the CSDG </a:t>
            </a:r>
            <a:endParaRPr lang="en-US" dirty="0" smtClean="0"/>
          </a:p>
          <a:p>
            <a:r>
              <a:rPr lang="en-US" dirty="0" smtClean="0"/>
              <a:t>immotile </a:t>
            </a:r>
            <a:r>
              <a:rPr lang="en-US" dirty="0"/>
              <a:t>sperm and </a:t>
            </a:r>
            <a:r>
              <a:rPr lang="en-US" dirty="0" err="1" smtClean="0"/>
              <a:t>debrisy</a:t>
            </a:r>
            <a:r>
              <a:rPr lang="en-US" dirty="0" smtClean="0"/>
              <a:t> (eliminated) </a:t>
            </a:r>
          </a:p>
          <a:p>
            <a:r>
              <a:rPr lang="en-US" dirty="0" smtClean="0"/>
              <a:t> </a:t>
            </a:r>
            <a:r>
              <a:rPr lang="en-US" dirty="0"/>
              <a:t>a rapid and efficient isolation of motile human </a:t>
            </a:r>
            <a:r>
              <a:rPr lang="en-US" dirty="0" smtClean="0"/>
              <a:t>sperm</a:t>
            </a:r>
          </a:p>
          <a:p>
            <a:r>
              <a:rPr lang="en-US" dirty="0" smtClean="0"/>
              <a:t>free </a:t>
            </a:r>
            <a:r>
              <a:rPr lang="en-US" dirty="0"/>
              <a:t>from contamination with other seminal </a:t>
            </a:r>
            <a:r>
              <a:rPr lang="en-US" dirty="0" smtClean="0"/>
              <a:t>constituents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8665" y="2249488"/>
            <a:ext cx="4722282" cy="3541712"/>
          </a:xfrm>
        </p:spPr>
      </p:pic>
    </p:spTree>
    <p:extLst>
      <p:ext uri="{BB962C8B-B14F-4D97-AF65-F5344CB8AC3E}">
        <p14:creationId xmlns:p14="http://schemas.microsoft.com/office/powerpoint/2010/main" val="550515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81804"/>
            <a:ext cx="9905998" cy="1478570"/>
          </a:xfrm>
        </p:spPr>
        <p:txBody>
          <a:bodyPr>
            <a:normAutofit/>
          </a:bodyPr>
          <a:lstStyle/>
          <a:p>
            <a:r>
              <a:rPr lang="en-US" dirty="0"/>
              <a:t>compared CSDG centrifugation with a swim up: </a:t>
            </a:r>
            <a:br>
              <a:rPr lang="en-US" dirty="0"/>
            </a:br>
            <a:endParaRPr lang="en-US" dirty="0"/>
          </a:p>
        </p:txBody>
      </p:sp>
      <p:sp>
        <p:nvSpPr>
          <p:cNvPr id="3" name="Content Placeholder 2"/>
          <p:cNvSpPr>
            <a:spLocks noGrp="1"/>
          </p:cNvSpPr>
          <p:nvPr>
            <p:ph idx="1"/>
          </p:nvPr>
        </p:nvSpPr>
        <p:spPr>
          <a:xfrm>
            <a:off x="755374" y="1669774"/>
            <a:ext cx="10515600" cy="5009322"/>
          </a:xfrm>
        </p:spPr>
        <p:txBody>
          <a:bodyPr>
            <a:normAutofit fontScale="92500" lnSpcReduction="20000"/>
          </a:bodyPr>
          <a:lstStyle/>
          <a:p>
            <a:r>
              <a:rPr lang="en-US" dirty="0" smtClean="0"/>
              <a:t>the </a:t>
            </a:r>
            <a:r>
              <a:rPr lang="en-US" dirty="0"/>
              <a:t>recovery of </a:t>
            </a:r>
            <a:r>
              <a:rPr lang="en-US" u="sng" dirty="0"/>
              <a:t>motile sperm </a:t>
            </a:r>
            <a:r>
              <a:rPr lang="en-US" dirty="0"/>
              <a:t>is </a:t>
            </a:r>
            <a:r>
              <a:rPr lang="en-US" dirty="0">
                <a:solidFill>
                  <a:srgbClr val="FF0000"/>
                </a:solidFill>
              </a:rPr>
              <a:t>greater</a:t>
            </a:r>
            <a:r>
              <a:rPr lang="en-US" dirty="0"/>
              <a:t> with </a:t>
            </a:r>
            <a:r>
              <a:rPr lang="en-US" dirty="0"/>
              <a:t>CSDG </a:t>
            </a:r>
            <a:r>
              <a:rPr lang="en-US" dirty="0" smtClean="0"/>
              <a:t>techniques</a:t>
            </a:r>
            <a:endParaRPr lang="en-US" dirty="0" smtClean="0"/>
          </a:p>
          <a:p>
            <a:r>
              <a:rPr lang="en-US" dirty="0" smtClean="0"/>
              <a:t>the </a:t>
            </a:r>
            <a:r>
              <a:rPr lang="en-US" dirty="0"/>
              <a:t>percentage of sperm with </a:t>
            </a:r>
            <a:r>
              <a:rPr lang="en-US" u="sng" dirty="0"/>
              <a:t>progressive motility </a:t>
            </a:r>
            <a:r>
              <a:rPr lang="en-US" dirty="0" smtClean="0"/>
              <a:t>:</a:t>
            </a:r>
            <a:r>
              <a:rPr lang="en-US" dirty="0" smtClean="0">
                <a:solidFill>
                  <a:srgbClr val="FF0000"/>
                </a:solidFill>
              </a:rPr>
              <a:t>lower</a:t>
            </a:r>
            <a:r>
              <a:rPr lang="en-US" dirty="0" smtClean="0"/>
              <a:t> </a:t>
            </a:r>
            <a:r>
              <a:rPr lang="en-US" dirty="0"/>
              <a:t>and the proportion of sperm with good </a:t>
            </a:r>
            <a:r>
              <a:rPr lang="en-US" dirty="0" smtClean="0"/>
              <a:t>morphology </a:t>
            </a:r>
            <a:r>
              <a:rPr lang="en-US" dirty="0"/>
              <a:t>lower with </a:t>
            </a:r>
            <a:r>
              <a:rPr lang="en-US" dirty="0"/>
              <a:t>CSDG </a:t>
            </a:r>
            <a:r>
              <a:rPr lang="en-US" dirty="0" smtClean="0"/>
              <a:t>than </a:t>
            </a:r>
            <a:r>
              <a:rPr lang="en-US" dirty="0"/>
              <a:t>with swim up </a:t>
            </a:r>
            <a:endParaRPr lang="en-US" dirty="0" smtClean="0"/>
          </a:p>
          <a:p>
            <a:r>
              <a:rPr lang="en-US" dirty="0" smtClean="0"/>
              <a:t>Studies: </a:t>
            </a:r>
            <a:r>
              <a:rPr lang="en-US" dirty="0"/>
              <a:t>suggest that the </a:t>
            </a:r>
            <a:r>
              <a:rPr lang="en-US" u="sng" dirty="0" smtClean="0"/>
              <a:t>gradient </a:t>
            </a:r>
            <a:r>
              <a:rPr lang="en-US" u="sng" dirty="0"/>
              <a:t>materials </a:t>
            </a:r>
            <a:r>
              <a:rPr lang="en-US" dirty="0"/>
              <a:t>may </a:t>
            </a:r>
            <a:r>
              <a:rPr lang="en-US" dirty="0">
                <a:solidFill>
                  <a:srgbClr val="FF0000"/>
                </a:solidFill>
              </a:rPr>
              <a:t>damage the sperm </a:t>
            </a:r>
            <a:endParaRPr lang="en-US" dirty="0" smtClean="0">
              <a:solidFill>
                <a:srgbClr val="FF0000"/>
              </a:solidFill>
            </a:endParaRPr>
          </a:p>
          <a:p>
            <a:r>
              <a:rPr lang="en-US" dirty="0" smtClean="0"/>
              <a:t>Others </a:t>
            </a:r>
            <a:r>
              <a:rPr lang="en-US" dirty="0"/>
              <a:t>indicate </a:t>
            </a:r>
            <a:r>
              <a:rPr lang="en-US" dirty="0">
                <a:solidFill>
                  <a:srgbClr val="FF0000"/>
                </a:solidFill>
              </a:rPr>
              <a:t>gradient</a:t>
            </a:r>
            <a:r>
              <a:rPr lang="en-US" dirty="0"/>
              <a:t> preparations produce sperm with </a:t>
            </a:r>
            <a:r>
              <a:rPr lang="en-US" dirty="0">
                <a:solidFill>
                  <a:srgbClr val="FF0000"/>
                </a:solidFill>
              </a:rPr>
              <a:t>less mitochondrial and DNA damage </a:t>
            </a:r>
            <a:r>
              <a:rPr lang="en-US" dirty="0"/>
              <a:t>than other procedures </a:t>
            </a:r>
            <a:endParaRPr lang="en-US" dirty="0" smtClean="0"/>
          </a:p>
          <a:p>
            <a:r>
              <a:rPr lang="en-US" u="sng" dirty="0" smtClean="0"/>
              <a:t>CSDG </a:t>
            </a:r>
            <a:r>
              <a:rPr lang="en-US" u="sng" dirty="0"/>
              <a:t>in </a:t>
            </a:r>
            <a:r>
              <a:rPr lang="en-US" u="sng" dirty="0" smtClean="0"/>
              <a:t>combination </a:t>
            </a:r>
            <a:r>
              <a:rPr lang="en-US" u="sng" dirty="0"/>
              <a:t>with swim </a:t>
            </a:r>
            <a:r>
              <a:rPr lang="en-US" u="sng" dirty="0" smtClean="0"/>
              <a:t>up</a:t>
            </a:r>
            <a:r>
              <a:rPr lang="en-US" dirty="0" smtClean="0"/>
              <a:t>: reduce </a:t>
            </a:r>
            <a:r>
              <a:rPr lang="en-US" dirty="0"/>
              <a:t>the viral load from samples carrying an infectious agent such as </a:t>
            </a:r>
            <a:r>
              <a:rPr lang="en-US" dirty="0">
                <a:solidFill>
                  <a:srgbClr val="FF0000"/>
                </a:solidFill>
              </a:rPr>
              <a:t>HIV </a:t>
            </a:r>
            <a:endParaRPr lang="en-US" dirty="0" smtClean="0">
              <a:solidFill>
                <a:srgbClr val="FF0000"/>
              </a:solidFill>
            </a:endParaRPr>
          </a:p>
          <a:p>
            <a:r>
              <a:rPr lang="en-US" dirty="0" smtClean="0"/>
              <a:t>CSDG </a:t>
            </a:r>
            <a:r>
              <a:rPr lang="en-US" dirty="0"/>
              <a:t>on its own, or in combination with swim up, should not be relied upon to minimize the risk of infection to the woman or any </a:t>
            </a:r>
            <a:r>
              <a:rPr lang="en-US" dirty="0" smtClean="0"/>
              <a:t>resulting </a:t>
            </a:r>
            <a:r>
              <a:rPr lang="en-US" dirty="0"/>
              <a:t>pregnancy </a:t>
            </a:r>
            <a:endParaRPr lang="en-US" dirty="0" smtClean="0"/>
          </a:p>
          <a:p>
            <a:r>
              <a:rPr lang="en-US" dirty="0" smtClean="0"/>
              <a:t>although </a:t>
            </a:r>
            <a:r>
              <a:rPr lang="en-US" dirty="0"/>
              <a:t>modifications to the procedure may further reduce the chance for viral </a:t>
            </a:r>
            <a:r>
              <a:rPr lang="en-US" dirty="0" smtClean="0"/>
              <a:t>contamination </a:t>
            </a:r>
            <a:r>
              <a:rPr lang="en-US" dirty="0"/>
              <a:t>of the final preparation </a:t>
            </a:r>
          </a:p>
        </p:txBody>
      </p:sp>
    </p:spTree>
    <p:extLst>
      <p:ext uri="{BB962C8B-B14F-4D97-AF65-F5344CB8AC3E}">
        <p14:creationId xmlns:p14="http://schemas.microsoft.com/office/powerpoint/2010/main" val="1792555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3" name="Content Placeholder 2"/>
          <p:cNvSpPr>
            <a:spLocks noGrp="1"/>
          </p:cNvSpPr>
          <p:nvPr>
            <p:ph idx="1"/>
          </p:nvPr>
        </p:nvSpPr>
        <p:spPr/>
        <p:txBody>
          <a:bodyPr/>
          <a:lstStyle/>
          <a:p>
            <a:r>
              <a:rPr lang="en-US" dirty="0"/>
              <a:t>Semen preparation for </a:t>
            </a:r>
            <a:r>
              <a:rPr lang="en-US" dirty="0" smtClean="0"/>
              <a:t>insemination: Achieved with a number of methods</a:t>
            </a:r>
          </a:p>
          <a:p>
            <a:r>
              <a:rPr lang="en-US" dirty="0" smtClean="0"/>
              <a:t>no </a:t>
            </a:r>
            <a:r>
              <a:rPr lang="en-US" dirty="0"/>
              <a:t>data suggesting a difference in pregnancy or miscarriage rates across </a:t>
            </a:r>
            <a:r>
              <a:rPr lang="en-US" dirty="0" smtClean="0"/>
              <a:t>swim-up, wash </a:t>
            </a:r>
            <a:r>
              <a:rPr lang="en-US" dirty="0"/>
              <a:t>and </a:t>
            </a:r>
            <a:r>
              <a:rPr lang="en-US" dirty="0" smtClean="0"/>
              <a:t>centrifugation, and density gradient </a:t>
            </a:r>
            <a:r>
              <a:rPr lang="en-US" dirty="0"/>
              <a:t>preparation </a:t>
            </a:r>
            <a:r>
              <a:rPr lang="en-US" dirty="0" smtClean="0"/>
              <a:t>techniques</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76" t="13361" r="4249" b="35841"/>
          <a:stretch/>
        </p:blipFill>
        <p:spPr>
          <a:xfrm>
            <a:off x="982916" y="38277"/>
            <a:ext cx="10258107" cy="2194560"/>
          </a:xfrm>
          <a:prstGeom prst="rect">
            <a:avLst/>
          </a:prstGeom>
          <a:ln>
            <a:noFill/>
          </a:ln>
          <a:effectLst>
            <a:softEdge rad="112500"/>
          </a:effectLst>
        </p:spPr>
      </p:pic>
    </p:spTree>
    <p:extLst>
      <p:ext uri="{BB962C8B-B14F-4D97-AF65-F5344CB8AC3E}">
        <p14:creationId xmlns:p14="http://schemas.microsoft.com/office/powerpoint/2010/main" val="1192560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Sperm preparation from surgical aspirates or tissue samples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Spermatozoa </a:t>
            </a:r>
            <a:r>
              <a:rPr lang="en-US" dirty="0"/>
              <a:t>or elongated </a:t>
            </a:r>
            <a:r>
              <a:rPr lang="en-US" dirty="0" smtClean="0"/>
              <a:t>spermatids: obtained </a:t>
            </a:r>
            <a:r>
              <a:rPr lang="en-US" dirty="0"/>
              <a:t>for ICSI from the male genital tract by </a:t>
            </a:r>
            <a:endParaRPr lang="en-US" dirty="0" smtClean="0"/>
          </a:p>
          <a:p>
            <a:r>
              <a:rPr lang="en-US" dirty="0" smtClean="0"/>
              <a:t>microsurgical </a:t>
            </a:r>
            <a:r>
              <a:rPr lang="en-US" dirty="0" err="1"/>
              <a:t>epididymal</a:t>
            </a:r>
            <a:r>
              <a:rPr lang="en-US" dirty="0"/>
              <a:t> sperm aspiration</a:t>
            </a:r>
            <a:r>
              <a:rPr lang="en-US" dirty="0" smtClean="0"/>
              <a:t>,</a:t>
            </a:r>
          </a:p>
          <a:p>
            <a:r>
              <a:rPr lang="en-US" dirty="0" smtClean="0"/>
              <a:t>percutaneous </a:t>
            </a:r>
            <a:r>
              <a:rPr lang="en-US" dirty="0" err="1"/>
              <a:t>epididymal</a:t>
            </a:r>
            <a:r>
              <a:rPr lang="en-US" dirty="0"/>
              <a:t> sperm </a:t>
            </a:r>
            <a:r>
              <a:rPr lang="en-US" dirty="0" smtClean="0"/>
              <a:t>aspiration</a:t>
            </a:r>
          </a:p>
          <a:p>
            <a:r>
              <a:rPr lang="en-US" dirty="0" smtClean="0"/>
              <a:t>testicular </a:t>
            </a:r>
            <a:r>
              <a:rPr lang="en-US" dirty="0"/>
              <a:t>open </a:t>
            </a:r>
            <a:r>
              <a:rPr lang="en-US" dirty="0" smtClean="0"/>
              <a:t>biopsy</a:t>
            </a:r>
          </a:p>
          <a:p>
            <a:r>
              <a:rPr lang="en-US" dirty="0" smtClean="0"/>
              <a:t>fine-needle aspiration </a:t>
            </a:r>
            <a:r>
              <a:rPr lang="en-US" dirty="0"/>
              <a:t>biopsy, or other techniques </a:t>
            </a:r>
            <a:endParaRPr lang="en-US" dirty="0" smtClean="0"/>
          </a:p>
        </p:txBody>
      </p:sp>
    </p:spTree>
    <p:extLst>
      <p:ext uri="{BB962C8B-B14F-4D97-AF65-F5344CB8AC3E}">
        <p14:creationId xmlns:p14="http://schemas.microsoft.com/office/powerpoint/2010/main" val="297332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Sperm preparation from surgical aspirates or tissue samples</a:t>
            </a:r>
            <a:endParaRPr lang="en-US" dirty="0"/>
          </a:p>
        </p:txBody>
      </p:sp>
      <p:sp>
        <p:nvSpPr>
          <p:cNvPr id="3" name="Content Placeholder 2"/>
          <p:cNvSpPr>
            <a:spLocks noGrp="1"/>
          </p:cNvSpPr>
          <p:nvPr>
            <p:ph sz="half" idx="1"/>
          </p:nvPr>
        </p:nvSpPr>
        <p:spPr/>
        <p:txBody>
          <a:bodyPr>
            <a:normAutofit fontScale="92500"/>
          </a:bodyPr>
          <a:lstStyle/>
          <a:p>
            <a:r>
              <a:rPr lang="en-US" dirty="0"/>
              <a:t>Preparing tissue </a:t>
            </a:r>
            <a:r>
              <a:rPr lang="en-US" dirty="0" smtClean="0"/>
              <a:t>:fine-gauge </a:t>
            </a:r>
            <a:r>
              <a:rPr lang="en-US" dirty="0"/>
              <a:t>needles. Processing of large amounts of tissue </a:t>
            </a:r>
            <a:endParaRPr lang="en-US" dirty="0" smtClean="0"/>
          </a:p>
          <a:p>
            <a:r>
              <a:rPr lang="en-US" dirty="0" smtClean="0"/>
              <a:t>expedited </a:t>
            </a:r>
            <a:r>
              <a:rPr lang="en-US" dirty="0"/>
              <a:t>by using bigger implements (e.g., scalpel blades) </a:t>
            </a:r>
            <a:endParaRPr lang="en-US" dirty="0" smtClean="0"/>
          </a:p>
          <a:p>
            <a:r>
              <a:rPr lang="en-US" dirty="0" smtClean="0"/>
              <a:t>a </a:t>
            </a:r>
            <a:r>
              <a:rPr lang="en-US" dirty="0"/>
              <a:t>sterile mortar and pestle homogenizer in the style of a small conical tube and </a:t>
            </a:r>
            <a:r>
              <a:rPr lang="en-US" dirty="0" smtClean="0"/>
              <a:t>insert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6838950" y="2692202"/>
            <a:ext cx="3541713" cy="2656284"/>
          </a:xfrm>
        </p:spPr>
      </p:pic>
    </p:spTree>
    <p:extLst>
      <p:ext uri="{BB962C8B-B14F-4D97-AF65-F5344CB8AC3E}">
        <p14:creationId xmlns:p14="http://schemas.microsoft.com/office/powerpoint/2010/main" val="2089853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Sperm selection from immotile samples </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ICSI </a:t>
            </a:r>
            <a:r>
              <a:rPr lang="en-US" dirty="0"/>
              <a:t>with immotile sperm </a:t>
            </a:r>
            <a:r>
              <a:rPr lang="en-US" dirty="0" smtClean="0"/>
              <a:t>: associated </a:t>
            </a:r>
            <a:r>
              <a:rPr lang="en-US" dirty="0"/>
              <a:t>with low fertilization </a:t>
            </a:r>
            <a:r>
              <a:rPr lang="en-US" dirty="0" smtClean="0"/>
              <a:t>rates</a:t>
            </a:r>
          </a:p>
          <a:p>
            <a:r>
              <a:rPr lang="en-US" dirty="0" smtClean="0"/>
              <a:t>thus →ensure </a:t>
            </a:r>
            <a:r>
              <a:rPr lang="en-US" dirty="0"/>
              <a:t>→</a:t>
            </a:r>
            <a:r>
              <a:rPr lang="en-US" dirty="0" smtClean="0"/>
              <a:t> </a:t>
            </a:r>
            <a:r>
              <a:rPr lang="en-US" dirty="0"/>
              <a:t>live sperm are injected </a:t>
            </a:r>
            <a:endParaRPr lang="en-US" dirty="0" smtClean="0"/>
          </a:p>
          <a:p>
            <a:r>
              <a:rPr lang="en-US" dirty="0" smtClean="0"/>
              <a:t>A </a:t>
            </a:r>
            <a:r>
              <a:rPr lang="en-US" dirty="0"/>
              <a:t>variety of </a:t>
            </a:r>
            <a:r>
              <a:rPr lang="en-US" b="1" i="1" dirty="0">
                <a:solidFill>
                  <a:schemeClr val="accent3">
                    <a:lumMod val="20000"/>
                    <a:lumOff val="80000"/>
                  </a:schemeClr>
                </a:solidFill>
              </a:rPr>
              <a:t>agents </a:t>
            </a:r>
            <a:r>
              <a:rPr lang="en-US" dirty="0"/>
              <a:t>→ </a:t>
            </a:r>
            <a:r>
              <a:rPr lang="en-US" dirty="0" smtClean="0"/>
              <a:t>to </a:t>
            </a:r>
            <a:r>
              <a:rPr lang="en-US" dirty="0"/>
              <a:t>enhance sperm motility </a:t>
            </a:r>
            <a:endParaRPr lang="en-US" dirty="0" smtClean="0"/>
          </a:p>
          <a:p>
            <a:r>
              <a:rPr lang="en-US" b="1" i="1" dirty="0" smtClean="0">
                <a:solidFill>
                  <a:schemeClr val="accent3">
                    <a:lumMod val="20000"/>
                    <a:lumOff val="80000"/>
                  </a:schemeClr>
                </a:solidFill>
              </a:rPr>
              <a:t> </a:t>
            </a:r>
            <a:r>
              <a:rPr lang="en-US" b="1" i="1" dirty="0" err="1">
                <a:solidFill>
                  <a:schemeClr val="accent3">
                    <a:lumMod val="20000"/>
                    <a:lumOff val="80000"/>
                  </a:schemeClr>
                </a:solidFill>
              </a:rPr>
              <a:t>Pentoxifylline</a:t>
            </a:r>
            <a:r>
              <a:rPr lang="en-US" b="1" i="1" dirty="0">
                <a:solidFill>
                  <a:schemeClr val="accent3">
                    <a:lumMod val="20000"/>
                    <a:lumOff val="80000"/>
                  </a:schemeClr>
                </a:solidFill>
              </a:rPr>
              <a:t> </a:t>
            </a:r>
            <a:r>
              <a:rPr lang="en-US" dirty="0"/>
              <a:t>(POF) </a:t>
            </a:r>
            <a:r>
              <a:rPr lang="en-US" dirty="0" smtClean="0"/>
              <a:t>(The maximally </a:t>
            </a:r>
            <a:r>
              <a:rPr lang="en-US" dirty="0"/>
              <a:t>effective dose of POF is between 0.3 and 0.6 </a:t>
            </a:r>
            <a:r>
              <a:rPr lang="en-US" dirty="0" err="1"/>
              <a:t>mmol</a:t>
            </a:r>
            <a:r>
              <a:rPr lang="en-US" dirty="0"/>
              <a:t>/L and many groups use 3.6 </a:t>
            </a:r>
            <a:r>
              <a:rPr lang="en-US" dirty="0" err="1"/>
              <a:t>mmol</a:t>
            </a:r>
            <a:r>
              <a:rPr lang="en-US" dirty="0"/>
              <a:t>/L (1 mg/mL</a:t>
            </a:r>
            <a:r>
              <a:rPr lang="en-US" dirty="0" smtClean="0"/>
              <a:t>)}</a:t>
            </a:r>
          </a:p>
          <a:p>
            <a:r>
              <a:rPr lang="en-US" dirty="0" smtClean="0"/>
              <a:t>POF </a:t>
            </a:r>
            <a:r>
              <a:rPr lang="en-US" dirty="0"/>
              <a:t>→ </a:t>
            </a:r>
            <a:r>
              <a:rPr lang="en-US" dirty="0" smtClean="0"/>
              <a:t>provide </a:t>
            </a:r>
            <a:r>
              <a:rPr lang="en-US" dirty="0"/>
              <a:t>greater stimulation of motility and </a:t>
            </a:r>
            <a:r>
              <a:rPr lang="en-US" dirty="0" smtClean="0"/>
              <a:t>velocity than </a:t>
            </a:r>
            <a:r>
              <a:rPr lang="en-US" b="1" i="1" dirty="0" smtClean="0">
                <a:solidFill>
                  <a:schemeClr val="accent3">
                    <a:lumMod val="20000"/>
                    <a:lumOff val="80000"/>
                  </a:schemeClr>
                </a:solidFill>
              </a:rPr>
              <a:t>caffeine </a:t>
            </a:r>
            <a:r>
              <a:rPr lang="en-US" dirty="0"/>
              <a:t>or </a:t>
            </a:r>
            <a:r>
              <a:rPr lang="en-US" b="1" i="1" dirty="0" smtClean="0">
                <a:solidFill>
                  <a:schemeClr val="accent3">
                    <a:lumMod val="20000"/>
                    <a:lumOff val="80000"/>
                  </a:schemeClr>
                </a:solidFill>
              </a:rPr>
              <a:t>2-deoxyadenosine</a:t>
            </a:r>
            <a:endParaRPr lang="en-US" dirty="0"/>
          </a:p>
        </p:txBody>
      </p:sp>
    </p:spTree>
    <p:extLst>
      <p:ext uri="{BB962C8B-B14F-4D97-AF65-F5344CB8AC3E}">
        <p14:creationId xmlns:p14="http://schemas.microsoft.com/office/powerpoint/2010/main" val="2066195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09800" y="152400"/>
            <a:ext cx="7772400" cy="1143000"/>
          </a:xfrm>
        </p:spPr>
        <p:txBody>
          <a:bodyPr/>
          <a:lstStyle/>
          <a:p>
            <a:pPr eaLnBrk="1" hangingPunct="1">
              <a:defRPr/>
            </a:pPr>
            <a:r>
              <a:rPr lang="en-US" altLang="en-US" dirty="0" smtClean="0"/>
              <a:t>Semen Analysis</a:t>
            </a:r>
          </a:p>
        </p:txBody>
      </p:sp>
      <p:sp>
        <p:nvSpPr>
          <p:cNvPr id="3075" name="Rectangle 3"/>
          <p:cNvSpPr>
            <a:spLocks noGrp="1" noChangeArrowheads="1"/>
          </p:cNvSpPr>
          <p:nvPr>
            <p:ph type="body" idx="1"/>
          </p:nvPr>
        </p:nvSpPr>
        <p:spPr>
          <a:xfrm>
            <a:off x="1981200" y="1219200"/>
            <a:ext cx="8534400" cy="5486400"/>
          </a:xfrm>
        </p:spPr>
        <p:txBody>
          <a:bodyPr/>
          <a:lstStyle/>
          <a:p>
            <a:pPr eaLnBrk="1" hangingPunct="1">
              <a:lnSpc>
                <a:spcPct val="90000"/>
              </a:lnSpc>
              <a:buFont typeface="Wingdings" panose="05000000000000000000" pitchFamily="2" charset="2"/>
              <a:buChar char="n"/>
              <a:defRPr/>
            </a:pPr>
            <a:r>
              <a:rPr lang="en-US" altLang="en-US" dirty="0">
                <a:solidFill>
                  <a:schemeClr val="tx2">
                    <a:lumMod val="20000"/>
                    <a:lumOff val="80000"/>
                  </a:schemeClr>
                </a:solidFill>
                <a:cs typeface="Arial" pitchFamily="34" charset="0"/>
              </a:rPr>
              <a:t>SA are mainly carried out to determine whether:</a:t>
            </a:r>
          </a:p>
          <a:p>
            <a:pPr lvl="1">
              <a:lnSpc>
                <a:spcPct val="90000"/>
              </a:lnSpc>
              <a:buFont typeface="Wingdings" panose="05000000000000000000" pitchFamily="2" charset="2"/>
              <a:buChar char="n"/>
              <a:defRPr/>
            </a:pPr>
            <a:r>
              <a:rPr lang="en-US" altLang="zh-TW" dirty="0">
                <a:solidFill>
                  <a:schemeClr val="tx2">
                    <a:lumMod val="20000"/>
                    <a:lumOff val="80000"/>
                  </a:schemeClr>
                </a:solidFill>
                <a:ea typeface="新細明體" pitchFamily="18" charset="-120"/>
                <a:cs typeface="Arial" pitchFamily="34" charset="0"/>
              </a:rPr>
              <a:t>A man has a </a:t>
            </a:r>
            <a:r>
              <a:rPr lang="en-US" altLang="zh-TW" u="sng" dirty="0">
                <a:solidFill>
                  <a:schemeClr val="tx2">
                    <a:lumMod val="20000"/>
                    <a:lumOff val="80000"/>
                  </a:schemeClr>
                </a:solidFill>
                <a:ea typeface="新細明體" pitchFamily="18" charset="-120"/>
                <a:cs typeface="Arial" pitchFamily="34" charset="0"/>
              </a:rPr>
              <a:t>reproductive problem</a:t>
            </a:r>
            <a:r>
              <a:rPr lang="en-US" altLang="zh-TW" dirty="0">
                <a:solidFill>
                  <a:schemeClr val="tx2">
                    <a:lumMod val="20000"/>
                    <a:lumOff val="80000"/>
                  </a:schemeClr>
                </a:solidFill>
                <a:ea typeface="新細明體" pitchFamily="18" charset="-120"/>
                <a:cs typeface="Arial" pitchFamily="34" charset="0"/>
              </a:rPr>
              <a:t> that is causing </a:t>
            </a:r>
            <a:r>
              <a:rPr lang="en-US" altLang="zh-TW" dirty="0" smtClean="0">
                <a:solidFill>
                  <a:schemeClr val="tx2">
                    <a:lumMod val="20000"/>
                    <a:lumOff val="80000"/>
                  </a:schemeClr>
                </a:solidFill>
                <a:ea typeface="新細明體" pitchFamily="18" charset="-120"/>
                <a:cs typeface="Arial" pitchFamily="34" charset="0"/>
              </a:rPr>
              <a:t>infertility</a:t>
            </a:r>
            <a:endParaRPr lang="en-US" altLang="zh-TW" dirty="0">
              <a:solidFill>
                <a:schemeClr val="tx2">
                  <a:lumMod val="20000"/>
                  <a:lumOff val="80000"/>
                </a:schemeClr>
              </a:solidFill>
              <a:ea typeface="新細明體" pitchFamily="18" charset="-120"/>
              <a:cs typeface="Arial" pitchFamily="34" charset="0"/>
            </a:endParaRPr>
          </a:p>
          <a:p>
            <a:pPr lvl="1">
              <a:lnSpc>
                <a:spcPct val="90000"/>
              </a:lnSpc>
              <a:buFont typeface="Wingdings" panose="05000000000000000000" pitchFamily="2" charset="2"/>
              <a:buChar char="n"/>
              <a:defRPr/>
            </a:pPr>
            <a:r>
              <a:rPr lang="en-US" altLang="zh-TW" dirty="0">
                <a:solidFill>
                  <a:schemeClr val="tx2">
                    <a:lumMod val="20000"/>
                    <a:lumOff val="80000"/>
                  </a:schemeClr>
                </a:solidFill>
                <a:ea typeface="新細明體" pitchFamily="18" charset="-120"/>
                <a:cs typeface="Arial" pitchFamily="34" charset="0"/>
              </a:rPr>
              <a:t>A </a:t>
            </a:r>
            <a:r>
              <a:rPr lang="en-US" altLang="zh-TW" u="sng" dirty="0">
                <a:solidFill>
                  <a:schemeClr val="tx2">
                    <a:lumMod val="20000"/>
                    <a:lumOff val="80000"/>
                  </a:schemeClr>
                </a:solidFill>
                <a:ea typeface="新細明體" pitchFamily="18" charset="-120"/>
                <a:cs typeface="Arial" pitchFamily="34" charset="0"/>
              </a:rPr>
              <a:t>vasectomy</a:t>
            </a:r>
            <a:r>
              <a:rPr lang="en-US" altLang="zh-TW" dirty="0">
                <a:solidFill>
                  <a:schemeClr val="tx2">
                    <a:lumMod val="20000"/>
                    <a:lumOff val="80000"/>
                  </a:schemeClr>
                </a:solidFill>
                <a:ea typeface="新細明體" pitchFamily="18" charset="-120"/>
                <a:cs typeface="Arial" pitchFamily="34" charset="0"/>
              </a:rPr>
              <a:t> or </a:t>
            </a:r>
            <a:r>
              <a:rPr lang="en-US" altLang="zh-TW" u="sng" dirty="0">
                <a:solidFill>
                  <a:schemeClr val="tx2">
                    <a:lumMod val="20000"/>
                    <a:lumOff val="80000"/>
                  </a:schemeClr>
                </a:solidFill>
                <a:ea typeface="新細明體" pitchFamily="18" charset="-120"/>
                <a:cs typeface="Arial" pitchFamily="34" charset="0"/>
              </a:rPr>
              <a:t>vasectomy reversal</a:t>
            </a:r>
            <a:r>
              <a:rPr lang="en-US" altLang="zh-TW" dirty="0">
                <a:solidFill>
                  <a:schemeClr val="tx2">
                    <a:lumMod val="20000"/>
                    <a:lumOff val="80000"/>
                  </a:schemeClr>
                </a:solidFill>
                <a:ea typeface="新細明體" pitchFamily="18" charset="-120"/>
                <a:cs typeface="Arial" pitchFamily="34" charset="0"/>
              </a:rPr>
              <a:t> has been successful </a:t>
            </a:r>
          </a:p>
          <a:p>
            <a:pPr eaLnBrk="1" hangingPunct="1">
              <a:lnSpc>
                <a:spcPct val="90000"/>
              </a:lnSpc>
              <a:buFont typeface="Wingdings" panose="05000000000000000000" pitchFamily="2" charset="2"/>
              <a:buChar char="n"/>
              <a:defRPr/>
            </a:pPr>
            <a:r>
              <a:rPr lang="en-US" altLang="en-US" dirty="0">
                <a:solidFill>
                  <a:schemeClr val="tx2">
                    <a:lumMod val="20000"/>
                    <a:lumOff val="80000"/>
                  </a:schemeClr>
                </a:solidFill>
                <a:cs typeface="Arial" pitchFamily="34" charset="0"/>
              </a:rPr>
              <a:t>SA is the singular test for fertility in male that </a:t>
            </a:r>
            <a:r>
              <a:rPr lang="en-US" altLang="en-US" dirty="0">
                <a:solidFill>
                  <a:schemeClr val="tx2">
                    <a:lumMod val="20000"/>
                    <a:lumOff val="80000"/>
                  </a:schemeClr>
                </a:solidFill>
              </a:rPr>
              <a:t>can provide </a:t>
            </a:r>
            <a:r>
              <a:rPr lang="en-US" altLang="en-US" dirty="0"/>
              <a:t>information on:</a:t>
            </a:r>
          </a:p>
          <a:p>
            <a:pPr lvl="1" eaLnBrk="1" hangingPunct="1">
              <a:lnSpc>
                <a:spcPct val="90000"/>
              </a:lnSpc>
              <a:buFont typeface="Wingdings" panose="05000000000000000000" pitchFamily="2" charset="2"/>
              <a:buChar char="n"/>
              <a:defRPr/>
            </a:pPr>
            <a:r>
              <a:rPr lang="en-US" altLang="en-US" sz="2400" dirty="0"/>
              <a:t>sperm production</a:t>
            </a:r>
          </a:p>
          <a:p>
            <a:pPr lvl="1" eaLnBrk="1" hangingPunct="1">
              <a:lnSpc>
                <a:spcPct val="90000"/>
              </a:lnSpc>
              <a:buFont typeface="Wingdings" panose="05000000000000000000" pitchFamily="2" charset="2"/>
              <a:buChar char="n"/>
              <a:defRPr/>
            </a:pPr>
            <a:r>
              <a:rPr lang="en-US" altLang="en-US" sz="2400" dirty="0"/>
              <a:t>patency of the male ducts</a:t>
            </a:r>
          </a:p>
          <a:p>
            <a:pPr lvl="1" eaLnBrk="1" hangingPunct="1">
              <a:lnSpc>
                <a:spcPct val="90000"/>
              </a:lnSpc>
              <a:buFont typeface="Wingdings" panose="05000000000000000000" pitchFamily="2" charset="2"/>
              <a:buChar char="n"/>
              <a:defRPr/>
            </a:pPr>
            <a:r>
              <a:rPr lang="en-US" altLang="en-US" sz="2400" dirty="0"/>
              <a:t>the function of the accessory glands</a:t>
            </a:r>
          </a:p>
          <a:p>
            <a:pPr lvl="1" eaLnBrk="1" hangingPunct="1">
              <a:lnSpc>
                <a:spcPct val="90000"/>
              </a:lnSpc>
              <a:buFont typeface="Wingdings" panose="05000000000000000000" pitchFamily="2" charset="2"/>
              <a:buChar char="n"/>
              <a:defRPr/>
            </a:pPr>
            <a:r>
              <a:rPr lang="en-US" altLang="en-US" sz="2400" dirty="0"/>
              <a:t>and </a:t>
            </a:r>
            <a:r>
              <a:rPr lang="en-US" altLang="en-US" sz="2400" dirty="0" err="1"/>
              <a:t>ejaculative</a:t>
            </a:r>
            <a:r>
              <a:rPr lang="en-US" altLang="en-US" sz="2400" dirty="0"/>
              <a:t> function</a:t>
            </a:r>
            <a:endParaRPr lang="en-US" altLang="zh-TW" i="1" dirty="0">
              <a:solidFill>
                <a:srgbClr val="000000"/>
              </a:solidFill>
              <a:ea typeface="新細明體" pitchFamily="18" charset="-120"/>
            </a:endParaRPr>
          </a:p>
          <a:p>
            <a:pPr eaLnBrk="1" hangingPunct="1">
              <a:lnSpc>
                <a:spcPct val="90000"/>
              </a:lnSpc>
              <a:spcBef>
                <a:spcPct val="50000"/>
              </a:spcBef>
              <a:buFont typeface="Wingdings" panose="05000000000000000000" pitchFamily="2" charset="2"/>
              <a:buNone/>
              <a:defRPr/>
            </a:pPr>
            <a:r>
              <a:rPr lang="en-US" altLang="zh-TW" dirty="0">
                <a:solidFill>
                  <a:schemeClr val="tx2">
                    <a:lumMod val="20000"/>
                    <a:lumOff val="80000"/>
                  </a:schemeClr>
                </a:solidFill>
                <a:ea typeface="新細明體" pitchFamily="18" charset="-120"/>
              </a:rPr>
              <a:t>Since semen samples may vary from day to day, </a:t>
            </a:r>
            <a:r>
              <a:rPr lang="en-US" altLang="zh-TW" b="1" dirty="0">
                <a:solidFill>
                  <a:srgbClr val="FF0000"/>
                </a:solidFill>
                <a:ea typeface="新細明體" pitchFamily="18" charset="-120"/>
              </a:rPr>
              <a:t>2 or 3 samples </a:t>
            </a:r>
            <a:r>
              <a:rPr lang="en-US" altLang="zh-TW" dirty="0">
                <a:solidFill>
                  <a:schemeClr val="tx2">
                    <a:lumMod val="20000"/>
                    <a:lumOff val="80000"/>
                  </a:schemeClr>
                </a:solidFill>
                <a:ea typeface="新細明體" pitchFamily="18" charset="-120"/>
              </a:rPr>
              <a:t>may be evaluated </a:t>
            </a:r>
            <a:r>
              <a:rPr lang="en-US" altLang="zh-TW" dirty="0">
                <a:solidFill>
                  <a:srgbClr val="FF0000"/>
                </a:solidFill>
                <a:ea typeface="新細明體" pitchFamily="18" charset="-120"/>
              </a:rPr>
              <a:t>within 3-6 month </a:t>
            </a:r>
            <a:r>
              <a:rPr lang="en-US" altLang="zh-TW" dirty="0">
                <a:solidFill>
                  <a:schemeClr val="tx2">
                    <a:lumMod val="20000"/>
                    <a:lumOff val="80000"/>
                  </a:schemeClr>
                </a:solidFill>
                <a:ea typeface="新細明體" pitchFamily="18" charset="-120"/>
              </a:rPr>
              <a:t>for accurate testing.</a:t>
            </a:r>
            <a:endParaRPr lang="en-GB" altLang="zh-TW" dirty="0">
              <a:solidFill>
                <a:schemeClr val="tx2">
                  <a:lumMod val="20000"/>
                  <a:lumOff val="80000"/>
                </a:schemeClr>
              </a:solidFill>
              <a:ea typeface="新細明體" pitchFamily="18" charset="-120"/>
            </a:endParaRPr>
          </a:p>
          <a:p>
            <a:pPr eaLnBrk="1" hangingPunct="1">
              <a:lnSpc>
                <a:spcPct val="90000"/>
              </a:lnSpc>
              <a:spcBef>
                <a:spcPct val="50000"/>
              </a:spcBef>
              <a:buFont typeface="Wingdings" panose="05000000000000000000" pitchFamily="2" charset="2"/>
              <a:buNone/>
              <a:defRPr/>
            </a:pPr>
            <a:r>
              <a:rPr lang="en-US" altLang="zh-TW" dirty="0">
                <a:solidFill>
                  <a:schemeClr val="tx2">
                    <a:lumMod val="20000"/>
                    <a:lumOff val="80000"/>
                  </a:schemeClr>
                </a:solidFill>
                <a:ea typeface="新細明體" pitchFamily="18" charset="-120"/>
              </a:rPr>
              <a:t>A semen analysis to test the effectiveness of a vasectomy is usually done </a:t>
            </a:r>
            <a:r>
              <a:rPr lang="en-US" altLang="zh-TW" dirty="0">
                <a:solidFill>
                  <a:srgbClr val="FF0000"/>
                </a:solidFill>
                <a:ea typeface="新細明體" pitchFamily="18" charset="-120"/>
              </a:rPr>
              <a:t>6 weeks </a:t>
            </a:r>
            <a:r>
              <a:rPr lang="en-US" altLang="zh-TW" dirty="0">
                <a:solidFill>
                  <a:schemeClr val="tx2">
                    <a:lumMod val="20000"/>
                    <a:lumOff val="80000"/>
                  </a:schemeClr>
                </a:solidFill>
                <a:ea typeface="新細明體" pitchFamily="18" charset="-120"/>
              </a:rPr>
              <a:t>after the vasectomy</a:t>
            </a:r>
            <a:endParaRPr lang="en-US" altLang="en-US" dirty="0">
              <a:solidFill>
                <a:schemeClr val="tx2">
                  <a:lumMod val="20000"/>
                  <a:lumOff val="80000"/>
                </a:schemeClr>
              </a:solidFill>
              <a:ea typeface="新細明體" pitchFamily="18" charset="-120"/>
            </a:endParaRPr>
          </a:p>
        </p:txBody>
      </p:sp>
    </p:spTree>
    <p:extLst>
      <p:ext uri="{BB962C8B-B14F-4D97-AF65-F5344CB8AC3E}">
        <p14:creationId xmlns:p14="http://schemas.microsoft.com/office/powerpoint/2010/main" val="1568867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Sperm selection from immotile samples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Exposure </a:t>
            </a:r>
            <a:r>
              <a:rPr lang="en-US" dirty="0"/>
              <a:t>of sperm to hypo-osmotic medium </a:t>
            </a:r>
            <a:r>
              <a:rPr lang="en-US" dirty="0" smtClean="0"/>
              <a:t>:identify </a:t>
            </a:r>
            <a:r>
              <a:rPr lang="en-US" dirty="0"/>
              <a:t>potentially viable sperm by detecting membrane </a:t>
            </a:r>
            <a:r>
              <a:rPr lang="en-US" dirty="0" smtClean="0"/>
              <a:t>integrity</a:t>
            </a:r>
          </a:p>
          <a:p>
            <a:pPr lvl="1"/>
            <a:r>
              <a:rPr lang="en-US" dirty="0" smtClean="0"/>
              <a:t>a </a:t>
            </a:r>
            <a:r>
              <a:rPr lang="en-US" dirty="0"/>
              <a:t>higher proportion of viable sperm than utilizing motility stimulants </a:t>
            </a:r>
            <a:r>
              <a:rPr lang="en-US" dirty="0" smtClean="0"/>
              <a:t>alone</a:t>
            </a:r>
          </a:p>
          <a:p>
            <a:pPr lvl="1"/>
            <a:r>
              <a:rPr lang="en-US" dirty="0" smtClean="0"/>
              <a:t>difficult </a:t>
            </a:r>
            <a:r>
              <a:rPr lang="en-US" dirty="0"/>
              <a:t>in cases where sperm density is high </a:t>
            </a:r>
            <a:endParaRPr lang="en-US" dirty="0" smtClean="0"/>
          </a:p>
          <a:p>
            <a:pPr lvl="1"/>
            <a:r>
              <a:rPr lang="en-US" dirty="0" smtClean="0"/>
              <a:t> large </a:t>
            </a:r>
            <a:r>
              <a:rPr lang="en-US" dirty="0"/>
              <a:t>amounts of debris </a:t>
            </a:r>
            <a:endParaRPr lang="en-US" dirty="0" smtClean="0"/>
          </a:p>
          <a:p>
            <a:pPr lvl="1"/>
            <a:r>
              <a:rPr lang="en-US" dirty="0" smtClean="0"/>
              <a:t>extraneous </a:t>
            </a:r>
            <a:r>
              <a:rPr lang="en-US" dirty="0"/>
              <a:t>material </a:t>
            </a:r>
            <a:endParaRPr lang="en-US" dirty="0" smtClean="0"/>
          </a:p>
          <a:p>
            <a:r>
              <a:rPr lang="en-US" dirty="0" smtClean="0"/>
              <a:t>a </a:t>
            </a:r>
            <a:r>
              <a:rPr lang="en-US" dirty="0"/>
              <a:t>laser pulse applied to the tail tip of an immotile sperm </a:t>
            </a:r>
            <a:endParaRPr lang="en-US" dirty="0" smtClean="0"/>
          </a:p>
          <a:p>
            <a:r>
              <a:rPr lang="en-US" dirty="0" smtClean="0"/>
              <a:t>a </a:t>
            </a:r>
            <a:r>
              <a:rPr lang="en-US" dirty="0"/>
              <a:t>mechanical touch technique </a:t>
            </a:r>
            <a:endParaRPr lang="en-US" dirty="0" smtClean="0"/>
          </a:p>
          <a:p>
            <a:endParaRPr lang="en-US" dirty="0"/>
          </a:p>
        </p:txBody>
      </p:sp>
    </p:spTree>
    <p:extLst>
      <p:ext uri="{BB962C8B-B14F-4D97-AF65-F5344CB8AC3E}">
        <p14:creationId xmlns:p14="http://schemas.microsoft.com/office/powerpoint/2010/main" val="1467108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23102"/>
            <a:ext cx="9905998" cy="790152"/>
          </a:xfrm>
        </p:spPr>
        <p:txBody>
          <a:bodyPr>
            <a:normAutofit fontScale="90000"/>
          </a:bodyPr>
          <a:lstStyle/>
          <a:p>
            <a:pPr algn="ctr"/>
            <a:r>
              <a:rPr lang="en-US" b="1" dirty="0"/>
              <a:t>Preparation of semen from HIV-infected men </a:t>
            </a:r>
            <a:r>
              <a:rPr lang="en-US" dirty="0"/>
              <a:t/>
            </a:r>
            <a:br>
              <a:rPr lang="en-US" dirty="0"/>
            </a:br>
            <a:endParaRPr lang="en-US" dirty="0"/>
          </a:p>
        </p:txBody>
      </p:sp>
      <p:sp>
        <p:nvSpPr>
          <p:cNvPr id="3" name="Content Placeholder 2"/>
          <p:cNvSpPr>
            <a:spLocks noGrp="1"/>
          </p:cNvSpPr>
          <p:nvPr>
            <p:ph idx="1"/>
          </p:nvPr>
        </p:nvSpPr>
        <p:spPr>
          <a:xfrm>
            <a:off x="1141412" y="1112108"/>
            <a:ext cx="9905999" cy="5301049"/>
          </a:xfrm>
        </p:spPr>
        <p:txBody>
          <a:bodyPr>
            <a:normAutofit lnSpcReduction="10000"/>
          </a:bodyPr>
          <a:lstStyle/>
          <a:p>
            <a:r>
              <a:rPr lang="en-US" dirty="0" smtClean="0"/>
              <a:t>The </a:t>
            </a:r>
            <a:r>
              <a:rPr lang="en-US" dirty="0"/>
              <a:t>use of combination antiretroviral </a:t>
            </a:r>
            <a:r>
              <a:rPr lang="en-US" dirty="0">
                <a:solidFill>
                  <a:srgbClr val="FF0000"/>
                </a:solidFill>
              </a:rPr>
              <a:t>(</a:t>
            </a:r>
            <a:r>
              <a:rPr lang="en-US" dirty="0" err="1">
                <a:solidFill>
                  <a:srgbClr val="FF0000"/>
                </a:solidFill>
              </a:rPr>
              <a:t>cARV</a:t>
            </a:r>
            <a:r>
              <a:rPr lang="en-US" dirty="0">
                <a:solidFill>
                  <a:srgbClr val="FF0000"/>
                </a:solidFill>
              </a:rPr>
              <a:t>) </a:t>
            </a:r>
            <a:r>
              <a:rPr lang="en-US" dirty="0"/>
              <a:t>therapies </a:t>
            </a:r>
            <a:r>
              <a:rPr lang="en-US" dirty="0" smtClean="0"/>
              <a:t>(improved </a:t>
            </a:r>
            <a:r>
              <a:rPr lang="en-US" dirty="0"/>
              <a:t>the prognosis and </a:t>
            </a:r>
            <a:r>
              <a:rPr lang="en-US" dirty="0">
                <a:solidFill>
                  <a:srgbClr val="FF0000"/>
                </a:solidFill>
              </a:rPr>
              <a:t>life </a:t>
            </a:r>
            <a:r>
              <a:rPr lang="en-US" dirty="0" smtClean="0">
                <a:solidFill>
                  <a:srgbClr val="FF0000"/>
                </a:solidFill>
              </a:rPr>
              <a:t>expectancy </a:t>
            </a:r>
            <a:r>
              <a:rPr lang="en-US" dirty="0"/>
              <a:t>for men infected with </a:t>
            </a:r>
            <a:r>
              <a:rPr lang="en-US" dirty="0" smtClean="0"/>
              <a:t>HIV)</a:t>
            </a:r>
          </a:p>
          <a:p>
            <a:r>
              <a:rPr lang="en-US" dirty="0"/>
              <a:t>the use of pre-exposure prophylaxis </a:t>
            </a:r>
            <a:r>
              <a:rPr lang="en-US" dirty="0">
                <a:solidFill>
                  <a:srgbClr val="FF0000"/>
                </a:solidFill>
              </a:rPr>
              <a:t>(</a:t>
            </a:r>
            <a:r>
              <a:rPr lang="en-US" dirty="0" err="1">
                <a:solidFill>
                  <a:srgbClr val="FF0000"/>
                </a:solidFill>
              </a:rPr>
              <a:t>PrEP</a:t>
            </a:r>
            <a:r>
              <a:rPr lang="en-US" dirty="0">
                <a:solidFill>
                  <a:srgbClr val="FF0000"/>
                </a:solidFill>
              </a:rPr>
              <a:t>) </a:t>
            </a:r>
            <a:r>
              <a:rPr lang="en-US" dirty="0"/>
              <a:t>:a treatment option for discordant couples where the male is seropositive for HIV </a:t>
            </a:r>
          </a:p>
          <a:p>
            <a:r>
              <a:rPr lang="en-US" dirty="0"/>
              <a:t>A course of </a:t>
            </a:r>
            <a:r>
              <a:rPr lang="en-US" dirty="0" err="1"/>
              <a:t>cARV</a:t>
            </a:r>
            <a:r>
              <a:rPr lang="en-US" dirty="0"/>
              <a:t> in the male ( reduce viral load in blood) with a period of </a:t>
            </a:r>
            <a:r>
              <a:rPr lang="en-US" dirty="0" err="1"/>
              <a:t>cARV</a:t>
            </a:r>
            <a:r>
              <a:rPr lang="en-US" dirty="0"/>
              <a:t> therapy in the woman ( unprotected inter- course is timed for the fertile phase of the cycle), </a:t>
            </a:r>
          </a:p>
          <a:p>
            <a:r>
              <a:rPr lang="en-US" dirty="0"/>
              <a:t>sperm washing is still a recommended approach and studies on the safety and suitability of </a:t>
            </a:r>
            <a:r>
              <a:rPr lang="en-US" dirty="0" err="1"/>
              <a:t>PrEP</a:t>
            </a:r>
            <a:r>
              <a:rPr lang="en-US" dirty="0"/>
              <a:t> and timed intercourse as an alternative to sperm washing and </a:t>
            </a:r>
            <a:r>
              <a:rPr lang="en-US" dirty="0" smtClean="0"/>
              <a:t>ART</a:t>
            </a:r>
            <a:endParaRPr lang="en-US" dirty="0" smtClean="0"/>
          </a:p>
          <a:p>
            <a:r>
              <a:rPr lang="en-US" dirty="0" smtClean="0"/>
              <a:t> </a:t>
            </a:r>
            <a:endParaRPr lang="en-US" dirty="0"/>
          </a:p>
        </p:txBody>
      </p:sp>
    </p:spTree>
    <p:extLst>
      <p:ext uri="{BB962C8B-B14F-4D97-AF65-F5344CB8AC3E}">
        <p14:creationId xmlns:p14="http://schemas.microsoft.com/office/powerpoint/2010/main" val="277593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75618"/>
            <a:ext cx="9905998" cy="953107"/>
          </a:xfrm>
        </p:spPr>
        <p:txBody>
          <a:bodyPr>
            <a:normAutofit fontScale="90000"/>
          </a:bodyPr>
          <a:lstStyle/>
          <a:p>
            <a:r>
              <a:rPr lang="en-US" b="1" dirty="0"/>
              <a:t>Preparing HIV-infected semen samples </a:t>
            </a:r>
            <a:r>
              <a:rPr lang="en-US" dirty="0"/>
              <a:t/>
            </a:r>
            <a:br>
              <a:rPr lang="en-US" dirty="0"/>
            </a:br>
            <a:endParaRPr lang="en-US" dirty="0"/>
          </a:p>
        </p:txBody>
      </p:sp>
      <p:sp>
        <p:nvSpPr>
          <p:cNvPr id="3" name="Content Placeholder 2"/>
          <p:cNvSpPr>
            <a:spLocks noGrp="1"/>
          </p:cNvSpPr>
          <p:nvPr>
            <p:ph idx="1"/>
          </p:nvPr>
        </p:nvSpPr>
        <p:spPr>
          <a:xfrm>
            <a:off x="514350" y="1343025"/>
            <a:ext cx="10976610" cy="4557713"/>
          </a:xfrm>
        </p:spPr>
        <p:txBody>
          <a:bodyPr>
            <a:normAutofit fontScale="70000" lnSpcReduction="20000"/>
          </a:bodyPr>
          <a:lstStyle/>
          <a:p>
            <a:r>
              <a:rPr lang="en-US" dirty="0"/>
              <a:t>A population of these men in a discordant relationship (i.e., where the man is seropositive and the women is uninfected) are desiring parenthood using their own gametes</a:t>
            </a:r>
          </a:p>
          <a:p>
            <a:pPr lvl="1"/>
            <a:r>
              <a:rPr lang="en-US" dirty="0"/>
              <a:t>With appropriate medical care </a:t>
            </a:r>
          </a:p>
          <a:p>
            <a:pPr lvl="1"/>
            <a:r>
              <a:rPr lang="en-US" dirty="0"/>
              <a:t> use of ART techniques</a:t>
            </a:r>
          </a:p>
          <a:p>
            <a:pPr lvl="1"/>
            <a:r>
              <a:rPr lang="en-US" dirty="0"/>
              <a:t>safe and effective treatment for achieving a pregnancy while minimizing the risk of transmission to either the partner or a resulting baby </a:t>
            </a:r>
          </a:p>
          <a:p>
            <a:pPr lvl="1"/>
            <a:r>
              <a:rPr lang="en-US" dirty="0"/>
              <a:t>the use of antiretroviral therapies to reduce viral load</a:t>
            </a:r>
          </a:p>
          <a:p>
            <a:pPr lvl="1"/>
            <a:r>
              <a:rPr lang="en-US" dirty="0"/>
              <a:t> subsequent testing of sperm samples for residual viral HIV RNA and DNA using sensitive polymerase chain reaction techniques, </a:t>
            </a:r>
          </a:p>
          <a:p>
            <a:pPr lvl="1"/>
            <a:r>
              <a:rPr lang="en-US" dirty="0"/>
              <a:t> the preparation of cleared samples for clinical use via density gradient centrifugation.</a:t>
            </a:r>
          </a:p>
          <a:p>
            <a:pPr lvl="1"/>
            <a:r>
              <a:rPr lang="en-US" dirty="0"/>
              <a:t>Normally, cryopreservation of the sperm is required to allow adequate time </a:t>
            </a:r>
            <a:r>
              <a:rPr lang="en-US" dirty="0" smtClean="0"/>
              <a:t>for</a:t>
            </a:r>
            <a:endParaRPr lang="en-US" dirty="0" smtClean="0"/>
          </a:p>
          <a:p>
            <a:r>
              <a:rPr lang="en-US" dirty="0" smtClean="0"/>
              <a:t>human immunodeficiency virus (HIV) : in </a:t>
            </a:r>
            <a:r>
              <a:rPr lang="en-US" dirty="0"/>
              <a:t>semen, viral RNA and </a:t>
            </a:r>
            <a:r>
              <a:rPr lang="en-US" dirty="0" err="1"/>
              <a:t>proviral</a:t>
            </a:r>
            <a:r>
              <a:rPr lang="en-US" dirty="0"/>
              <a:t> DNA </a:t>
            </a:r>
            <a:r>
              <a:rPr lang="en-US" dirty="0" smtClean="0"/>
              <a:t>(found </a:t>
            </a:r>
            <a:r>
              <a:rPr lang="en-US" dirty="0"/>
              <a:t>free in seminal plasma and in non-sperm </a:t>
            </a:r>
            <a:r>
              <a:rPr lang="en-US" dirty="0" smtClean="0"/>
              <a:t>cells)</a:t>
            </a:r>
          </a:p>
          <a:p>
            <a:r>
              <a:rPr lang="en-US" dirty="0" smtClean="0"/>
              <a:t>HIV </a:t>
            </a:r>
            <a:r>
              <a:rPr lang="en-US" dirty="0"/>
              <a:t>receptors (CD4, CCR5, CXCR4) </a:t>
            </a:r>
            <a:r>
              <a:rPr lang="en-US" dirty="0" smtClean="0"/>
              <a:t>: </a:t>
            </a:r>
            <a:r>
              <a:rPr lang="en-US" dirty="0"/>
              <a:t>expressed only by non-sperm </a:t>
            </a:r>
            <a:r>
              <a:rPr lang="en-US" dirty="0" smtClean="0"/>
              <a:t>cells</a:t>
            </a:r>
            <a:endParaRPr lang="en-US" dirty="0"/>
          </a:p>
          <a:p>
            <a:r>
              <a:rPr lang="en-US" dirty="0" smtClean="0"/>
              <a:t> A combination </a:t>
            </a:r>
            <a:r>
              <a:rPr lang="en-US" dirty="0"/>
              <a:t>of density-gradient centrifugation followed by swim-up </a:t>
            </a:r>
            <a:r>
              <a:rPr lang="en-US" dirty="0" smtClean="0"/>
              <a:t>{(preventing </a:t>
            </a:r>
            <a:r>
              <a:rPr lang="en-US" dirty="0"/>
              <a:t>infection of uninfected female partners (Gilling-Smith et al., 2006; </a:t>
            </a:r>
            <a:r>
              <a:rPr lang="en-US" dirty="0" err="1"/>
              <a:t>Savasi</a:t>
            </a:r>
            <a:r>
              <a:rPr lang="en-US" dirty="0"/>
              <a:t> et al., 2007</a:t>
            </a:r>
            <a:r>
              <a:rPr lang="en-US" dirty="0" smtClean="0"/>
              <a:t>)} </a:t>
            </a:r>
          </a:p>
          <a:p>
            <a:endParaRPr lang="en-US" dirty="0"/>
          </a:p>
        </p:txBody>
      </p:sp>
    </p:spTree>
    <p:extLst>
      <p:ext uri="{BB962C8B-B14F-4D97-AF65-F5344CB8AC3E}">
        <p14:creationId xmlns:p14="http://schemas.microsoft.com/office/powerpoint/2010/main" val="2092271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04164"/>
            <a:ext cx="9905998" cy="1478570"/>
          </a:xfrm>
        </p:spPr>
        <p:txBody>
          <a:bodyPr>
            <a:normAutofit/>
          </a:bodyPr>
          <a:lstStyle/>
          <a:p>
            <a:pPr algn="ctr"/>
            <a:r>
              <a:rPr lang="en-US"/>
              <a:t>Preparation of semen from HIV-infected men</a:t>
            </a:r>
            <a:r>
              <a:rPr lang="en-US" smtClean="0"/>
              <a:t> </a:t>
            </a:r>
            <a:r>
              <a:rPr lang="en-US" dirty="0"/>
              <a:t/>
            </a:r>
            <a:br>
              <a:rPr lang="en-US" dirty="0"/>
            </a:br>
            <a:endParaRPr lang="en-US" dirty="0"/>
          </a:p>
        </p:txBody>
      </p:sp>
      <p:sp>
        <p:nvSpPr>
          <p:cNvPr id="3" name="Content Placeholder 2"/>
          <p:cNvSpPr>
            <a:spLocks noGrp="1"/>
          </p:cNvSpPr>
          <p:nvPr>
            <p:ph idx="1"/>
          </p:nvPr>
        </p:nvSpPr>
        <p:spPr>
          <a:xfrm>
            <a:off x="1141412" y="1371600"/>
            <a:ext cx="9905999" cy="4419601"/>
          </a:xfrm>
        </p:spPr>
        <p:txBody>
          <a:bodyPr>
            <a:normAutofit/>
          </a:bodyPr>
          <a:lstStyle/>
          <a:p>
            <a:r>
              <a:rPr lang="en-US" dirty="0" smtClean="0"/>
              <a:t>separate </a:t>
            </a:r>
            <a:r>
              <a:rPr lang="en-US" dirty="0"/>
              <a:t>virus infected non-sperm cells and seminal plasma (in the density-gradient supernatant) from HIV-free</a:t>
            </a:r>
          </a:p>
          <a:p>
            <a:r>
              <a:rPr lang="en-US" dirty="0"/>
              <a:t> motile spermatozoa in the swim-up (from the density-gradient </a:t>
            </a:r>
            <a:r>
              <a:rPr lang="en-US" dirty="0" err="1"/>
              <a:t>pel</a:t>
            </a:r>
            <a:r>
              <a:rPr lang="en-US" dirty="0"/>
              <a:t>- let)</a:t>
            </a:r>
          </a:p>
          <a:p>
            <a:r>
              <a:rPr lang="en-US" dirty="0"/>
              <a:t>Prepared samples should be tested by reverse transcription polymerase chain reaction (RT-PCR) before use</a:t>
            </a:r>
          </a:p>
          <a:p>
            <a:r>
              <a:rPr lang="en-US" dirty="0"/>
              <a:t>only HIV-free samples used for ART</a:t>
            </a:r>
          </a:p>
          <a:p>
            <a:r>
              <a:rPr lang="en-US" dirty="0"/>
              <a:t>as yet insufficient evidence of the elimination of risk of HIV infection through sperm preparation. </a:t>
            </a:r>
          </a:p>
          <a:p>
            <a:endParaRPr lang="en-US" dirty="0"/>
          </a:p>
        </p:txBody>
      </p:sp>
    </p:spTree>
    <p:extLst>
      <p:ext uri="{BB962C8B-B14F-4D97-AF65-F5344CB8AC3E}">
        <p14:creationId xmlns:p14="http://schemas.microsoft.com/office/powerpoint/2010/main" val="94123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5.8 Preparing retrograde ejaculation samples </a:t>
            </a:r>
            <a:br>
              <a:rPr lang="en-US" dirty="0"/>
            </a:b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semen </a:t>
            </a:r>
            <a:r>
              <a:rPr lang="en-US" dirty="0"/>
              <a:t>passes into the bladder at ejaculation, resulting in </a:t>
            </a:r>
            <a:r>
              <a:rPr lang="en-US" dirty="0" smtClean="0"/>
              <a:t>: (</a:t>
            </a:r>
            <a:r>
              <a:rPr lang="en-US" dirty="0" err="1" smtClean="0">
                <a:solidFill>
                  <a:srgbClr val="FF0000"/>
                </a:solidFill>
              </a:rPr>
              <a:t>aspermia</a:t>
            </a:r>
            <a:r>
              <a:rPr lang="en-US" dirty="0"/>
              <a:t>, or no </a:t>
            </a:r>
            <a:r>
              <a:rPr lang="en-US" dirty="0">
                <a:solidFill>
                  <a:srgbClr val="FF0000"/>
                </a:solidFill>
              </a:rPr>
              <a:t>apparent </a:t>
            </a:r>
            <a:r>
              <a:rPr lang="en-US" dirty="0" smtClean="0">
                <a:solidFill>
                  <a:srgbClr val="FF0000"/>
                </a:solidFill>
              </a:rPr>
              <a:t>ejaculate</a:t>
            </a:r>
            <a:r>
              <a:rPr lang="en-US" dirty="0" smtClean="0"/>
              <a:t>) </a:t>
            </a:r>
          </a:p>
          <a:p>
            <a:r>
              <a:rPr lang="en-US" dirty="0" smtClean="0">
                <a:solidFill>
                  <a:srgbClr val="FF0000"/>
                </a:solidFill>
              </a:rPr>
              <a:t>Confirmation</a:t>
            </a:r>
            <a:r>
              <a:rPr lang="en-US" dirty="0" smtClean="0"/>
              <a:t> </a:t>
            </a:r>
            <a:r>
              <a:rPr lang="en-US" dirty="0"/>
              <a:t>of this situation is obtained by </a:t>
            </a:r>
            <a:r>
              <a:rPr lang="en-US" dirty="0" smtClean="0"/>
              <a:t>examining a </a:t>
            </a:r>
            <a:r>
              <a:rPr lang="en-US" dirty="0"/>
              <a:t>sample of post-ejaculatory urine for the presence of </a:t>
            </a:r>
            <a:r>
              <a:rPr lang="en-US" dirty="0" smtClean="0"/>
              <a:t>spermatozoa</a:t>
            </a:r>
          </a:p>
          <a:p>
            <a:r>
              <a:rPr lang="en-US" dirty="0" smtClean="0"/>
              <a:t>. </a:t>
            </a:r>
            <a:r>
              <a:rPr lang="en-US" dirty="0"/>
              <a:t>If </a:t>
            </a:r>
            <a:r>
              <a:rPr lang="en-US" dirty="0" err="1"/>
              <a:t>pharmaco</a:t>
            </a:r>
            <a:r>
              <a:rPr lang="en-US" dirty="0"/>
              <a:t>- logical treatment is not possible or not successful, spermatozoa may be </a:t>
            </a:r>
            <a:r>
              <a:rPr lang="en-US" dirty="0">
                <a:solidFill>
                  <a:srgbClr val="FF0000"/>
                </a:solidFill>
              </a:rPr>
              <a:t>retrieved from the urine</a:t>
            </a:r>
            <a:r>
              <a:rPr lang="en-US" dirty="0" smtClean="0"/>
              <a:t>.</a:t>
            </a:r>
          </a:p>
          <a:p>
            <a:r>
              <a:rPr lang="en-US" dirty="0" smtClean="0"/>
              <a:t> </a:t>
            </a:r>
            <a:r>
              <a:rPr lang="en-US" dirty="0" err="1"/>
              <a:t>Alkalinization</a:t>
            </a:r>
            <a:r>
              <a:rPr lang="en-US" dirty="0"/>
              <a:t> of the urine by ingestion of </a:t>
            </a:r>
            <a:r>
              <a:rPr lang="en-US" dirty="0">
                <a:solidFill>
                  <a:srgbClr val="FF0000"/>
                </a:solidFill>
              </a:rPr>
              <a:t>sodium bicarbonate</a:t>
            </a:r>
            <a:r>
              <a:rPr lang="en-US" dirty="0"/>
              <a:t>, for example, will increase the chance that any spermatozoa passing into the urine will retain their motility characteristics (</a:t>
            </a:r>
            <a:r>
              <a:rPr lang="en-US" dirty="0" err="1"/>
              <a:t>Mahadevan</a:t>
            </a:r>
            <a:r>
              <a:rPr lang="en-US" dirty="0"/>
              <a:t> et al., 1981). </a:t>
            </a:r>
            <a:endParaRPr lang="en-US" dirty="0"/>
          </a:p>
          <a:p>
            <a:r>
              <a:rPr lang="en-US" dirty="0"/>
              <a:t>At the laboratory, the man should be asked to: </a:t>
            </a:r>
            <a:endParaRPr lang="en-US" dirty="0"/>
          </a:p>
          <a:p>
            <a:pPr lvl="1"/>
            <a:r>
              <a:rPr lang="en-US" dirty="0" smtClean="0"/>
              <a:t>urinate </a:t>
            </a:r>
            <a:r>
              <a:rPr lang="en-US" dirty="0"/>
              <a:t>without completely emptying the bladder; </a:t>
            </a:r>
            <a:endParaRPr lang="en-US" dirty="0"/>
          </a:p>
          <a:p>
            <a:pPr lvl="1"/>
            <a:r>
              <a:rPr lang="en-US" dirty="0" smtClean="0"/>
              <a:t>produce </a:t>
            </a:r>
            <a:r>
              <a:rPr lang="en-US" dirty="0"/>
              <a:t>an ejaculate by masturbation into a specimen container; </a:t>
            </a:r>
            <a:endParaRPr lang="en-US" dirty="0"/>
          </a:p>
          <a:p>
            <a:pPr lvl="1"/>
            <a:r>
              <a:rPr lang="en-US" dirty="0" smtClean="0"/>
              <a:t>urinate </a:t>
            </a:r>
            <a:r>
              <a:rPr lang="en-US" dirty="0"/>
              <a:t>again into a second specimen vessel containing culture medium (to alkalinize the urine further). </a:t>
            </a:r>
            <a:endParaRPr lang="en-US" dirty="0"/>
          </a:p>
          <a:p>
            <a:r>
              <a:rPr lang="en-US" dirty="0"/>
              <a:t>Both the ejaculate, if any, and urine samples should be </a:t>
            </a:r>
            <a:r>
              <a:rPr lang="en-US" dirty="0" err="1"/>
              <a:t>analysed</a:t>
            </a:r>
            <a:r>
              <a:rPr lang="en-US" dirty="0"/>
              <a:t>. Because a large volume of urine may be produced, it is often necessary to concentrate the specimen by centrifugation (500g for 8 minutes) The retrograde specimen, once concentrated, and the </a:t>
            </a:r>
            <a:r>
              <a:rPr lang="en-US" dirty="0" err="1"/>
              <a:t>antegrade</a:t>
            </a:r>
            <a:r>
              <a:rPr lang="en-US" dirty="0"/>
              <a:t> specimen, if produced, can be most effectively processed using the density-gradient preparation </a:t>
            </a:r>
            <a:r>
              <a:rPr lang="en-US" dirty="0" smtClean="0"/>
              <a:t>method</a:t>
            </a:r>
            <a:endParaRPr lang="en-US" dirty="0"/>
          </a:p>
        </p:txBody>
      </p:sp>
    </p:spTree>
    <p:extLst>
      <p:ext uri="{BB962C8B-B14F-4D97-AF65-F5344CB8AC3E}">
        <p14:creationId xmlns:p14="http://schemas.microsoft.com/office/powerpoint/2010/main" val="892874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39145"/>
          </a:xfrm>
        </p:spPr>
      </p:pic>
    </p:spTree>
    <p:extLst>
      <p:ext uri="{BB962C8B-B14F-4D97-AF65-F5344CB8AC3E}">
        <p14:creationId xmlns:p14="http://schemas.microsoft.com/office/powerpoint/2010/main" val="1011022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213" y="107318"/>
            <a:ext cx="9905998" cy="1478570"/>
          </a:xfrm>
        </p:spPr>
        <p:txBody>
          <a:bodyPr/>
          <a:lstStyle/>
          <a:p>
            <a:r>
              <a:rPr lang="en-US" b="1" dirty="0"/>
              <a:t>Sperm selection techniques </a:t>
            </a:r>
            <a:r>
              <a:rPr lang="en-US" dirty="0"/>
              <a:t/>
            </a:r>
            <a:br>
              <a:rPr lang="en-US" dirty="0"/>
            </a:br>
            <a:endParaRPr lang="en-US" dirty="0"/>
          </a:p>
        </p:txBody>
      </p:sp>
      <p:sp>
        <p:nvSpPr>
          <p:cNvPr id="3" name="Content Placeholder 2"/>
          <p:cNvSpPr>
            <a:spLocks noGrp="1"/>
          </p:cNvSpPr>
          <p:nvPr>
            <p:ph idx="1"/>
          </p:nvPr>
        </p:nvSpPr>
        <p:spPr>
          <a:xfrm>
            <a:off x="673412" y="846603"/>
            <a:ext cx="9905999" cy="5714835"/>
          </a:xfrm>
        </p:spPr>
        <p:txBody>
          <a:bodyPr>
            <a:normAutofit fontScale="55000" lnSpcReduction="20000"/>
          </a:bodyPr>
          <a:lstStyle/>
          <a:p>
            <a:r>
              <a:rPr lang="en-US" dirty="0" smtClean="0"/>
              <a:t>A </a:t>
            </a:r>
            <a:r>
              <a:rPr lang="en-US" dirty="0"/>
              <a:t>variety of techniques </a:t>
            </a:r>
            <a:endParaRPr lang="en-US" dirty="0" smtClean="0"/>
          </a:p>
          <a:p>
            <a:r>
              <a:rPr lang="en-US" dirty="0" smtClean="0"/>
              <a:t>. </a:t>
            </a:r>
            <a:r>
              <a:rPr lang="en-US" dirty="0"/>
              <a:t>The quality of sperm DNA </a:t>
            </a:r>
            <a:r>
              <a:rPr lang="en-US" dirty="0" smtClean="0"/>
              <a:t>packaging (DNA </a:t>
            </a:r>
            <a:r>
              <a:rPr lang="en-US" dirty="0"/>
              <a:t>damage or </a:t>
            </a:r>
            <a:r>
              <a:rPr lang="en-US" dirty="0" smtClean="0"/>
              <a:t>fragmentation → poor </a:t>
            </a:r>
            <a:r>
              <a:rPr lang="en-US" dirty="0"/>
              <a:t>embryo development and pregnancy </a:t>
            </a:r>
            <a:r>
              <a:rPr lang="en-US" dirty="0" smtClean="0"/>
              <a:t>loss</a:t>
            </a:r>
          </a:p>
          <a:p>
            <a:r>
              <a:rPr lang="en-US" dirty="0" smtClean="0"/>
              <a:t>Methods </a:t>
            </a:r>
            <a:r>
              <a:rPr lang="en-US" dirty="0"/>
              <a:t>to select sperm </a:t>
            </a:r>
            <a:r>
              <a:rPr lang="en-US" dirty="0"/>
              <a:t>→ </a:t>
            </a:r>
            <a:r>
              <a:rPr lang="en-US" dirty="0"/>
              <a:t>reduced levels of damage </a:t>
            </a:r>
            <a:r>
              <a:rPr lang="en-US" dirty="0"/>
              <a:t>→ improve </a:t>
            </a:r>
            <a:r>
              <a:rPr lang="en-US" dirty="0"/>
              <a:t>clinical out- comes </a:t>
            </a:r>
            <a:r>
              <a:rPr lang="en-US" dirty="0"/>
              <a:t>ART </a:t>
            </a:r>
            <a:endParaRPr lang="en-US" dirty="0"/>
          </a:p>
          <a:p>
            <a:pPr lvl="1"/>
            <a:r>
              <a:rPr lang="en-US" dirty="0"/>
              <a:t>The use of membrane-based electrophoretic filtration </a:t>
            </a:r>
            <a:r>
              <a:rPr lang="en-US" dirty="0"/>
              <a:t>→ reduced </a:t>
            </a:r>
            <a:r>
              <a:rPr lang="en-US" dirty="0"/>
              <a:t>DNA damage has been reported </a:t>
            </a:r>
            <a:r>
              <a:rPr lang="en-US" dirty="0" smtClean="0"/>
              <a:t>( comparable </a:t>
            </a:r>
            <a:r>
              <a:rPr lang="en-US" dirty="0"/>
              <a:t>to sperm prepared by CSDG </a:t>
            </a:r>
            <a:r>
              <a:rPr lang="en-US" dirty="0" smtClean="0"/>
              <a:t>centrifugation), </a:t>
            </a:r>
          </a:p>
          <a:p>
            <a:pPr lvl="1"/>
            <a:r>
              <a:rPr lang="en-US" dirty="0" smtClean="0"/>
              <a:t>sorting </a:t>
            </a:r>
            <a:r>
              <a:rPr lang="en-US" dirty="0"/>
              <a:t>to remove apoptotic sperm, based on the externalization of phosphatidylserine </a:t>
            </a:r>
            <a:r>
              <a:rPr lang="en-US" dirty="0" smtClean="0"/>
              <a:t>residues, may prove to be more effective in selecting sperm with reduced </a:t>
            </a:r>
            <a:r>
              <a:rPr lang="en-US" dirty="0"/>
              <a:t>DNA damage </a:t>
            </a:r>
            <a:endParaRPr lang="en-US" dirty="0" smtClean="0"/>
          </a:p>
          <a:p>
            <a:r>
              <a:rPr lang="en-US" dirty="0" smtClean="0"/>
              <a:t>The selection of sperm : under high magnification . The approach utilizes profile based on:</a:t>
            </a:r>
          </a:p>
          <a:p>
            <a:pPr lvl="1"/>
            <a:r>
              <a:rPr lang="en-US" dirty="0" smtClean="0"/>
              <a:t>shape </a:t>
            </a:r>
          </a:p>
          <a:p>
            <a:pPr lvl="1"/>
            <a:r>
              <a:rPr lang="en-US" dirty="0" smtClean="0"/>
              <a:t> absence of vacuolization </a:t>
            </a:r>
          </a:p>
          <a:p>
            <a:pPr lvl="1"/>
            <a:r>
              <a:rPr lang="en-US" dirty="0" smtClean="0"/>
              <a:t> lacking neck and tail abnormalities). (</a:t>
            </a:r>
            <a:r>
              <a:rPr lang="en-US" dirty="0" smtClean="0">
                <a:solidFill>
                  <a:srgbClr val="FF0000"/>
                </a:solidFill>
              </a:rPr>
              <a:t>but significant improvements in implantation rate and reduced pregnancy</a:t>
            </a:r>
            <a:r>
              <a:rPr lang="en-US" dirty="0" smtClean="0"/>
              <a:t>). </a:t>
            </a:r>
          </a:p>
          <a:p>
            <a:pPr lvl="1"/>
            <a:r>
              <a:rPr lang="en-US" dirty="0" smtClean="0"/>
              <a:t>However, </a:t>
            </a:r>
          </a:p>
          <a:p>
            <a:pPr lvl="2"/>
            <a:r>
              <a:rPr lang="en-US" dirty="0" smtClean="0"/>
              <a:t>time consuming </a:t>
            </a:r>
          </a:p>
          <a:p>
            <a:pPr lvl="2"/>
            <a:r>
              <a:rPr lang="en-US" dirty="0" smtClean="0"/>
              <a:t> requires some specialized equipment, </a:t>
            </a:r>
          </a:p>
          <a:p>
            <a:pPr lvl="2"/>
            <a:r>
              <a:rPr lang="en-US" dirty="0" smtClean="0"/>
              <a:t> further prospective randomized controlled trials are still warranted in order to confirm the efficacy of this approach. </a:t>
            </a:r>
          </a:p>
          <a:p>
            <a:r>
              <a:rPr lang="en-US" dirty="0" smtClean="0"/>
              <a:t>Sperm </a:t>
            </a:r>
            <a:r>
              <a:rPr lang="en-US" dirty="0"/>
              <a:t>binding to hyaluronic </a:t>
            </a:r>
            <a:r>
              <a:rPr lang="en-US" dirty="0" smtClean="0"/>
              <a:t>acid:</a:t>
            </a:r>
            <a:endParaRPr lang="en-US" dirty="0"/>
          </a:p>
          <a:p>
            <a:pPr lvl="1"/>
            <a:r>
              <a:rPr lang="en-US" dirty="0" smtClean="0"/>
              <a:t>The </a:t>
            </a:r>
            <a:r>
              <a:rPr lang="en-US" dirty="0"/>
              <a:t>ability of sperm to bind to hyaluronic acid </a:t>
            </a:r>
            <a:r>
              <a:rPr lang="en-US" dirty="0" smtClean="0"/>
              <a:t>(related </a:t>
            </a:r>
            <a:r>
              <a:rPr lang="en-US" dirty="0"/>
              <a:t>to normal morphology, maturity, and DNA </a:t>
            </a:r>
            <a:r>
              <a:rPr lang="en-US" dirty="0" smtClean="0"/>
              <a:t>integrity).</a:t>
            </a:r>
          </a:p>
          <a:p>
            <a:pPr lvl="1"/>
            <a:r>
              <a:rPr lang="en-US" dirty="0" smtClean="0"/>
              <a:t>exposed </a:t>
            </a:r>
            <a:r>
              <a:rPr lang="en-US" dirty="0"/>
              <a:t>to hyaluronic acid on a coated slide or Petri dish and those that bind </a:t>
            </a:r>
            <a:r>
              <a:rPr lang="en-US" dirty="0" smtClean="0"/>
              <a:t>(used </a:t>
            </a:r>
            <a:r>
              <a:rPr lang="en-US" dirty="0"/>
              <a:t>for </a:t>
            </a:r>
            <a:r>
              <a:rPr lang="en-US" dirty="0" smtClean="0"/>
              <a:t>ICSI).</a:t>
            </a:r>
          </a:p>
          <a:p>
            <a:pPr lvl="1"/>
            <a:r>
              <a:rPr lang="en-US" dirty="0" smtClean="0"/>
              <a:t> </a:t>
            </a:r>
            <a:r>
              <a:rPr lang="en-US" dirty="0"/>
              <a:t>However, </a:t>
            </a:r>
            <a:endParaRPr lang="en-US" dirty="0" smtClean="0"/>
          </a:p>
          <a:p>
            <a:pPr lvl="1"/>
            <a:r>
              <a:rPr lang="en-US" dirty="0" smtClean="0"/>
              <a:t>the </a:t>
            </a:r>
            <a:r>
              <a:rPr lang="en-US" dirty="0"/>
              <a:t>ability of hyaluronic binding to identify functional </a:t>
            </a:r>
            <a:r>
              <a:rPr lang="en-US" dirty="0" smtClean="0"/>
              <a:t>sperm ( </a:t>
            </a:r>
            <a:r>
              <a:rPr lang="en-US" dirty="0"/>
              <a:t>utilize human </a:t>
            </a:r>
            <a:r>
              <a:rPr lang="en-US" dirty="0" smtClean="0"/>
              <a:t>zonae, intact </a:t>
            </a:r>
            <a:r>
              <a:rPr lang="en-US" dirty="0"/>
              <a:t>acrosome </a:t>
            </a:r>
            <a:r>
              <a:rPr lang="en-US" dirty="0" smtClean="0"/>
              <a:t>)I</a:t>
            </a:r>
          </a:p>
          <a:p>
            <a:pPr lvl="1"/>
            <a:r>
              <a:rPr lang="en-US" dirty="0" smtClean="0"/>
              <a:t>immature </a:t>
            </a:r>
            <a:r>
              <a:rPr lang="en-US" dirty="0"/>
              <a:t>eggs from the same cohort are incubated for two hours with prepared sperm. Sperm that bind are then removed by aspiration through a fine glass pipette and set aside for ICSI. Preliminary reports show improvements in embryo quality and implantation </a:t>
            </a:r>
            <a:r>
              <a:rPr lang="en-US" dirty="0" smtClean="0"/>
              <a:t>rate</a:t>
            </a:r>
            <a:endParaRPr lang="en-US" dirty="0"/>
          </a:p>
        </p:txBody>
      </p:sp>
    </p:spTree>
    <p:extLst>
      <p:ext uri="{BB962C8B-B14F-4D97-AF65-F5344CB8AC3E}">
        <p14:creationId xmlns:p14="http://schemas.microsoft.com/office/powerpoint/2010/main" val="1178229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09800" y="304800"/>
            <a:ext cx="7772400" cy="1143000"/>
          </a:xfrm>
        </p:spPr>
        <p:txBody>
          <a:bodyPr/>
          <a:lstStyle/>
          <a:p>
            <a:pPr eaLnBrk="1" hangingPunct="1">
              <a:defRPr/>
            </a:pPr>
            <a:r>
              <a:rPr lang="en-US" altLang="en-US" smtClean="0"/>
              <a:t>Semen Analysis</a:t>
            </a:r>
            <a:endParaRPr lang="en-GB" altLang="zh-TW" smtClean="0">
              <a:ea typeface="新細明體" pitchFamily="18" charset="-120"/>
            </a:endParaRPr>
          </a:p>
        </p:txBody>
      </p:sp>
      <p:sp>
        <p:nvSpPr>
          <p:cNvPr id="21507" name="Rectangle 3"/>
          <p:cNvSpPr>
            <a:spLocks noGrp="1" noChangeArrowheads="1"/>
          </p:cNvSpPr>
          <p:nvPr>
            <p:ph type="body" idx="1"/>
          </p:nvPr>
        </p:nvSpPr>
        <p:spPr>
          <a:xfrm>
            <a:off x="2209800" y="1295400"/>
            <a:ext cx="7772400" cy="5029200"/>
          </a:xfrm>
        </p:spPr>
        <p:txBody>
          <a:bodyPr>
            <a:normAutofit/>
          </a:bodyPr>
          <a:lstStyle/>
          <a:p>
            <a:pPr eaLnBrk="1" hangingPunct="1">
              <a:buFont typeface="Wingdings" panose="05000000000000000000" pitchFamily="2" charset="2"/>
              <a:buChar char="n"/>
              <a:defRPr/>
            </a:pPr>
            <a:r>
              <a:rPr lang="en-US" altLang="en-US" dirty="0" smtClean="0"/>
              <a:t>Besides </a:t>
            </a:r>
            <a:r>
              <a:rPr lang="en-US" altLang="en-US" dirty="0"/>
              <a:t>containing sperms, normal semen also contains </a:t>
            </a:r>
            <a:r>
              <a:rPr lang="en-US" altLang="en-US" dirty="0">
                <a:solidFill>
                  <a:srgbClr val="FF0000"/>
                </a:solidFill>
              </a:rPr>
              <a:t>water</a:t>
            </a:r>
            <a:r>
              <a:rPr lang="en-US" altLang="en-US" dirty="0"/>
              <a:t>, simple sugars such </a:t>
            </a:r>
            <a:r>
              <a:rPr lang="en-US" altLang="en-US" dirty="0">
                <a:solidFill>
                  <a:srgbClr val="FF0000"/>
                </a:solidFill>
              </a:rPr>
              <a:t>as fructose </a:t>
            </a:r>
            <a:r>
              <a:rPr lang="en-US" altLang="en-US" dirty="0"/>
              <a:t>for nourishment of sperms and </a:t>
            </a:r>
            <a:r>
              <a:rPr lang="en-US" altLang="en-US" dirty="0">
                <a:solidFill>
                  <a:srgbClr val="FF0000"/>
                </a:solidFill>
              </a:rPr>
              <a:t>alkaline</a:t>
            </a:r>
            <a:r>
              <a:rPr lang="en-US" altLang="en-US" dirty="0"/>
              <a:t> substances that buffer sperms against acidic environment in the vagina. </a:t>
            </a:r>
            <a:r>
              <a:rPr lang="en-US" altLang="en-US" dirty="0"/>
              <a:t>Semen also contains </a:t>
            </a:r>
            <a:r>
              <a:rPr lang="en-US" altLang="en-US" dirty="0">
                <a:solidFill>
                  <a:srgbClr val="FF0000"/>
                </a:solidFill>
              </a:rPr>
              <a:t>prostaglandin</a:t>
            </a:r>
            <a:r>
              <a:rPr lang="en-US" altLang="en-US" dirty="0"/>
              <a:t> which can cause contractions in the uterine muscles</a:t>
            </a:r>
            <a:r>
              <a:rPr lang="en-US" altLang="en-US" dirty="0">
                <a:solidFill>
                  <a:srgbClr val="FF0000"/>
                </a:solidFill>
              </a:rPr>
              <a:t>, vitamin C</a:t>
            </a:r>
            <a:r>
              <a:rPr lang="en-US" altLang="en-US" dirty="0"/>
              <a:t>, </a:t>
            </a:r>
            <a:r>
              <a:rPr lang="en-US" altLang="en-US" dirty="0">
                <a:solidFill>
                  <a:srgbClr val="FF0000"/>
                </a:solidFill>
              </a:rPr>
              <a:t>zinc</a:t>
            </a:r>
            <a:r>
              <a:rPr lang="en-US" altLang="en-US" dirty="0"/>
              <a:t>, </a:t>
            </a:r>
            <a:r>
              <a:rPr lang="en-US" altLang="en-US" dirty="0">
                <a:solidFill>
                  <a:srgbClr val="FF0000"/>
                </a:solidFill>
              </a:rPr>
              <a:t>cholesterol</a:t>
            </a:r>
            <a:r>
              <a:rPr lang="en-US" altLang="en-US" dirty="0"/>
              <a:t> and a few additional compounds which may also be tested</a:t>
            </a:r>
          </a:p>
        </p:txBody>
      </p:sp>
    </p:spTree>
    <p:extLst>
      <p:ext uri="{BB962C8B-B14F-4D97-AF65-F5344CB8AC3E}">
        <p14:creationId xmlns:p14="http://schemas.microsoft.com/office/powerpoint/2010/main" val="1105818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304800"/>
            <a:ext cx="7772400" cy="914400"/>
          </a:xfrm>
        </p:spPr>
        <p:txBody>
          <a:bodyPr/>
          <a:lstStyle/>
          <a:p>
            <a:pPr eaLnBrk="1" hangingPunct="1">
              <a:defRPr/>
            </a:pPr>
            <a:r>
              <a:rPr lang="en-US" altLang="en-US" smtClean="0"/>
              <a:t>Human Semen</a:t>
            </a:r>
            <a:endParaRPr lang="en-GB" altLang="zh-TW" smtClean="0">
              <a:ea typeface="新細明體" pitchFamily="18" charset="-120"/>
            </a:endParaRPr>
          </a:p>
        </p:txBody>
      </p:sp>
      <p:sp>
        <p:nvSpPr>
          <p:cNvPr id="30723" name="Rectangle 3"/>
          <p:cNvSpPr>
            <a:spLocks noGrp="1" noChangeArrowheads="1"/>
          </p:cNvSpPr>
          <p:nvPr>
            <p:ph type="body" idx="1"/>
          </p:nvPr>
        </p:nvSpPr>
        <p:spPr>
          <a:xfrm>
            <a:off x="2209800" y="1295400"/>
            <a:ext cx="7772400" cy="4800600"/>
          </a:xfrm>
        </p:spPr>
        <p:txBody>
          <a:bodyPr>
            <a:normAutofit fontScale="92500" lnSpcReduction="20000"/>
          </a:bodyPr>
          <a:lstStyle/>
          <a:p>
            <a:pPr marL="609600" indent="-609600">
              <a:buNone/>
              <a:defRPr/>
            </a:pPr>
            <a:r>
              <a:rPr lang="en-US" altLang="en-US" dirty="0"/>
              <a:t>Semen can be divided into 4 fractions:</a:t>
            </a:r>
          </a:p>
          <a:p>
            <a:pPr marL="609600" indent="-609600">
              <a:buSzTx/>
              <a:buFontTx/>
              <a:buAutoNum type="arabicPeriod"/>
              <a:defRPr/>
            </a:pPr>
            <a:r>
              <a:rPr lang="en-US" altLang="en-US" dirty="0"/>
              <a:t>Pre-ejaculatory–secretion from urethral and bulbourethral gland (no sperms)</a:t>
            </a:r>
          </a:p>
          <a:p>
            <a:pPr marL="609600" indent="-609600">
              <a:buSzTx/>
              <a:buFontTx/>
              <a:buAutoNum type="arabicPeriod"/>
              <a:defRPr/>
            </a:pPr>
            <a:r>
              <a:rPr lang="en-US" altLang="en-US" dirty="0"/>
              <a:t>Dilute fluid from prostate gland (no sperms)</a:t>
            </a:r>
          </a:p>
          <a:p>
            <a:pPr marL="609600" indent="-609600">
              <a:buSzTx/>
              <a:buFontTx/>
              <a:buAutoNum type="arabicPeriod"/>
              <a:defRPr/>
            </a:pPr>
            <a:r>
              <a:rPr lang="en-US" altLang="en-US" dirty="0"/>
              <a:t>Major portion of sperms from vas deferens and distal epididymis (</a:t>
            </a:r>
            <a:r>
              <a:rPr lang="en-US" altLang="en-US" dirty="0">
                <a:solidFill>
                  <a:srgbClr val="FF0000"/>
                </a:solidFill>
              </a:rPr>
              <a:t>volume 5%</a:t>
            </a:r>
            <a:r>
              <a:rPr lang="en-US" altLang="en-US" dirty="0"/>
              <a:t>)</a:t>
            </a:r>
          </a:p>
          <a:p>
            <a:pPr marL="609600" indent="-609600">
              <a:buSzTx/>
              <a:buFontTx/>
              <a:buAutoNum type="arabicPeriod"/>
              <a:defRPr/>
            </a:pPr>
            <a:r>
              <a:rPr lang="en-US" altLang="en-US" dirty="0"/>
              <a:t>Seminal vesicle secretion (few sperms)</a:t>
            </a:r>
          </a:p>
          <a:p>
            <a:pPr marL="609600" indent="-609600">
              <a:buFont typeface="Wingdings" panose="05000000000000000000" pitchFamily="2" charset="2"/>
              <a:buChar char="n"/>
              <a:defRPr/>
            </a:pPr>
            <a:r>
              <a:rPr lang="en-US" altLang="en-US" i="1" dirty="0">
                <a:solidFill>
                  <a:srgbClr val="FF0000"/>
                </a:solidFill>
              </a:rPr>
              <a:t>Fraction 1, 2, 3 </a:t>
            </a:r>
            <a:r>
              <a:rPr lang="en-US" altLang="en-US" i="1" dirty="0"/>
              <a:t>made up of the first portion of the ejaculate (</a:t>
            </a:r>
            <a:r>
              <a:rPr lang="en-US" altLang="en-US" i="1" dirty="0">
                <a:solidFill>
                  <a:srgbClr val="FF0000"/>
                </a:solidFill>
              </a:rPr>
              <a:t>30% </a:t>
            </a:r>
            <a:r>
              <a:rPr lang="en-US" altLang="en-US" i="1" dirty="0"/>
              <a:t>of total volume). Therefore important to ensure the first portion is collected.</a:t>
            </a:r>
          </a:p>
          <a:p>
            <a:pPr marL="609600" indent="-609600">
              <a:buFont typeface="Wingdings" panose="05000000000000000000" pitchFamily="2" charset="2"/>
              <a:buChar char="n"/>
              <a:defRPr/>
            </a:pPr>
            <a:r>
              <a:rPr lang="en-US" altLang="en-US" i="1" dirty="0"/>
              <a:t>IMPORTANT – </a:t>
            </a:r>
            <a:r>
              <a:rPr lang="en-US" altLang="en-US" i="1" dirty="0">
                <a:solidFill>
                  <a:srgbClr val="FF0000"/>
                </a:solidFill>
              </a:rPr>
              <a:t>Mix semen </a:t>
            </a:r>
            <a:r>
              <a:rPr lang="en-US" altLang="en-US" i="1" dirty="0"/>
              <a:t>well before analysis</a:t>
            </a:r>
            <a:endParaRPr lang="en-GB" altLang="zh-TW" dirty="0" smtClean="0">
              <a:ea typeface="新細明體" pitchFamily="18" charset="-120"/>
            </a:endParaRPr>
          </a:p>
        </p:txBody>
      </p:sp>
    </p:spTree>
    <p:extLst>
      <p:ext uri="{BB962C8B-B14F-4D97-AF65-F5344CB8AC3E}">
        <p14:creationId xmlns:p14="http://schemas.microsoft.com/office/powerpoint/2010/main" val="1161308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09800" y="228600"/>
            <a:ext cx="7772400" cy="990600"/>
          </a:xfrm>
        </p:spPr>
        <p:txBody>
          <a:bodyPr/>
          <a:lstStyle/>
          <a:p>
            <a:pPr eaLnBrk="1" hangingPunct="1">
              <a:defRPr/>
            </a:pPr>
            <a:r>
              <a:rPr lang="en-US" altLang="en-US" smtClean="0"/>
              <a:t>WHO 2010</a:t>
            </a:r>
            <a:endParaRPr lang="en-GB" altLang="zh-TW" smtClean="0">
              <a:ea typeface="新細明體" pitchFamily="18" charset="-120"/>
            </a:endParaRPr>
          </a:p>
        </p:txBody>
      </p:sp>
      <p:sp>
        <p:nvSpPr>
          <p:cNvPr id="33795" name="Rectangle 3"/>
          <p:cNvSpPr>
            <a:spLocks noGrp="1" noChangeArrowheads="1"/>
          </p:cNvSpPr>
          <p:nvPr>
            <p:ph type="body" idx="1"/>
          </p:nvPr>
        </p:nvSpPr>
        <p:spPr>
          <a:xfrm>
            <a:off x="2057400" y="6096000"/>
            <a:ext cx="7772400" cy="457200"/>
          </a:xfrm>
        </p:spPr>
        <p:txBody>
          <a:bodyPr>
            <a:normAutofit fontScale="92500" lnSpcReduction="20000"/>
          </a:bodyPr>
          <a:lstStyle/>
          <a:p>
            <a:pPr eaLnBrk="1" hangingPunct="1">
              <a:buFont typeface="Wingdings" panose="05000000000000000000" pitchFamily="2" charset="2"/>
              <a:buNone/>
              <a:defRPr/>
            </a:pPr>
            <a:r>
              <a:rPr lang="en-US" altLang="en-US"/>
              <a:t>*Parameters agreed on consensus</a:t>
            </a:r>
            <a:endParaRPr lang="en-GB" altLang="zh-TW">
              <a:ea typeface="新細明體" pitchFamily="18" charset="-120"/>
            </a:endParaRPr>
          </a:p>
        </p:txBody>
      </p:sp>
      <p:graphicFrame>
        <p:nvGraphicFramePr>
          <p:cNvPr id="33866" name="Group 74"/>
          <p:cNvGraphicFramePr>
            <a:graphicFrameLocks noGrp="1"/>
          </p:cNvGraphicFramePr>
          <p:nvPr/>
        </p:nvGraphicFramePr>
        <p:xfrm>
          <a:off x="2057400" y="1066800"/>
          <a:ext cx="8229600" cy="5029200"/>
        </p:xfrm>
        <a:graphic>
          <a:graphicData uri="http://schemas.openxmlformats.org/drawingml/2006/table">
            <a:tbl>
              <a:tblPr/>
              <a:tblGrid>
                <a:gridCol w="4953000"/>
                <a:gridCol w="3276600"/>
              </a:tblGrid>
              <a:tr h="381000">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dirty="0" smtClean="0">
                          <a:ln>
                            <a:noFill/>
                          </a:ln>
                          <a:solidFill>
                            <a:schemeClr val="tx1"/>
                          </a:solidFill>
                          <a:effectLst>
                            <a:outerShdw blurRad="38100" dist="38100" dir="2700000" algn="tl">
                              <a:srgbClr val="FFFFFF"/>
                            </a:outerShdw>
                          </a:effectLst>
                          <a:latin typeface="Times New Roman" charset="0"/>
                        </a:rPr>
                        <a:t>Parameter</a:t>
                      </a:r>
                      <a:endParaRPr kumimoji="0" lang="en-GB" altLang="zh-TW" sz="2400" b="0" i="0" u="none" strike="noStrike" cap="none" normalizeH="0" baseline="0" dirty="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dirty="0">
                          <a:ln>
                            <a:noFill/>
                          </a:ln>
                          <a:solidFill>
                            <a:schemeClr val="tx1"/>
                          </a:solidFill>
                          <a:effectLst>
                            <a:outerShdw blurRad="38100" dist="38100" dir="2700000" algn="tl">
                              <a:srgbClr val="FFFFFF"/>
                            </a:outerShdw>
                          </a:effectLst>
                          <a:latin typeface="Times New Roman" charset="0"/>
                        </a:rPr>
                        <a:t>Lower Reference Limit</a:t>
                      </a:r>
                      <a:endParaRPr kumimoji="0" lang="en-GB" altLang="zh-TW" sz="2400" b="0" i="0" u="none" strike="noStrike" cap="none" normalizeH="0" baseline="0" dirty="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a:ln>
                            <a:noFill/>
                          </a:ln>
                          <a:solidFill>
                            <a:schemeClr val="tx1"/>
                          </a:solidFill>
                          <a:effectLst>
                            <a:outerShdw blurRad="38100" dist="38100" dir="2700000" algn="tl">
                              <a:srgbClr val="FFFFFF"/>
                            </a:outerShdw>
                          </a:effectLst>
                          <a:latin typeface="Times New Roman" charset="0"/>
                        </a:rPr>
                        <a:t>Semen volume (ml)</a:t>
                      </a:r>
                      <a:endParaRPr kumimoji="0" lang="en-GB" altLang="zh-TW" sz="2400" b="0" i="0" u="none" strike="noStrike" cap="none" normalizeH="0" baseline="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dirty="0">
                          <a:ln>
                            <a:noFill/>
                          </a:ln>
                          <a:solidFill>
                            <a:schemeClr val="tx1"/>
                          </a:solidFill>
                          <a:effectLst>
                            <a:outerShdw blurRad="38100" dist="38100" dir="2700000" algn="tl">
                              <a:srgbClr val="FFFFFF"/>
                            </a:outerShdw>
                          </a:effectLst>
                          <a:latin typeface="Times New Roman" charset="0"/>
                        </a:rPr>
                        <a:t>1.5</a:t>
                      </a:r>
                      <a:endParaRPr kumimoji="0" lang="zh-TW" altLang="en-GB" sz="2400" b="0" i="0" u="none" strike="noStrike" cap="none" normalizeH="0" baseline="0" dirty="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dirty="0">
                          <a:ln>
                            <a:noFill/>
                          </a:ln>
                          <a:solidFill>
                            <a:schemeClr val="tx1"/>
                          </a:solidFill>
                          <a:effectLst>
                            <a:outerShdw blurRad="38100" dist="38100" dir="2700000" algn="tl">
                              <a:srgbClr val="FFFFFF"/>
                            </a:outerShdw>
                          </a:effectLst>
                          <a:latin typeface="Times New Roman" charset="0"/>
                        </a:rPr>
                        <a:t>Sperm concentration (10</a:t>
                      </a:r>
                      <a:r>
                        <a:rPr kumimoji="0" lang="en-US" altLang="en-US" sz="2400" b="0" i="0" u="none" strike="noStrike" cap="none" normalizeH="0" baseline="30000" dirty="0">
                          <a:ln>
                            <a:noFill/>
                          </a:ln>
                          <a:solidFill>
                            <a:schemeClr val="tx1"/>
                          </a:solidFill>
                          <a:effectLst>
                            <a:outerShdw blurRad="38100" dist="38100" dir="2700000" algn="tl">
                              <a:srgbClr val="FFFFFF"/>
                            </a:outerShdw>
                          </a:effectLst>
                          <a:latin typeface="Times New Roman" charset="0"/>
                        </a:rPr>
                        <a:t>6</a:t>
                      </a:r>
                      <a:r>
                        <a:rPr kumimoji="0" lang="en-US" altLang="en-US" sz="2400" b="0" i="0" u="none" strike="noStrike" cap="none" normalizeH="0" baseline="0" dirty="0">
                          <a:ln>
                            <a:noFill/>
                          </a:ln>
                          <a:solidFill>
                            <a:schemeClr val="tx1"/>
                          </a:solidFill>
                          <a:effectLst>
                            <a:outerShdw blurRad="38100" dist="38100" dir="2700000" algn="tl">
                              <a:srgbClr val="FFFFFF"/>
                            </a:outerShdw>
                          </a:effectLst>
                          <a:latin typeface="Times New Roman" charset="0"/>
                        </a:rPr>
                        <a:t>/ml)</a:t>
                      </a:r>
                      <a:endParaRPr kumimoji="0" lang="en-GB" altLang="zh-TW" sz="2400" b="0" i="0" u="none" strike="noStrike" cap="none" normalizeH="0" baseline="0" dirty="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dirty="0">
                          <a:ln>
                            <a:noFill/>
                          </a:ln>
                          <a:solidFill>
                            <a:schemeClr val="tx1"/>
                          </a:solidFill>
                          <a:effectLst>
                            <a:outerShdw blurRad="38100" dist="38100" dir="2700000" algn="tl">
                              <a:srgbClr val="FFFFFF"/>
                            </a:outerShdw>
                          </a:effectLst>
                          <a:latin typeface="Times New Roman" charset="0"/>
                        </a:rPr>
                        <a:t>15</a:t>
                      </a:r>
                      <a:endParaRPr kumimoji="0" lang="zh-TW" altLang="en-GB" sz="2400" b="0" i="0" u="none" strike="noStrike" cap="none" normalizeH="0" baseline="0" dirty="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a:ln>
                            <a:noFill/>
                          </a:ln>
                          <a:solidFill>
                            <a:schemeClr val="tx1"/>
                          </a:solidFill>
                          <a:effectLst>
                            <a:outerShdw blurRad="38100" dist="38100" dir="2700000" algn="tl">
                              <a:srgbClr val="FFFFFF"/>
                            </a:outerShdw>
                          </a:effectLst>
                          <a:latin typeface="Times New Roman" charset="0"/>
                        </a:rPr>
                        <a:t>Total sperm number (10</a:t>
                      </a:r>
                      <a:r>
                        <a:rPr kumimoji="0" lang="en-US" altLang="en-US" sz="2400" b="0" i="0" u="none" strike="noStrike" cap="none" normalizeH="0" baseline="30000">
                          <a:ln>
                            <a:noFill/>
                          </a:ln>
                          <a:solidFill>
                            <a:schemeClr val="tx1"/>
                          </a:solidFill>
                          <a:effectLst>
                            <a:outerShdw blurRad="38100" dist="38100" dir="2700000" algn="tl">
                              <a:srgbClr val="FFFFFF"/>
                            </a:outerShdw>
                          </a:effectLst>
                          <a:latin typeface="Times New Roman" charset="0"/>
                        </a:rPr>
                        <a:t>6</a:t>
                      </a:r>
                      <a:r>
                        <a:rPr kumimoji="0" lang="en-US" altLang="en-US" sz="2400" b="0" i="0" u="none" strike="noStrike" cap="none" normalizeH="0" baseline="0">
                          <a:ln>
                            <a:noFill/>
                          </a:ln>
                          <a:solidFill>
                            <a:schemeClr val="tx1"/>
                          </a:solidFill>
                          <a:effectLst>
                            <a:outerShdw blurRad="38100" dist="38100" dir="2700000" algn="tl">
                              <a:srgbClr val="FFFFFF"/>
                            </a:outerShdw>
                          </a:effectLst>
                          <a:latin typeface="Times New Roman" charset="0"/>
                        </a:rPr>
                        <a:t>/ejaculate)</a:t>
                      </a:r>
                      <a:endParaRPr kumimoji="0" lang="en-GB" altLang="zh-TW" sz="2400" b="0" i="0" u="none" strike="noStrike" cap="none" normalizeH="0" baseline="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dirty="0">
                          <a:ln>
                            <a:noFill/>
                          </a:ln>
                          <a:solidFill>
                            <a:schemeClr val="tx1"/>
                          </a:solidFill>
                          <a:effectLst>
                            <a:outerShdw blurRad="38100" dist="38100" dir="2700000" algn="tl">
                              <a:srgbClr val="FFFFFF"/>
                            </a:outerShdw>
                          </a:effectLst>
                          <a:latin typeface="Times New Roman" charset="0"/>
                        </a:rPr>
                        <a:t>39</a:t>
                      </a:r>
                      <a:endParaRPr kumimoji="0" lang="zh-TW" altLang="en-GB" sz="2400" b="0" i="0" u="none" strike="noStrike" cap="none" normalizeH="0" baseline="0" dirty="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a:ln>
                            <a:noFill/>
                          </a:ln>
                          <a:solidFill>
                            <a:schemeClr val="tx1"/>
                          </a:solidFill>
                          <a:effectLst>
                            <a:outerShdw blurRad="38100" dist="38100" dir="2700000" algn="tl">
                              <a:srgbClr val="FFFFFF"/>
                            </a:outerShdw>
                          </a:effectLst>
                          <a:latin typeface="Times New Roman" charset="0"/>
                        </a:rPr>
                        <a:t>Progressive motility (PR, %)</a:t>
                      </a:r>
                      <a:endParaRPr kumimoji="0" lang="en-GB" altLang="zh-TW" sz="2400" b="0" i="0" u="none" strike="noStrike" cap="none" normalizeH="0" baseline="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dirty="0">
                          <a:ln>
                            <a:noFill/>
                          </a:ln>
                          <a:solidFill>
                            <a:schemeClr val="tx1"/>
                          </a:solidFill>
                          <a:effectLst>
                            <a:outerShdw blurRad="38100" dist="38100" dir="2700000" algn="tl">
                              <a:srgbClr val="FFFFFF"/>
                            </a:outerShdw>
                          </a:effectLst>
                          <a:latin typeface="Times New Roman" charset="0"/>
                        </a:rPr>
                        <a:t>32</a:t>
                      </a:r>
                      <a:endParaRPr kumimoji="0" lang="zh-TW" altLang="en-GB" sz="2400" b="0" i="0" u="none" strike="noStrike" cap="none" normalizeH="0" baseline="0" dirty="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a:ln>
                            <a:noFill/>
                          </a:ln>
                          <a:solidFill>
                            <a:schemeClr val="tx1"/>
                          </a:solidFill>
                          <a:effectLst>
                            <a:outerShdw blurRad="38100" dist="38100" dir="2700000" algn="tl">
                              <a:srgbClr val="FFFFFF"/>
                            </a:outerShdw>
                          </a:effectLst>
                          <a:latin typeface="Times New Roman" charset="0"/>
                        </a:rPr>
                        <a:t>Total motility (PR +NP, %)</a:t>
                      </a:r>
                      <a:endParaRPr kumimoji="0" lang="en-GB" altLang="zh-TW" sz="2400" b="0" i="0" u="none" strike="noStrike" cap="none" normalizeH="0" baseline="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dirty="0">
                          <a:ln>
                            <a:noFill/>
                          </a:ln>
                          <a:solidFill>
                            <a:schemeClr val="tx1"/>
                          </a:solidFill>
                          <a:effectLst>
                            <a:outerShdw blurRad="38100" dist="38100" dir="2700000" algn="tl">
                              <a:srgbClr val="FFFFFF"/>
                            </a:outerShdw>
                          </a:effectLst>
                          <a:latin typeface="Times New Roman" charset="0"/>
                        </a:rPr>
                        <a:t>40</a:t>
                      </a:r>
                      <a:endParaRPr kumimoji="0" lang="zh-TW" altLang="en-GB" sz="2400" b="0" i="0" u="none" strike="noStrike" cap="none" normalizeH="0" baseline="0" dirty="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a:ln>
                            <a:noFill/>
                          </a:ln>
                          <a:solidFill>
                            <a:schemeClr val="tx1"/>
                          </a:solidFill>
                          <a:effectLst>
                            <a:outerShdw blurRad="38100" dist="38100" dir="2700000" algn="tl">
                              <a:srgbClr val="FFFFFF"/>
                            </a:outerShdw>
                          </a:effectLst>
                          <a:latin typeface="Times New Roman" charset="0"/>
                        </a:rPr>
                        <a:t>Vitality (live sperms, %)</a:t>
                      </a:r>
                      <a:endParaRPr kumimoji="0" lang="en-GB" altLang="zh-TW" sz="2400" b="0" i="0" u="none" strike="noStrike" cap="none" normalizeH="0" baseline="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dirty="0">
                          <a:ln>
                            <a:noFill/>
                          </a:ln>
                          <a:solidFill>
                            <a:schemeClr val="tx1"/>
                          </a:solidFill>
                          <a:effectLst>
                            <a:outerShdw blurRad="38100" dist="38100" dir="2700000" algn="tl">
                              <a:srgbClr val="FFFFFF"/>
                            </a:outerShdw>
                          </a:effectLst>
                          <a:latin typeface="Times New Roman" charset="0"/>
                        </a:rPr>
                        <a:t>58</a:t>
                      </a:r>
                      <a:endParaRPr kumimoji="0" lang="zh-TW" altLang="en-GB" sz="2400" b="0" i="0" u="none" strike="noStrike" cap="none" normalizeH="0" baseline="0" dirty="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a:ln>
                            <a:noFill/>
                          </a:ln>
                          <a:solidFill>
                            <a:schemeClr val="tx1"/>
                          </a:solidFill>
                          <a:effectLst>
                            <a:outerShdw blurRad="38100" dist="38100" dir="2700000" algn="tl">
                              <a:srgbClr val="FFFFFF"/>
                            </a:outerShdw>
                          </a:effectLst>
                          <a:latin typeface="Times New Roman" charset="0"/>
                        </a:rPr>
                        <a:t>Sperm morphology (NF, %)</a:t>
                      </a:r>
                      <a:endParaRPr kumimoji="0" lang="en-GB" altLang="zh-TW" sz="2400" b="0" i="0" u="none" strike="noStrike" cap="none" normalizeH="0" baseline="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dirty="0">
                          <a:ln>
                            <a:noFill/>
                          </a:ln>
                          <a:solidFill>
                            <a:schemeClr val="tx1"/>
                          </a:solidFill>
                          <a:effectLst>
                            <a:outerShdw blurRad="38100" dist="38100" dir="2700000" algn="tl">
                              <a:srgbClr val="FFFFFF"/>
                            </a:outerShdw>
                          </a:effectLst>
                          <a:latin typeface="Times New Roman" charset="0"/>
                        </a:rPr>
                        <a:t>4</a:t>
                      </a:r>
                      <a:endParaRPr kumimoji="0" lang="zh-TW" altLang="en-GB" sz="2400" b="0" i="0" u="none" strike="noStrike" cap="none" normalizeH="0" baseline="0" dirty="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a:ln>
                            <a:noFill/>
                          </a:ln>
                          <a:solidFill>
                            <a:schemeClr val="tx1"/>
                          </a:solidFill>
                          <a:effectLst>
                            <a:outerShdw blurRad="38100" dist="38100" dir="2700000" algn="tl">
                              <a:srgbClr val="FFFFFF"/>
                            </a:outerShdw>
                          </a:effectLst>
                          <a:latin typeface="Times New Roman" charset="0"/>
                        </a:rPr>
                        <a:t>pH*</a:t>
                      </a:r>
                      <a:endParaRPr kumimoji="0" lang="en-GB" altLang="zh-TW" sz="2400" b="0" i="0" u="none" strike="noStrike" cap="none" normalizeH="0" baseline="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dirty="0">
                          <a:ln>
                            <a:noFill/>
                          </a:ln>
                          <a:solidFill>
                            <a:schemeClr val="tx1"/>
                          </a:solidFill>
                          <a:effectLst>
                            <a:outerShdw blurRad="38100" dist="38100" dir="2700000" algn="tl">
                              <a:srgbClr val="FFFFFF"/>
                            </a:outerShdw>
                          </a:effectLst>
                          <a:latin typeface="Times New Roman" charset="0"/>
                        </a:rPr>
                        <a:t>&gt;/=7.2</a:t>
                      </a:r>
                      <a:endParaRPr kumimoji="0" lang="zh-TW" altLang="en-GB" sz="2400" b="0" i="0" u="none" strike="noStrike" cap="none" normalizeH="0" baseline="0" dirty="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a:ln>
                            <a:noFill/>
                          </a:ln>
                          <a:solidFill>
                            <a:schemeClr val="tx1"/>
                          </a:solidFill>
                          <a:effectLst>
                            <a:outerShdw blurRad="38100" dist="38100" dir="2700000" algn="tl">
                              <a:srgbClr val="FFFFFF"/>
                            </a:outerShdw>
                          </a:effectLst>
                          <a:latin typeface="Times New Roman" charset="0"/>
                        </a:rPr>
                        <a:t>Leucocyte* (10</a:t>
                      </a:r>
                      <a:r>
                        <a:rPr kumimoji="0" lang="en-US" altLang="en-US" sz="2400" b="0" i="0" u="none" strike="noStrike" cap="none" normalizeH="0" baseline="30000">
                          <a:ln>
                            <a:noFill/>
                          </a:ln>
                          <a:solidFill>
                            <a:schemeClr val="tx1"/>
                          </a:solidFill>
                          <a:effectLst>
                            <a:outerShdw blurRad="38100" dist="38100" dir="2700000" algn="tl">
                              <a:srgbClr val="FFFFFF"/>
                            </a:outerShdw>
                          </a:effectLst>
                          <a:latin typeface="Times New Roman" charset="0"/>
                        </a:rPr>
                        <a:t>6</a:t>
                      </a:r>
                      <a:r>
                        <a:rPr kumimoji="0" lang="en-US" altLang="en-US" sz="2400" b="0" i="0" u="none" strike="noStrike" cap="none" normalizeH="0" baseline="0">
                          <a:ln>
                            <a:noFill/>
                          </a:ln>
                          <a:solidFill>
                            <a:schemeClr val="tx1"/>
                          </a:solidFill>
                          <a:effectLst>
                            <a:outerShdw blurRad="38100" dist="38100" dir="2700000" algn="tl">
                              <a:srgbClr val="FFFFFF"/>
                            </a:outerShdw>
                          </a:effectLst>
                          <a:latin typeface="Times New Roman" charset="0"/>
                        </a:rPr>
                        <a:t>/ml)</a:t>
                      </a:r>
                      <a:endParaRPr kumimoji="0" lang="en-GB" altLang="zh-TW" sz="2400" b="0" i="0" u="none" strike="noStrike" cap="none" normalizeH="0" baseline="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dirty="0">
                          <a:ln>
                            <a:noFill/>
                          </a:ln>
                          <a:solidFill>
                            <a:schemeClr val="tx1"/>
                          </a:solidFill>
                          <a:effectLst>
                            <a:outerShdw blurRad="38100" dist="38100" dir="2700000" algn="tl">
                              <a:srgbClr val="FFFFFF"/>
                            </a:outerShdw>
                          </a:effectLst>
                          <a:latin typeface="Times New Roman" charset="0"/>
                        </a:rPr>
                        <a:t>&lt;1</a:t>
                      </a:r>
                      <a:endParaRPr kumimoji="0" lang="zh-TW" altLang="en-GB" sz="2400" b="0" i="0" u="none" strike="noStrike" cap="none" normalizeH="0" baseline="0" dirty="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dirty="0">
                          <a:ln>
                            <a:noFill/>
                          </a:ln>
                          <a:solidFill>
                            <a:schemeClr val="tx1"/>
                          </a:solidFill>
                          <a:effectLst>
                            <a:outerShdw blurRad="38100" dist="38100" dir="2700000" algn="tl">
                              <a:srgbClr val="FFFFFF"/>
                            </a:outerShdw>
                          </a:effectLst>
                          <a:latin typeface="Times New Roman" charset="0"/>
                        </a:rPr>
                        <a:t>MAR/</a:t>
                      </a:r>
                      <a:r>
                        <a:rPr kumimoji="0" lang="en-US" altLang="en-US" sz="2400" b="0" i="0" u="none" strike="noStrike" cap="none" normalizeH="0" baseline="0" dirty="0" err="1">
                          <a:ln>
                            <a:noFill/>
                          </a:ln>
                          <a:solidFill>
                            <a:schemeClr val="tx1"/>
                          </a:solidFill>
                          <a:effectLst>
                            <a:outerShdw blurRad="38100" dist="38100" dir="2700000" algn="tl">
                              <a:srgbClr val="FFFFFF"/>
                            </a:outerShdw>
                          </a:effectLst>
                          <a:latin typeface="Times New Roman" charset="0"/>
                        </a:rPr>
                        <a:t>Immunobead</a:t>
                      </a:r>
                      <a:r>
                        <a:rPr kumimoji="0" lang="en-US" altLang="en-US" sz="2400" b="0" i="0" u="none" strike="noStrike" cap="none" normalizeH="0" baseline="0" dirty="0">
                          <a:ln>
                            <a:noFill/>
                          </a:ln>
                          <a:solidFill>
                            <a:schemeClr val="tx1"/>
                          </a:solidFill>
                          <a:effectLst>
                            <a:outerShdw blurRad="38100" dist="38100" dir="2700000" algn="tl">
                              <a:srgbClr val="FFFFFF"/>
                            </a:outerShdw>
                          </a:effectLst>
                          <a:latin typeface="Times New Roman" charset="0"/>
                        </a:rPr>
                        <a:t> test* (%)</a:t>
                      </a:r>
                      <a:endParaRPr kumimoji="0" lang="en-GB" altLang="zh-TW" sz="2400" b="0" i="0" u="none" strike="noStrike" cap="none" normalizeH="0" baseline="0" dirty="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defRPr sz="2800">
                          <a:solidFill>
                            <a:schemeClr val="tx1"/>
                          </a:solidFill>
                          <a:latin typeface="Times New Roman" charset="0"/>
                        </a:defRPr>
                      </a:lvl1pPr>
                      <a:lvl2pPr marL="742950" indent="-285750">
                        <a:spcBef>
                          <a:spcPct val="20000"/>
                        </a:spcBef>
                        <a:buClr>
                          <a:schemeClr val="tx2"/>
                        </a:buClr>
                        <a:buSzPct val="60000"/>
                        <a:buFont typeface="Wingdings" charset="2"/>
                        <a:defRPr sz="2400">
                          <a:solidFill>
                            <a:schemeClr val="tx1"/>
                          </a:solidFill>
                          <a:latin typeface="Times New Roman" charset="0"/>
                        </a:defRPr>
                      </a:lvl2pPr>
                      <a:lvl3pPr marL="1143000" indent="-228600">
                        <a:spcBef>
                          <a:spcPct val="20000"/>
                        </a:spcBef>
                        <a:buClr>
                          <a:schemeClr val="folHlink"/>
                        </a:buClr>
                        <a:buSzPct val="60000"/>
                        <a:buFont typeface="Wingdings" charset="2"/>
                        <a:defRPr sz="2000">
                          <a:solidFill>
                            <a:schemeClr val="tx1"/>
                          </a:solidFill>
                          <a:latin typeface="Times New Roman" charset="0"/>
                        </a:defRPr>
                      </a:lvl3pPr>
                      <a:lvl4pPr marL="1600200" indent="-228600">
                        <a:spcBef>
                          <a:spcPct val="20000"/>
                        </a:spcBef>
                        <a:buClr>
                          <a:schemeClr val="tx1"/>
                        </a:buClr>
                        <a:buSzPct val="60000"/>
                        <a:buFont typeface="Wingdings" charset="2"/>
                        <a:defRPr>
                          <a:solidFill>
                            <a:schemeClr val="tx1"/>
                          </a:solidFill>
                          <a:latin typeface="Times New Roman" charset="0"/>
                        </a:defRPr>
                      </a:lvl4pPr>
                      <a:lvl5pPr marL="2057400" indent="-228600">
                        <a:spcBef>
                          <a:spcPct val="20000"/>
                        </a:spcBef>
                        <a:buClr>
                          <a:schemeClr val="hlink"/>
                        </a:buClr>
                        <a:buSzPct val="60000"/>
                        <a:buFont typeface="Wingdings" charset="2"/>
                        <a:defRPr>
                          <a:solidFill>
                            <a:schemeClr val="tx1"/>
                          </a:solidFill>
                          <a:latin typeface="Times New Roman" charset="0"/>
                        </a:defRPr>
                      </a:lvl5pPr>
                      <a:lvl6pPr marL="25146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6pPr>
                      <a:lvl7pPr marL="29718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7pPr>
                      <a:lvl8pPr marL="34290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8pPr>
                      <a:lvl9pPr marL="3886200" indent="-228600" eaLnBrk="0" fontAlgn="base" hangingPunct="0">
                        <a:spcBef>
                          <a:spcPct val="20000"/>
                        </a:spcBef>
                        <a:spcAft>
                          <a:spcPct val="0"/>
                        </a:spcAft>
                        <a:buClr>
                          <a:schemeClr val="hlink"/>
                        </a:buClr>
                        <a:buSzPct val="60000"/>
                        <a:buFont typeface="Wingdings" charset="2"/>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2"/>
                        <a:buNone/>
                        <a:tabLst/>
                      </a:pPr>
                      <a:r>
                        <a:rPr kumimoji="0" lang="en-US" altLang="en-US" sz="2400" b="0" i="0" u="none" strike="noStrike" cap="none" normalizeH="0" baseline="0" dirty="0">
                          <a:ln>
                            <a:noFill/>
                          </a:ln>
                          <a:solidFill>
                            <a:schemeClr val="tx1"/>
                          </a:solidFill>
                          <a:effectLst>
                            <a:outerShdw blurRad="38100" dist="38100" dir="2700000" algn="tl">
                              <a:srgbClr val="FFFFFF"/>
                            </a:outerShdw>
                          </a:effectLst>
                          <a:latin typeface="Times New Roman" charset="0"/>
                        </a:rPr>
                        <a:t>&lt;50</a:t>
                      </a:r>
                      <a:endParaRPr kumimoji="0" lang="zh-TW" altLang="en-GB" sz="2400" b="0" i="0" u="none" strike="noStrike" cap="none" normalizeH="0" baseline="0" dirty="0">
                        <a:ln>
                          <a:noFill/>
                        </a:ln>
                        <a:solidFill>
                          <a:schemeClr val="tx1"/>
                        </a:solidFill>
                        <a:effectLst>
                          <a:outerShdw blurRad="38100" dist="38100" dir="2700000" algn="tl">
                            <a:srgbClr val="FFFFFF"/>
                          </a:outerShdw>
                        </a:effectLst>
                        <a:latin typeface="Times New Roman" charset="0"/>
                        <a:ea typeface="新細明體"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27168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981200" y="228600"/>
            <a:ext cx="8229600" cy="1017588"/>
          </a:xfrm>
        </p:spPr>
        <p:txBody>
          <a:bodyPr/>
          <a:lstStyle/>
          <a:p>
            <a:pPr eaLnBrk="1" hangingPunct="1">
              <a:defRPr/>
            </a:pPr>
            <a:r>
              <a:rPr lang="en-US" altLang="en-US" smtClean="0"/>
              <a:t>Terminologies of SA</a:t>
            </a:r>
            <a:endParaRPr lang="en-GB" altLang="zh-TW" smtClean="0">
              <a:ea typeface="新細明體" pitchFamily="18" charset="-120"/>
            </a:endParaRPr>
          </a:p>
        </p:txBody>
      </p:sp>
      <p:sp>
        <p:nvSpPr>
          <p:cNvPr id="73731" name="Rectangle 3"/>
          <p:cNvSpPr>
            <a:spLocks noGrp="1" noChangeArrowheads="1"/>
          </p:cNvSpPr>
          <p:nvPr>
            <p:ph type="body" idx="1"/>
          </p:nvPr>
        </p:nvSpPr>
        <p:spPr>
          <a:xfrm>
            <a:off x="1981200" y="1447800"/>
            <a:ext cx="83058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lnSpcReduction="10000"/>
          </a:bodyPr>
          <a:lstStyle/>
          <a:p>
            <a:pPr eaLnBrk="1" hangingPunct="1">
              <a:lnSpc>
                <a:spcPct val="80000"/>
              </a:lnSpc>
              <a:buFont typeface="Wingdings" panose="05000000000000000000" pitchFamily="2" charset="2"/>
              <a:buChar char="n"/>
              <a:defRPr/>
            </a:pPr>
            <a:r>
              <a:rPr lang="en-US" altLang="en-US" dirty="0" err="1"/>
              <a:t>Oligospermia</a:t>
            </a:r>
            <a:r>
              <a:rPr lang="en-US" altLang="en-US" dirty="0"/>
              <a:t> – sperm concentration &lt;15 million/ml</a:t>
            </a:r>
          </a:p>
          <a:p>
            <a:pPr eaLnBrk="1" hangingPunct="1">
              <a:lnSpc>
                <a:spcPct val="80000"/>
              </a:lnSpc>
              <a:buFont typeface="Wingdings" panose="05000000000000000000" pitchFamily="2" charset="2"/>
              <a:buChar char="n"/>
              <a:defRPr/>
            </a:pPr>
            <a:r>
              <a:rPr lang="en-US" altLang="en-US" dirty="0" err="1"/>
              <a:t>Asthenozoospermia</a:t>
            </a:r>
            <a:r>
              <a:rPr lang="en-US" altLang="en-US" dirty="0"/>
              <a:t> – &lt;40% grade (PR+NP) or &lt; 32 PR% </a:t>
            </a:r>
          </a:p>
          <a:p>
            <a:pPr eaLnBrk="1" hangingPunct="1">
              <a:lnSpc>
                <a:spcPct val="80000"/>
              </a:lnSpc>
              <a:buFont typeface="Wingdings" panose="05000000000000000000" pitchFamily="2" charset="2"/>
              <a:buChar char="n"/>
              <a:defRPr/>
            </a:pPr>
            <a:r>
              <a:rPr lang="en-US" altLang="en-US" dirty="0" err="1"/>
              <a:t>Teratozoospermia</a:t>
            </a:r>
            <a:r>
              <a:rPr lang="en-US" altLang="en-US" dirty="0"/>
              <a:t> – &lt;4% spermatozoa </a:t>
            </a:r>
          </a:p>
          <a:p>
            <a:pPr eaLnBrk="1" hangingPunct="1">
              <a:lnSpc>
                <a:spcPct val="80000"/>
              </a:lnSpc>
              <a:buFont typeface="Wingdings" panose="05000000000000000000" pitchFamily="2" charset="2"/>
              <a:buChar char="n"/>
              <a:defRPr/>
            </a:pPr>
            <a:r>
              <a:rPr lang="en-US" altLang="en-US" dirty="0"/>
              <a:t>OAT =Oligo-</a:t>
            </a:r>
            <a:r>
              <a:rPr lang="en-US" altLang="en-US" dirty="0" err="1"/>
              <a:t>astheno</a:t>
            </a:r>
            <a:r>
              <a:rPr lang="en-US" altLang="en-US" dirty="0"/>
              <a:t>-</a:t>
            </a:r>
            <a:r>
              <a:rPr lang="en-US" altLang="en-US" dirty="0" err="1"/>
              <a:t>teratozoospermia</a:t>
            </a:r>
            <a:endParaRPr lang="en-US" altLang="en-US" dirty="0"/>
          </a:p>
          <a:p>
            <a:pPr eaLnBrk="1" hangingPunct="1">
              <a:lnSpc>
                <a:spcPct val="80000"/>
              </a:lnSpc>
              <a:buFont typeface="Wingdings" panose="05000000000000000000" pitchFamily="2" charset="2"/>
              <a:buChar char="n"/>
              <a:defRPr/>
            </a:pPr>
            <a:r>
              <a:rPr lang="en-US" altLang="en-US" dirty="0"/>
              <a:t>Azoospermia – no spermatozoa in semen</a:t>
            </a:r>
          </a:p>
          <a:p>
            <a:pPr eaLnBrk="1" hangingPunct="1">
              <a:lnSpc>
                <a:spcPct val="80000"/>
              </a:lnSpc>
              <a:buFont typeface="Wingdings" panose="05000000000000000000" pitchFamily="2" charset="2"/>
              <a:buChar char="n"/>
              <a:defRPr/>
            </a:pPr>
            <a:r>
              <a:rPr lang="en-US" altLang="en-US" dirty="0" err="1">
                <a:solidFill>
                  <a:schemeClr val="hlink"/>
                </a:solidFill>
                <a:effectLst>
                  <a:outerShdw blurRad="38100" dist="38100" dir="2700000" algn="tl">
                    <a:srgbClr val="000000"/>
                  </a:outerShdw>
                </a:effectLst>
              </a:rPr>
              <a:t>Polyzoospermia</a:t>
            </a:r>
            <a:r>
              <a:rPr lang="en-US" altLang="en-US" dirty="0">
                <a:solidFill>
                  <a:schemeClr val="hlink"/>
                </a:solidFill>
                <a:effectLst>
                  <a:outerShdw blurRad="38100" dist="38100" dir="2700000" algn="tl">
                    <a:srgbClr val="000000"/>
                  </a:outerShdw>
                </a:effectLst>
              </a:rPr>
              <a:t> – ++ high sperm concentration, &gt;200M/ml</a:t>
            </a:r>
          </a:p>
          <a:p>
            <a:pPr eaLnBrk="1" hangingPunct="1">
              <a:lnSpc>
                <a:spcPct val="80000"/>
              </a:lnSpc>
              <a:buFont typeface="Wingdings" panose="05000000000000000000" pitchFamily="2" charset="2"/>
              <a:buChar char="n"/>
              <a:defRPr/>
            </a:pPr>
            <a:r>
              <a:rPr lang="en-US" altLang="en-US" dirty="0" err="1"/>
              <a:t>Hypospermia</a:t>
            </a:r>
            <a:r>
              <a:rPr lang="en-US" altLang="en-US" dirty="0"/>
              <a:t> – semen volume &lt; 1.5 ml</a:t>
            </a:r>
          </a:p>
          <a:p>
            <a:pPr eaLnBrk="1" hangingPunct="1">
              <a:lnSpc>
                <a:spcPct val="80000"/>
              </a:lnSpc>
              <a:buFont typeface="Wingdings" panose="05000000000000000000" pitchFamily="2" charset="2"/>
              <a:buChar char="n"/>
              <a:defRPr/>
            </a:pPr>
            <a:r>
              <a:rPr lang="en-US" altLang="en-US" dirty="0" err="1">
                <a:solidFill>
                  <a:schemeClr val="hlink"/>
                </a:solidFill>
                <a:effectLst>
                  <a:outerShdw blurRad="38100" dist="38100" dir="2700000" algn="tl">
                    <a:srgbClr val="000000"/>
                  </a:outerShdw>
                </a:effectLst>
              </a:rPr>
              <a:t>Hyperspermia</a:t>
            </a:r>
            <a:r>
              <a:rPr lang="en-US" altLang="en-US" dirty="0">
                <a:solidFill>
                  <a:schemeClr val="hlink"/>
                </a:solidFill>
                <a:effectLst>
                  <a:outerShdw blurRad="38100" dist="38100" dir="2700000" algn="tl">
                    <a:srgbClr val="000000"/>
                  </a:outerShdw>
                </a:effectLst>
              </a:rPr>
              <a:t> – semen volume &gt; 6.0 ml</a:t>
            </a:r>
          </a:p>
          <a:p>
            <a:pPr eaLnBrk="1" hangingPunct="1">
              <a:lnSpc>
                <a:spcPct val="80000"/>
              </a:lnSpc>
              <a:buFont typeface="Wingdings" panose="05000000000000000000" pitchFamily="2" charset="2"/>
              <a:buChar char="n"/>
              <a:defRPr/>
            </a:pPr>
            <a:r>
              <a:rPr lang="en-US" altLang="en-US" dirty="0" err="1"/>
              <a:t>Aspermia</a:t>
            </a:r>
            <a:r>
              <a:rPr lang="en-US" altLang="en-US" dirty="0"/>
              <a:t> – no semen volume</a:t>
            </a:r>
          </a:p>
          <a:p>
            <a:pPr eaLnBrk="1" hangingPunct="1">
              <a:lnSpc>
                <a:spcPct val="80000"/>
              </a:lnSpc>
              <a:buFont typeface="Wingdings" panose="05000000000000000000" pitchFamily="2" charset="2"/>
              <a:buChar char="n"/>
              <a:defRPr/>
            </a:pPr>
            <a:r>
              <a:rPr lang="en-US" altLang="en-US" dirty="0" err="1"/>
              <a:t>Pyospermia</a:t>
            </a:r>
            <a:r>
              <a:rPr lang="en-US" altLang="en-US" dirty="0"/>
              <a:t> – leukocytes present in semen, &gt;1M/ml</a:t>
            </a:r>
          </a:p>
          <a:p>
            <a:pPr eaLnBrk="1" hangingPunct="1">
              <a:lnSpc>
                <a:spcPct val="80000"/>
              </a:lnSpc>
              <a:buFont typeface="Wingdings" panose="05000000000000000000" pitchFamily="2" charset="2"/>
              <a:buChar char="n"/>
              <a:defRPr/>
            </a:pPr>
            <a:r>
              <a:rPr lang="en-US" altLang="en-US" dirty="0" err="1"/>
              <a:t>Hematospermia</a:t>
            </a:r>
            <a:r>
              <a:rPr lang="en-US" altLang="en-US" dirty="0"/>
              <a:t> – red blood cell present in semen</a:t>
            </a:r>
          </a:p>
          <a:p>
            <a:pPr eaLnBrk="1" hangingPunct="1">
              <a:lnSpc>
                <a:spcPct val="80000"/>
              </a:lnSpc>
              <a:buFont typeface="Wingdings" panose="05000000000000000000" pitchFamily="2" charset="2"/>
              <a:buChar char="n"/>
              <a:defRPr/>
            </a:pPr>
            <a:r>
              <a:rPr lang="en-US" altLang="en-US" dirty="0" err="1"/>
              <a:t>Necrozoospermia</a:t>
            </a:r>
            <a:r>
              <a:rPr lang="en-US" altLang="en-US" dirty="0"/>
              <a:t> – “dead” sperm</a:t>
            </a:r>
          </a:p>
        </p:txBody>
      </p:sp>
    </p:spTree>
    <p:extLst>
      <p:ext uri="{BB962C8B-B14F-4D97-AF65-F5344CB8AC3E}">
        <p14:creationId xmlns:p14="http://schemas.microsoft.com/office/powerpoint/2010/main" val="343114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4625"/>
            <a:ext cx="9905998" cy="1478570"/>
          </a:xfrm>
        </p:spPr>
        <p:txBody>
          <a:bodyPr/>
          <a:lstStyle/>
          <a:p>
            <a:r>
              <a:rPr lang="en-US" dirty="0"/>
              <a:t>When spermatozoa may need to be separated from seminal plasma </a:t>
            </a:r>
          </a:p>
        </p:txBody>
      </p:sp>
      <p:sp>
        <p:nvSpPr>
          <p:cNvPr id="3" name="Content Placeholder 2"/>
          <p:cNvSpPr>
            <a:spLocks noGrp="1"/>
          </p:cNvSpPr>
          <p:nvPr>
            <p:ph idx="1"/>
          </p:nvPr>
        </p:nvSpPr>
        <p:spPr>
          <a:xfrm>
            <a:off x="636104" y="1284515"/>
            <a:ext cx="10411307" cy="5388428"/>
          </a:xfrm>
        </p:spPr>
        <p:txBody>
          <a:bodyPr>
            <a:normAutofit fontScale="92500" lnSpcReduction="20000"/>
          </a:bodyPr>
          <a:lstStyle/>
          <a:p>
            <a:r>
              <a:rPr lang="en-US" dirty="0"/>
              <a:t>Spermatozoa </a:t>
            </a:r>
            <a:r>
              <a:rPr lang="en-US" dirty="0" smtClean="0"/>
              <a:t>:separated </a:t>
            </a:r>
            <a:r>
              <a:rPr lang="en-US" dirty="0"/>
              <a:t>from seminal plasma </a:t>
            </a:r>
            <a:r>
              <a:rPr lang="en-US" dirty="0" smtClean="0"/>
              <a:t>( </a:t>
            </a:r>
            <a:r>
              <a:rPr lang="en-US" dirty="0"/>
              <a:t>a variety of </a:t>
            </a:r>
            <a:r>
              <a:rPr lang="en-US" dirty="0" smtClean="0"/>
              <a:t>purposes</a:t>
            </a:r>
            <a:r>
              <a:rPr lang="en-US" dirty="0"/>
              <a:t>, such </a:t>
            </a:r>
            <a:r>
              <a:rPr lang="en-US" dirty="0" smtClean="0"/>
              <a:t>as:</a:t>
            </a:r>
          </a:p>
          <a:p>
            <a:pPr lvl="1"/>
            <a:r>
              <a:rPr lang="en-US" dirty="0" smtClean="0"/>
              <a:t> </a:t>
            </a:r>
            <a:r>
              <a:rPr lang="en-US" dirty="0"/>
              <a:t>diagnostic tests of function </a:t>
            </a:r>
            <a:endParaRPr lang="en-US" dirty="0" smtClean="0"/>
          </a:p>
          <a:p>
            <a:pPr lvl="1"/>
            <a:r>
              <a:rPr lang="en-US" dirty="0" smtClean="0"/>
              <a:t>therapeutic </a:t>
            </a:r>
            <a:r>
              <a:rPr lang="en-US" dirty="0"/>
              <a:t>recovery for </a:t>
            </a:r>
            <a:r>
              <a:rPr lang="en-US" dirty="0" smtClean="0"/>
              <a:t>insemination</a:t>
            </a:r>
          </a:p>
          <a:p>
            <a:pPr lvl="1"/>
            <a:r>
              <a:rPr lang="en-US" dirty="0" smtClean="0"/>
              <a:t> </a:t>
            </a:r>
            <a:r>
              <a:rPr lang="en-US" dirty="0"/>
              <a:t>assisted reproductive technologies (ART). </a:t>
            </a:r>
            <a:endParaRPr lang="en-US" dirty="0" smtClean="0"/>
          </a:p>
          <a:p>
            <a:r>
              <a:rPr lang="en-US" dirty="0" smtClean="0"/>
              <a:t>If </a:t>
            </a:r>
            <a:r>
              <a:rPr lang="en-US" dirty="0"/>
              <a:t>tests of sperm function </a:t>
            </a:r>
            <a:r>
              <a:rPr lang="en-US" dirty="0" smtClean="0"/>
              <a:t>:within </a:t>
            </a:r>
            <a:r>
              <a:rPr lang="en-US" dirty="0"/>
              <a:t>1 hour of </a:t>
            </a:r>
            <a:r>
              <a:rPr lang="en-US" dirty="0" err="1" smtClean="0"/>
              <a:t>ejaculation→limit</a:t>
            </a:r>
            <a:r>
              <a:rPr lang="en-US" dirty="0" smtClean="0"/>
              <a:t> </a:t>
            </a:r>
            <a:r>
              <a:rPr lang="en-US" dirty="0"/>
              <a:t>any damage from products of non- sperm cells. </a:t>
            </a:r>
          </a:p>
          <a:p>
            <a:r>
              <a:rPr lang="en-US" dirty="0" smtClean="0"/>
              <a:t>Although </a:t>
            </a:r>
            <a:r>
              <a:rPr lang="en-US" dirty="0"/>
              <a:t>seminal plasma helps spermatozoa penetrate cervical mucus </a:t>
            </a:r>
            <a:endParaRPr lang="en-US" dirty="0" smtClean="0"/>
          </a:p>
          <a:p>
            <a:r>
              <a:rPr lang="en-US" dirty="0" smtClean="0"/>
              <a:t>some </a:t>
            </a:r>
            <a:r>
              <a:rPr lang="en-US" dirty="0"/>
              <a:t>of its components (e.g. </a:t>
            </a:r>
            <a:r>
              <a:rPr lang="en-US" dirty="0">
                <a:solidFill>
                  <a:srgbClr val="FF0000"/>
                </a:solidFill>
              </a:rPr>
              <a:t>prostaglandins</a:t>
            </a:r>
            <a:r>
              <a:rPr lang="en-US" dirty="0"/>
              <a:t>, </a:t>
            </a:r>
            <a:r>
              <a:rPr lang="en-US" dirty="0">
                <a:solidFill>
                  <a:srgbClr val="FF0000"/>
                </a:solidFill>
              </a:rPr>
              <a:t>zinc</a:t>
            </a:r>
            <a:r>
              <a:rPr lang="en-US" dirty="0"/>
              <a:t>) </a:t>
            </a:r>
            <a:r>
              <a:rPr lang="en-US" dirty="0" smtClean="0"/>
              <a:t>→ </a:t>
            </a:r>
            <a:r>
              <a:rPr lang="en-US" dirty="0">
                <a:solidFill>
                  <a:schemeClr val="accent4">
                    <a:lumMod val="40000"/>
                    <a:lumOff val="60000"/>
                  </a:schemeClr>
                </a:solidFill>
              </a:rPr>
              <a:t>obstacles</a:t>
            </a:r>
            <a:r>
              <a:rPr lang="en-US" dirty="0"/>
              <a:t> to the achievement of pregnancy when natural barriers are bypassed in </a:t>
            </a:r>
            <a:r>
              <a:rPr lang="en-US" dirty="0" err="1" smtClean="0"/>
              <a:t>ART➣intrauterine</a:t>
            </a:r>
            <a:r>
              <a:rPr lang="en-US" dirty="0" smtClean="0"/>
              <a:t> </a:t>
            </a:r>
            <a:r>
              <a:rPr lang="en-US" dirty="0"/>
              <a:t>insemination (IUI) or in-vitro fertilization (IVF</a:t>
            </a:r>
            <a:r>
              <a:rPr lang="en-US" dirty="0" smtClean="0"/>
              <a:t>)</a:t>
            </a:r>
          </a:p>
          <a:p>
            <a:r>
              <a:rPr lang="en-US" dirty="0" smtClean="0"/>
              <a:t> </a:t>
            </a:r>
            <a:r>
              <a:rPr lang="en-US" dirty="0"/>
              <a:t>The separation of human spermatozoa from seminal plasma </a:t>
            </a:r>
            <a:r>
              <a:rPr lang="en-US" dirty="0" smtClean="0"/>
              <a:t>→preparation containing:</a:t>
            </a:r>
          </a:p>
          <a:p>
            <a:pPr lvl="1"/>
            <a:r>
              <a:rPr lang="en-US" dirty="0" smtClean="0"/>
              <a:t> </a:t>
            </a:r>
            <a:r>
              <a:rPr lang="en-US" dirty="0"/>
              <a:t>a high percentage of morphologically </a:t>
            </a:r>
            <a:r>
              <a:rPr lang="en-US" dirty="0" smtClean="0"/>
              <a:t>normal, </a:t>
            </a:r>
            <a:r>
              <a:rPr lang="en-US" dirty="0"/>
              <a:t>motile </a:t>
            </a:r>
            <a:r>
              <a:rPr lang="en-US" dirty="0" smtClean="0"/>
              <a:t>cells, free </a:t>
            </a:r>
            <a:r>
              <a:rPr lang="en-US" dirty="0"/>
              <a:t>from </a:t>
            </a:r>
            <a:r>
              <a:rPr lang="en-US" dirty="0" smtClean="0"/>
              <a:t>debris, non-germ cells, dead </a:t>
            </a:r>
            <a:r>
              <a:rPr lang="en-US" dirty="0"/>
              <a:t>spermatozoa, </a:t>
            </a:r>
            <a:endParaRPr lang="en-US" dirty="0" smtClean="0"/>
          </a:p>
        </p:txBody>
      </p:sp>
    </p:spTree>
    <p:extLst>
      <p:ext uri="{BB962C8B-B14F-4D97-AF65-F5344CB8AC3E}">
        <p14:creationId xmlns:p14="http://schemas.microsoft.com/office/powerpoint/2010/main" val="569973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aim of sperm preparation for assisted reproduction technology (ART)</a:t>
            </a:r>
          </a:p>
        </p:txBody>
      </p:sp>
      <p:sp>
        <p:nvSpPr>
          <p:cNvPr id="3" name="Content Placeholder 2"/>
          <p:cNvSpPr>
            <a:spLocks noGrp="1"/>
          </p:cNvSpPr>
          <p:nvPr>
            <p:ph idx="1"/>
          </p:nvPr>
        </p:nvSpPr>
        <p:spPr>
          <a:xfrm>
            <a:off x="1141412" y="2249486"/>
            <a:ext cx="9905999" cy="3998913"/>
          </a:xfrm>
        </p:spPr>
        <p:txBody>
          <a:bodyPr>
            <a:normAutofit/>
          </a:bodyPr>
          <a:lstStyle/>
          <a:p>
            <a:r>
              <a:rPr lang="en-US" dirty="0" smtClean="0"/>
              <a:t>maximize </a:t>
            </a:r>
            <a:r>
              <a:rPr lang="en-US" dirty="0"/>
              <a:t>the chances of </a:t>
            </a:r>
            <a:r>
              <a:rPr lang="en-US" dirty="0" smtClean="0"/>
              <a:t>fertilized </a:t>
            </a:r>
            <a:r>
              <a:rPr lang="en-US" dirty="0"/>
              <a:t>oocytes </a:t>
            </a:r>
            <a:r>
              <a:rPr lang="en-US" dirty="0" smtClean="0"/>
              <a:t> </a:t>
            </a:r>
            <a:r>
              <a:rPr lang="en-US" dirty="0"/>
              <a:t>for transfer to the uterus or cryopreservation </a:t>
            </a:r>
          </a:p>
          <a:p>
            <a:r>
              <a:rPr lang="en-US" dirty="0" smtClean="0">
                <a:solidFill>
                  <a:srgbClr val="FF0000"/>
                </a:solidFill>
              </a:rPr>
              <a:t>normal </a:t>
            </a:r>
            <a:r>
              <a:rPr lang="en-US" dirty="0">
                <a:solidFill>
                  <a:srgbClr val="FF0000"/>
                </a:solidFill>
              </a:rPr>
              <a:t>semen </a:t>
            </a:r>
            <a:r>
              <a:rPr lang="en-US" dirty="0" smtClean="0"/>
              <a:t>: </a:t>
            </a:r>
            <a:r>
              <a:rPr lang="en-US" dirty="0"/>
              <a:t>obtain motile sperm by a variety of </a:t>
            </a:r>
            <a:r>
              <a:rPr lang="en-US" dirty="0" smtClean="0"/>
              <a:t>techniques</a:t>
            </a:r>
            <a:r>
              <a:rPr lang="fa-IR" dirty="0" smtClean="0"/>
              <a:t> </a:t>
            </a:r>
            <a:r>
              <a:rPr lang="en-US" dirty="0" smtClean="0"/>
              <a:t>(IVF) or (</a:t>
            </a:r>
            <a:r>
              <a:rPr lang="en-US" dirty="0" smtClean="0">
                <a:solidFill>
                  <a:srgbClr val="FF0000"/>
                </a:solidFill>
              </a:rPr>
              <a:t>IUI</a:t>
            </a:r>
            <a:r>
              <a:rPr lang="en-US" dirty="0" smtClean="0"/>
              <a:t>)or</a:t>
            </a:r>
            <a:r>
              <a:rPr lang="fa-IR" dirty="0" smtClean="0"/>
              <a:t> </a:t>
            </a:r>
            <a:r>
              <a:rPr lang="en-US" dirty="0" smtClean="0"/>
              <a:t> (</a:t>
            </a:r>
            <a:r>
              <a:rPr lang="en-US" dirty="0" smtClean="0">
                <a:solidFill>
                  <a:srgbClr val="FF0000"/>
                </a:solidFill>
              </a:rPr>
              <a:t>GIFT</a:t>
            </a:r>
            <a:r>
              <a:rPr lang="en-US" dirty="0" smtClean="0"/>
              <a:t>)</a:t>
            </a:r>
            <a:endParaRPr lang="en-US" dirty="0" smtClean="0"/>
          </a:p>
          <a:p>
            <a:r>
              <a:rPr lang="en-US" dirty="0" smtClean="0"/>
              <a:t> </a:t>
            </a:r>
            <a:r>
              <a:rPr lang="en-US" dirty="0">
                <a:solidFill>
                  <a:schemeClr val="accent4">
                    <a:lumMod val="40000"/>
                    <a:lumOff val="60000"/>
                  </a:schemeClr>
                </a:solidFill>
              </a:rPr>
              <a:t>Abnormal </a:t>
            </a:r>
            <a:r>
              <a:rPr lang="en-US" dirty="0" smtClean="0">
                <a:solidFill>
                  <a:schemeClr val="accent4">
                    <a:lumMod val="40000"/>
                    <a:lumOff val="60000"/>
                  </a:schemeClr>
                </a:solidFill>
              </a:rPr>
              <a:t>semen</a:t>
            </a:r>
            <a:r>
              <a:rPr lang="en-US" dirty="0" smtClean="0"/>
              <a:t>: needs </a:t>
            </a:r>
            <a:r>
              <a:rPr lang="en-US" dirty="0"/>
              <a:t>to be recognized so that </a:t>
            </a:r>
            <a:r>
              <a:rPr lang="en-US" dirty="0" smtClean="0"/>
              <a:t>intracytoplasmic </a:t>
            </a:r>
            <a:r>
              <a:rPr lang="en-US" dirty="0"/>
              <a:t>sperm injection (</a:t>
            </a:r>
            <a:r>
              <a:rPr lang="en-US" dirty="0">
                <a:solidFill>
                  <a:schemeClr val="accent4">
                    <a:lumMod val="40000"/>
                    <a:lumOff val="60000"/>
                  </a:schemeClr>
                </a:solidFill>
              </a:rPr>
              <a:t>ICSI</a:t>
            </a:r>
            <a:r>
              <a:rPr lang="en-US" dirty="0"/>
              <a:t>) </a:t>
            </a:r>
            <a:endParaRPr lang="en-US" dirty="0" smtClean="0"/>
          </a:p>
          <a:p>
            <a:endParaRPr lang="en-US" dirty="0"/>
          </a:p>
        </p:txBody>
      </p:sp>
    </p:spTree>
    <p:extLst>
      <p:ext uri="{BB962C8B-B14F-4D97-AF65-F5344CB8AC3E}">
        <p14:creationId xmlns:p14="http://schemas.microsoft.com/office/powerpoint/2010/main" val="17365007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2025</TotalTime>
  <Words>3877</Words>
  <Application>Microsoft Macintosh PowerPoint</Application>
  <PresentationFormat>Widescreen</PresentationFormat>
  <Paragraphs>290</Paragraphs>
  <Slides>36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Calibri</vt:lpstr>
      <vt:lpstr>Trebuchet MS</vt:lpstr>
      <vt:lpstr>Tw Cen MT</vt:lpstr>
      <vt:lpstr>新細明體</vt:lpstr>
      <vt:lpstr>Arial</vt:lpstr>
      <vt:lpstr>Times New Roman</vt:lpstr>
      <vt:lpstr>Wingdings</vt:lpstr>
      <vt:lpstr>Circuit</vt:lpstr>
      <vt:lpstr>PowerPoint Presentation</vt:lpstr>
      <vt:lpstr>Sperm Preparation Techniques  </vt:lpstr>
      <vt:lpstr>Semen Analysis</vt:lpstr>
      <vt:lpstr>Semen Analysis</vt:lpstr>
      <vt:lpstr>Human Semen</vt:lpstr>
      <vt:lpstr>WHO 2010</vt:lpstr>
      <vt:lpstr>Terminologies of SA</vt:lpstr>
      <vt:lpstr>When spermatozoa may need to be separated from seminal plasma </vt:lpstr>
      <vt:lpstr>The aim of sperm preparation for assisted reproduction technology (ART)</vt:lpstr>
      <vt:lpstr>Intrauterine insemination (IUI) </vt:lpstr>
      <vt:lpstr> Collection of semen or sperm  </vt:lpstr>
      <vt:lpstr>Modifications of sperm preparation may be necessary for the various types of ART</vt:lpstr>
      <vt:lpstr>Damage to the sperm from must be minimized </vt:lpstr>
      <vt:lpstr>Modifications of sperm preparation may be necessary for the various types of ART</vt:lpstr>
      <vt:lpstr>Modifications of sperm preparation may be necessary for the various types of ART</vt:lpstr>
      <vt:lpstr>The Time Between The Examined Ejaculate (Period Of Sexual Abstinence –Abstinence Time)</vt:lpstr>
      <vt:lpstr>Collection of semen or sperm</vt:lpstr>
      <vt:lpstr>Sperm preparation</vt:lpstr>
      <vt:lpstr>Sperm preparation  </vt:lpstr>
      <vt:lpstr>HAS. Bicarbonate ions , glucose </vt:lpstr>
      <vt:lpstr> Several variations of the swim up. </vt:lpstr>
      <vt:lpstr>Sperm Preparation of Cryopreserved Semen  </vt:lpstr>
      <vt:lpstr>Density gradients  Various gradient separation procedures  </vt:lpstr>
      <vt:lpstr>PowerPoint Presentation</vt:lpstr>
      <vt:lpstr>compared CSDG centrifugation with a swim up:  </vt:lpstr>
      <vt:lpstr> </vt:lpstr>
      <vt:lpstr>Sperm preparation from surgical aspirates or tissue samples  </vt:lpstr>
      <vt:lpstr>Sperm preparation from surgical aspirates or tissue samples</vt:lpstr>
      <vt:lpstr>Sperm selection from immotile samples  </vt:lpstr>
      <vt:lpstr>Sperm selection from immotile samples</vt:lpstr>
      <vt:lpstr>Preparation of semen from HIV-infected men  </vt:lpstr>
      <vt:lpstr>Preparing HIV-infected semen samples  </vt:lpstr>
      <vt:lpstr>Preparation of semen from HIV-infected men  </vt:lpstr>
      <vt:lpstr>5.8 Preparing retrograde ejaculation samples  </vt:lpstr>
      <vt:lpstr>PowerPoint Presentation</vt:lpstr>
      <vt:lpstr>Sperm selection techniques  </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118</cp:revision>
  <dcterms:created xsi:type="dcterms:W3CDTF">2021-06-20T07:12:55Z</dcterms:created>
  <dcterms:modified xsi:type="dcterms:W3CDTF">2021-06-29T18:31:51Z</dcterms:modified>
</cp:coreProperties>
</file>