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8" r:id="rId3"/>
    <p:sldId id="259" r:id="rId4"/>
    <p:sldId id="261" r:id="rId5"/>
    <p:sldId id="262" r:id="rId6"/>
    <p:sldId id="263" r:id="rId7"/>
    <p:sldId id="265" r:id="rId8"/>
    <p:sldId id="266" r:id="rId9"/>
    <p:sldId id="267" r:id="rId10"/>
    <p:sldId id="268" r:id="rId11"/>
    <p:sldId id="269" r:id="rId12"/>
    <p:sldId id="270" r:id="rId13"/>
    <p:sldId id="271" r:id="rId14"/>
    <p:sldId id="272" r:id="rId15"/>
    <p:sldId id="273" r:id="rId16"/>
    <p:sldId id="274" r:id="rId17"/>
    <p:sldId id="275" r:id="rId18"/>
    <p:sldId id="260" r:id="rId19"/>
    <p:sldId id="257"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5385" autoAdjust="0"/>
    <p:restoredTop sz="86501" autoAdjust="0"/>
  </p:normalViewPr>
  <p:slideViewPr>
    <p:cSldViewPr>
      <p:cViewPr varScale="1">
        <p:scale>
          <a:sx n="70" d="100"/>
          <a:sy n="70" d="100"/>
        </p:scale>
        <p:origin x="-1152" y="-102"/>
      </p:cViewPr>
      <p:guideLst>
        <p:guide orient="horz" pos="2160"/>
        <p:guide pos="2880"/>
      </p:guideLst>
    </p:cSldViewPr>
  </p:slideViewPr>
  <p:outlineViewPr>
    <p:cViewPr>
      <p:scale>
        <a:sx n="33" d="100"/>
        <a:sy n="33" d="100"/>
      </p:scale>
      <p:origin x="12" y="2406"/>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r" rtl="1">
              <a:lnSpc>
                <a:spcPct val="85000"/>
              </a:lnSpc>
              <a:defRPr sz="8000" spc="-50" baseline="0">
                <a:solidFill>
                  <a:schemeClr val="tx1">
                    <a:lumMod val="85000"/>
                    <a:lumOff val="15000"/>
                  </a:schemeClr>
                </a:solidFill>
                <a:cs typeface="B Titr" panose="00000700000000000000" pitchFamily="2" charset="-78"/>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8369D8F-85DF-4866-B5AA-B3E3C3D9E988}" type="slidenum">
              <a:rPr lang="fa-IR" smtClean="0"/>
              <a:pPr/>
              <a:t>‹#›</a:t>
            </a:fld>
            <a:endParaRPr lang="fa-I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30076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25341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1949101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198180"/>
          </a:xfrm>
        </p:spPr>
        <p:txBody>
          <a:bodyPr anchor="ctr">
            <a:normAutofit/>
          </a:bodyPr>
          <a:lstStyle>
            <a:lvl1pPr algn="r" rtl="1">
              <a:defRPr sz="4400" b="1" i="0" baseline="0">
                <a:solidFill>
                  <a:srgbClr val="990000"/>
                </a:solidFill>
                <a:latin typeface="Times New Roman" panose="02020603050405020304" pitchFamily="18" charset="0"/>
                <a:cs typeface="B Titr" panose="00000700000000000000" pitchFamily="2" charset="-78"/>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rtl="1">
              <a:defRPr b="1">
                <a:cs typeface="B Yagut" panose="00000400000000000000" pitchFamily="2" charset="-78"/>
              </a:defRPr>
            </a:lvl1pPr>
            <a:lvl2pPr algn="r" rtl="1">
              <a:defRPr b="1">
                <a:cs typeface="B Yagut" panose="00000400000000000000" pitchFamily="2" charset="-78"/>
              </a:defRPr>
            </a:lvl2pPr>
            <a:lvl3pPr algn="r" rtl="1">
              <a:defRPr b="1">
                <a:cs typeface="B Yagut" panose="00000400000000000000" pitchFamily="2" charset="-78"/>
              </a:defRPr>
            </a:lvl3pPr>
            <a:lvl4pPr algn="r" rtl="1">
              <a:defRPr b="1">
                <a:cs typeface="B Yagut" panose="00000400000000000000" pitchFamily="2" charset="-78"/>
              </a:defRPr>
            </a:lvl4pPr>
            <a:lvl5pPr algn="r" rtl="1">
              <a:defRPr b="1">
                <a:cs typeface="B Yagut" panose="00000400000000000000" pitchFamily="2" charset="-78"/>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8369D8F-85DF-4866-B5AA-B3E3C3D9E988}" type="slidenum">
              <a:rPr lang="fa-IR" smtClean="0"/>
              <a:pPr/>
              <a:t>‹#›</a:t>
            </a:fld>
            <a:endParaRPr lang="fa-IR"/>
          </a:p>
        </p:txBody>
      </p:sp>
      <p:pic>
        <p:nvPicPr>
          <p:cNvPr id="7" name="Picture 6"/>
          <p:cNvPicPr>
            <a:picLocks noChangeAspect="1"/>
          </p:cNvPicPr>
          <p:nvPr userDrawn="1"/>
        </p:nvPicPr>
        <p:blipFill>
          <a:blip r:embed="rId2" cstate="print"/>
          <a:stretch>
            <a:fillRect/>
          </a:stretch>
        </p:blipFill>
        <p:spPr>
          <a:xfrm>
            <a:off x="628650" y="6006257"/>
            <a:ext cx="711106" cy="700187"/>
          </a:xfrm>
          <a:prstGeom prst="rect">
            <a:avLst/>
          </a:prstGeom>
        </p:spPr>
      </p:pic>
    </p:spTree>
    <p:extLst>
      <p:ext uri="{BB962C8B-B14F-4D97-AF65-F5344CB8AC3E}">
        <p14:creationId xmlns:p14="http://schemas.microsoft.com/office/powerpoint/2010/main" xmlns="" val="387868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8369D8F-85DF-4866-B5AA-B3E3C3D9E988}" type="slidenum">
              <a:rPr lang="fa-IR" smtClean="0"/>
              <a:pPr/>
              <a:t>‹#›</a:t>
            </a:fld>
            <a:endParaRPr lang="fa-I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399638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88732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282683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518319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a-IR"/>
          </a:p>
        </p:txBody>
      </p:sp>
      <p:sp>
        <p:nvSpPr>
          <p:cNvPr id="9" name="Slide Number Placeholder 8"/>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1120306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FBA54FB-2C2E-47FB-B12B-8CE8264712B4}" type="datetimeFigureOut">
              <a:rPr lang="fa-IR" smtClean="0"/>
              <a:pPr/>
              <a:t>1442/11/25</a:t>
            </a:fld>
            <a:endParaRPr lang="fa-I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a-I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346747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FBA54FB-2C2E-47FB-B12B-8CE8264712B4}" type="datetimeFigureOut">
              <a:rPr lang="fa-IR" smtClean="0"/>
              <a:pPr/>
              <a:t>1442/11/25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8369D8F-85DF-4866-B5AA-B3E3C3D9E988}" type="slidenum">
              <a:rPr lang="fa-IR" smtClean="0"/>
              <a:pPr/>
              <a:t>‹#›</a:t>
            </a:fld>
            <a:endParaRPr lang="fa-IR"/>
          </a:p>
        </p:txBody>
      </p:sp>
    </p:spTree>
    <p:extLst>
      <p:ext uri="{BB962C8B-B14F-4D97-AF65-F5344CB8AC3E}">
        <p14:creationId xmlns:p14="http://schemas.microsoft.com/office/powerpoint/2010/main" xmlns="" val="101727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FBA54FB-2C2E-47FB-B12B-8CE8264712B4}" type="datetimeFigureOut">
              <a:rPr lang="fa-IR" smtClean="0"/>
              <a:pPr/>
              <a:t>1442/11/25</a:t>
            </a:fld>
            <a:endParaRPr lang="fa-I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a-I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8369D8F-85DF-4866-B5AA-B3E3C3D9E988}" type="slidenum">
              <a:rPr lang="fa-IR" smtClean="0"/>
              <a:pPr/>
              <a:t>‹#›</a:t>
            </a:fld>
            <a:endParaRPr lang="fa-I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6164451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2523" y="2636912"/>
            <a:ext cx="7233193" cy="1440160"/>
          </a:xfrm>
        </p:spPr>
        <p:txBody>
          <a:bodyPr anchor="ctr">
            <a:noAutofit/>
          </a:bodyPr>
          <a:lstStyle/>
          <a:p>
            <a:pPr algn="r" rtl="1">
              <a:lnSpc>
                <a:spcPct val="150000"/>
              </a:lnSpc>
            </a:pPr>
            <a:r>
              <a:rPr lang="en-US" sz="6600" b="1" dirty="0" smtClean="0">
                <a:solidFill>
                  <a:srgbClr val="990000"/>
                </a:solidFill>
              </a:rPr>
              <a:t>Article  study</a:t>
            </a:r>
            <a:r>
              <a:rPr lang="en-US" sz="6600" b="1" dirty="0" smtClean="0">
                <a:solidFill>
                  <a:srgbClr val="990000"/>
                </a:solidFill>
                <a:cs typeface="B Titr" panose="00000700000000000000" pitchFamily="2" charset="-78"/>
              </a:rPr>
              <a:t/>
            </a:r>
            <a:br>
              <a:rPr lang="en-US" sz="6600" b="1" dirty="0" smtClean="0">
                <a:solidFill>
                  <a:srgbClr val="990000"/>
                </a:solidFill>
                <a:cs typeface="B Titr" panose="00000700000000000000" pitchFamily="2" charset="-78"/>
              </a:rPr>
            </a:br>
            <a:endParaRPr lang="fa-IR" sz="2400" b="1" dirty="0">
              <a:solidFill>
                <a:srgbClr val="990000"/>
              </a:solidFill>
              <a:cs typeface="B Titr" panose="00000700000000000000" pitchFamily="2" charset="-78"/>
            </a:endParaRPr>
          </a:p>
        </p:txBody>
      </p:sp>
      <p:sp>
        <p:nvSpPr>
          <p:cNvPr id="3" name="Subtitle 2"/>
          <p:cNvSpPr>
            <a:spLocks noGrp="1"/>
          </p:cNvSpPr>
          <p:nvPr>
            <p:ph type="subTitle" idx="1"/>
          </p:nvPr>
        </p:nvSpPr>
        <p:spPr>
          <a:xfrm>
            <a:off x="792895" y="5013176"/>
            <a:ext cx="3309803" cy="888705"/>
          </a:xfrm>
        </p:spPr>
        <p:txBody>
          <a:bodyPr>
            <a:normAutofit/>
          </a:bodyPr>
          <a:lstStyle/>
          <a:p>
            <a:pPr algn="ctr"/>
            <a:r>
              <a:rPr lang="fa-IR" sz="1800" b="1" dirty="0" smtClean="0">
                <a:solidFill>
                  <a:srgbClr val="C00000"/>
                </a:solidFill>
                <a:cs typeface="B Yagut" panose="00000400000000000000" pitchFamily="2" charset="-78"/>
              </a:rPr>
              <a:t>مورخ</a:t>
            </a:r>
          </a:p>
          <a:p>
            <a:pPr algn="ctr"/>
            <a:r>
              <a:rPr lang="fa-IR" sz="1800" b="1" dirty="0" smtClean="0">
                <a:solidFill>
                  <a:srgbClr val="C00000"/>
                </a:solidFill>
                <a:cs typeface="B Yagut" panose="00000400000000000000" pitchFamily="2" charset="-78"/>
              </a:rPr>
              <a:t>چهارشنبه 16.4.1400</a:t>
            </a:r>
            <a:endParaRPr lang="fa-IR" sz="1800" b="1" dirty="0" smtClean="0">
              <a:solidFill>
                <a:srgbClr val="C00000"/>
              </a:solidFill>
              <a:cs typeface="B Yagut" panose="00000400000000000000" pitchFamily="2" charset="-78"/>
            </a:endParaRPr>
          </a:p>
        </p:txBody>
      </p:sp>
      <p:sp>
        <p:nvSpPr>
          <p:cNvPr id="4" name="TextBox 3"/>
          <p:cNvSpPr txBox="1"/>
          <p:nvPr/>
        </p:nvSpPr>
        <p:spPr>
          <a:xfrm>
            <a:off x="5364088" y="5013176"/>
            <a:ext cx="2880320" cy="888705"/>
          </a:xfrm>
          <a:prstGeom prst="rect">
            <a:avLst/>
          </a:prstGeom>
          <a:noFill/>
        </p:spPr>
        <p:txBody>
          <a:bodyPr wrap="square" rtlCol="0">
            <a:spAutoFit/>
          </a:bodyPr>
          <a:lstStyle/>
          <a:p>
            <a:pPr algn="ctr" rtl="1">
              <a:lnSpc>
                <a:spcPct val="150000"/>
              </a:lnSpc>
            </a:pPr>
            <a:r>
              <a:rPr lang="fa-IR" b="1" dirty="0">
                <a:cs typeface="B Titr" panose="00000700000000000000" pitchFamily="2" charset="-78"/>
              </a:rPr>
              <a:t>گروه </a:t>
            </a:r>
            <a:r>
              <a:rPr lang="fa-IR" b="1" dirty="0" smtClean="0">
                <a:cs typeface="B Titr" panose="00000700000000000000" pitchFamily="2" charset="-78"/>
              </a:rPr>
              <a:t>زنان </a:t>
            </a:r>
            <a:r>
              <a:rPr lang="fa-IR" b="1" dirty="0" smtClean="0">
                <a:cs typeface="B Titr" panose="00000700000000000000" pitchFamily="2" charset="-78"/>
              </a:rPr>
              <a:t>مجتمع بیمارستانی امام خمینی </a:t>
            </a:r>
            <a:endParaRPr lang="en-US" dirty="0"/>
          </a:p>
        </p:txBody>
      </p:sp>
      <p:pic>
        <p:nvPicPr>
          <p:cNvPr id="10" name="Picture 9"/>
          <p:cNvPicPr>
            <a:picLocks noChangeAspect="1"/>
          </p:cNvPicPr>
          <p:nvPr/>
        </p:nvPicPr>
        <p:blipFill>
          <a:blip r:embed="rId2" cstate="print"/>
          <a:stretch>
            <a:fillRect/>
          </a:stretch>
        </p:blipFill>
        <p:spPr>
          <a:xfrm>
            <a:off x="481674" y="404664"/>
            <a:ext cx="1316356" cy="1296144"/>
          </a:xfrm>
          <a:prstGeom prst="rect">
            <a:avLst/>
          </a:prstGeom>
        </p:spPr>
      </p:pic>
    </p:spTree>
    <p:extLst>
      <p:ext uri="{BB962C8B-B14F-4D97-AF65-F5344CB8AC3E}">
        <p14:creationId xmlns:p14="http://schemas.microsoft.com/office/powerpoint/2010/main" xmlns="" val="4211197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MATERIALS AND METHODS</a:t>
            </a:r>
            <a:endParaRPr lang="en-US" dirty="0"/>
          </a:p>
        </p:txBody>
      </p:sp>
      <p:sp>
        <p:nvSpPr>
          <p:cNvPr id="3" name="Content Placeholder 2"/>
          <p:cNvSpPr>
            <a:spLocks noGrp="1"/>
          </p:cNvSpPr>
          <p:nvPr>
            <p:ph idx="1"/>
          </p:nvPr>
        </p:nvSpPr>
        <p:spPr/>
        <p:txBody>
          <a:bodyPr/>
          <a:lstStyle/>
          <a:p>
            <a:pPr algn="l"/>
            <a:r>
              <a:rPr lang="en-US" dirty="0" err="1" smtClean="0"/>
              <a:t>hCG</a:t>
            </a:r>
            <a:r>
              <a:rPr lang="en-US" dirty="0" smtClean="0"/>
              <a:t> </a:t>
            </a:r>
            <a:r>
              <a:rPr lang="en-US" dirty="0" smtClean="0"/>
              <a:t>was </a:t>
            </a:r>
            <a:r>
              <a:rPr lang="en-US" dirty="0" smtClean="0"/>
              <a:t>administered to trigger follicular maturation when ≥2 follicles reached ≥17 mm. </a:t>
            </a:r>
            <a:endParaRPr lang="en-US" dirty="0" smtClean="0"/>
          </a:p>
          <a:p>
            <a:pPr algn="l"/>
            <a:r>
              <a:rPr lang="en-US" dirty="0" smtClean="0"/>
              <a:t>Patients </a:t>
            </a:r>
            <a:r>
              <a:rPr lang="en-US" dirty="0" smtClean="0"/>
              <a:t>underwent </a:t>
            </a:r>
            <a:r>
              <a:rPr lang="en-US" dirty="0" err="1" smtClean="0"/>
              <a:t>oocyte</a:t>
            </a:r>
            <a:r>
              <a:rPr lang="en-US" dirty="0" smtClean="0"/>
              <a:t> retrieval under local or general anesthesia 35–36 h after </a:t>
            </a:r>
            <a:r>
              <a:rPr lang="en-US" dirty="0" err="1" smtClean="0"/>
              <a:t>hCG</a:t>
            </a:r>
            <a:r>
              <a:rPr lang="en-US" dirty="0" smtClean="0"/>
              <a:t> administration. </a:t>
            </a:r>
            <a:endParaRPr lang="en-US" dirty="0" smtClean="0"/>
          </a:p>
          <a:p>
            <a:pPr algn="l"/>
            <a:r>
              <a:rPr lang="en-US" dirty="0" smtClean="0"/>
              <a:t>Cycles </a:t>
            </a:r>
            <a:r>
              <a:rPr lang="en-US" dirty="0" smtClean="0"/>
              <a:t>in which LH levels increased above 17 </a:t>
            </a:r>
            <a:r>
              <a:rPr lang="en-US" dirty="0" err="1" smtClean="0"/>
              <a:t>mIU</a:t>
            </a:r>
            <a:r>
              <a:rPr lang="en-US" dirty="0" smtClean="0"/>
              <a:t>/</a:t>
            </a:r>
            <a:r>
              <a:rPr lang="en-US" dirty="0" err="1" smtClean="0"/>
              <a:t>mL</a:t>
            </a:r>
            <a:r>
              <a:rPr lang="en-US" dirty="0" smtClean="0"/>
              <a:t> were considered at risk for premature ovulation and were planned for </a:t>
            </a:r>
            <a:r>
              <a:rPr lang="en-US" dirty="0" err="1" smtClean="0"/>
              <a:t>oocyte</a:t>
            </a:r>
            <a:r>
              <a:rPr lang="en-US" dirty="0" smtClean="0"/>
              <a:t> retrieval at exactly 34–35 h post </a:t>
            </a:r>
            <a:r>
              <a:rPr lang="en-US" dirty="0" err="1" smtClean="0"/>
              <a:t>hCG</a:t>
            </a:r>
            <a:r>
              <a:rPr lang="en-US" dirty="0" smtClean="0"/>
              <a:t> trigger. </a:t>
            </a:r>
            <a:endParaRPr lang="en-US" dirty="0" smtClean="0"/>
          </a:p>
          <a:p>
            <a:pPr algn="l"/>
            <a:r>
              <a:rPr lang="en-US" dirty="0" smtClean="0"/>
              <a:t>The </a:t>
            </a:r>
            <a:r>
              <a:rPr lang="en-US" dirty="0" smtClean="0"/>
              <a:t>appearance of free fluid on ultrasound with disappearance or reduction in the size of </a:t>
            </a:r>
            <a:r>
              <a:rPr lang="en-US" dirty="0" err="1" smtClean="0"/>
              <a:t>sonolucent</a:t>
            </a:r>
            <a:r>
              <a:rPr lang="en-US" dirty="0" smtClean="0"/>
              <a:t> follicles was interpreted to indicate ovulation.</a:t>
            </a:r>
          </a:p>
          <a:p>
            <a:pPr algn="l" rtl="0"/>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For each cycle studied,  </a:t>
            </a:r>
            <a:r>
              <a:rPr lang="en-US" dirty="0" smtClean="0"/>
              <a:t>article </a:t>
            </a:r>
            <a:r>
              <a:rPr lang="en-US" dirty="0" smtClean="0"/>
              <a:t>recorded :</a:t>
            </a:r>
            <a:br>
              <a:rPr lang="en-US" dirty="0" smtClean="0"/>
            </a:br>
            <a:endParaRPr lang="en-US" dirty="0"/>
          </a:p>
        </p:txBody>
      </p:sp>
      <p:sp>
        <p:nvSpPr>
          <p:cNvPr id="3" name="Content Placeholder 2"/>
          <p:cNvSpPr>
            <a:spLocks noGrp="1"/>
          </p:cNvSpPr>
          <p:nvPr>
            <p:ph idx="1"/>
          </p:nvPr>
        </p:nvSpPr>
        <p:spPr/>
        <p:txBody>
          <a:bodyPr>
            <a:normAutofit/>
          </a:bodyPr>
          <a:lstStyle/>
          <a:p>
            <a:pPr algn="l"/>
            <a:r>
              <a:rPr lang="en-US" dirty="0" smtClean="0"/>
              <a:t>the </a:t>
            </a:r>
            <a:r>
              <a:rPr lang="en-US" dirty="0" smtClean="0"/>
              <a:t>age of the woman, </a:t>
            </a:r>
            <a:endParaRPr lang="en-US" dirty="0" smtClean="0"/>
          </a:p>
          <a:p>
            <a:pPr algn="l"/>
            <a:r>
              <a:rPr lang="en-US" dirty="0" smtClean="0"/>
              <a:t>parity</a:t>
            </a:r>
            <a:r>
              <a:rPr lang="en-US" dirty="0" smtClean="0"/>
              <a:t>, </a:t>
            </a:r>
            <a:endParaRPr lang="en-US" dirty="0" smtClean="0"/>
          </a:p>
          <a:p>
            <a:pPr algn="l"/>
            <a:r>
              <a:rPr lang="en-US" dirty="0" smtClean="0"/>
              <a:t>body </a:t>
            </a:r>
            <a:r>
              <a:rPr lang="en-US" dirty="0" smtClean="0"/>
              <a:t>mass index (BMI</a:t>
            </a:r>
            <a:r>
              <a:rPr lang="en-US" dirty="0" smtClean="0"/>
              <a:t>),</a:t>
            </a:r>
          </a:p>
          <a:p>
            <a:pPr algn="l"/>
            <a:r>
              <a:rPr lang="en-US" dirty="0" smtClean="0"/>
              <a:t> </a:t>
            </a:r>
            <a:r>
              <a:rPr lang="en-US" dirty="0" smtClean="0"/>
              <a:t>number of prior IVF cycles</a:t>
            </a:r>
            <a:r>
              <a:rPr lang="en-US" dirty="0" smtClean="0"/>
              <a:t>,</a:t>
            </a:r>
          </a:p>
          <a:p>
            <a:pPr algn="l"/>
            <a:r>
              <a:rPr lang="en-US" dirty="0" smtClean="0"/>
              <a:t> </a:t>
            </a:r>
            <a:r>
              <a:rPr lang="en-US" dirty="0" smtClean="0"/>
              <a:t>diagnosis, </a:t>
            </a:r>
            <a:endParaRPr lang="en-US" dirty="0" smtClean="0"/>
          </a:p>
          <a:p>
            <a:pPr algn="l"/>
            <a:r>
              <a:rPr lang="en-US" dirty="0" smtClean="0"/>
              <a:t>use </a:t>
            </a:r>
            <a:r>
              <a:rPr lang="en-US" dirty="0" smtClean="0"/>
              <a:t>of </a:t>
            </a:r>
            <a:r>
              <a:rPr lang="en-US" dirty="0" err="1" smtClean="0"/>
              <a:t>Ocs</a:t>
            </a:r>
            <a:endParaRPr lang="en-US" dirty="0" smtClean="0"/>
          </a:p>
          <a:p>
            <a:pPr algn="l"/>
            <a:r>
              <a:rPr lang="en-US" dirty="0" smtClean="0"/>
              <a:t>, </a:t>
            </a:r>
            <a:r>
              <a:rPr lang="en-US" dirty="0" smtClean="0"/>
              <a:t>and </a:t>
            </a:r>
            <a:r>
              <a:rPr lang="en-US" dirty="0" err="1" smtClean="0"/>
              <a:t>Pand</a:t>
            </a:r>
            <a:r>
              <a:rPr lang="en-US" dirty="0" smtClean="0"/>
              <a:t> LH concentrations on the day of </a:t>
            </a:r>
            <a:r>
              <a:rPr lang="en-US" dirty="0" err="1" smtClean="0"/>
              <a:t>hCG</a:t>
            </a:r>
            <a:r>
              <a:rPr lang="en-US" dirty="0" smtClean="0"/>
              <a:t> administration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For each cycle studied,  article recorded :</a:t>
            </a:r>
            <a:endParaRPr lang="en-US" dirty="0"/>
          </a:p>
        </p:txBody>
      </p:sp>
      <p:sp>
        <p:nvSpPr>
          <p:cNvPr id="3" name="Content Placeholder 2"/>
          <p:cNvSpPr>
            <a:spLocks noGrp="1"/>
          </p:cNvSpPr>
          <p:nvPr>
            <p:ph idx="1"/>
          </p:nvPr>
        </p:nvSpPr>
        <p:spPr/>
        <p:txBody>
          <a:bodyPr/>
          <a:lstStyle/>
          <a:p>
            <a:pPr algn="l"/>
            <a:r>
              <a:rPr lang="en-US" dirty="0" err="1" smtClean="0"/>
              <a:t>antral</a:t>
            </a:r>
            <a:r>
              <a:rPr lang="en-US" dirty="0" smtClean="0"/>
              <a:t> </a:t>
            </a:r>
            <a:r>
              <a:rPr lang="en-US" dirty="0" smtClean="0"/>
              <a:t>follicle count,</a:t>
            </a:r>
          </a:p>
          <a:p>
            <a:pPr algn="l"/>
            <a:r>
              <a:rPr lang="en-US" dirty="0" smtClean="0"/>
              <a:t> day 2 FSH, anti-</a:t>
            </a:r>
            <a:r>
              <a:rPr lang="en-US" dirty="0" err="1" smtClean="0"/>
              <a:t>Müllerian</a:t>
            </a:r>
            <a:r>
              <a:rPr lang="en-US" dirty="0" smtClean="0"/>
              <a:t> hormone (AMH) level, </a:t>
            </a:r>
          </a:p>
          <a:p>
            <a:pPr algn="l"/>
            <a:r>
              <a:rPr lang="en-US" dirty="0" smtClean="0"/>
              <a:t>starting dose and total dose of </a:t>
            </a:r>
            <a:r>
              <a:rPr lang="en-US" dirty="0" err="1" smtClean="0"/>
              <a:t>gonadotropins</a:t>
            </a:r>
            <a:r>
              <a:rPr lang="en-US" dirty="0" smtClean="0"/>
              <a:t> used,</a:t>
            </a:r>
          </a:p>
          <a:p>
            <a:pPr algn="l"/>
            <a:r>
              <a:rPr lang="en-US" dirty="0" smtClean="0"/>
              <a:t> type of </a:t>
            </a:r>
            <a:r>
              <a:rPr lang="en-US" dirty="0" err="1" smtClean="0"/>
              <a:t>GnRH</a:t>
            </a:r>
            <a:r>
              <a:rPr lang="en-US" dirty="0" smtClean="0"/>
              <a:t> antagonist used (</a:t>
            </a:r>
            <a:r>
              <a:rPr lang="en-US" dirty="0" err="1" smtClean="0"/>
              <a:t>ganirelix</a:t>
            </a:r>
            <a:r>
              <a:rPr lang="en-US" dirty="0" smtClean="0"/>
              <a:t> or </a:t>
            </a:r>
            <a:r>
              <a:rPr lang="en-US" dirty="0" err="1" smtClean="0"/>
              <a:t>cetrorelix</a:t>
            </a:r>
            <a:r>
              <a:rPr lang="en-US" dirty="0" smtClean="0"/>
              <a:t>), day of initiation of </a:t>
            </a:r>
            <a:r>
              <a:rPr lang="en-US" dirty="0" err="1" smtClean="0"/>
              <a:t>GnRH</a:t>
            </a:r>
            <a:r>
              <a:rPr lang="en-US" dirty="0" smtClean="0"/>
              <a:t> antagonist,</a:t>
            </a:r>
          </a:p>
          <a:p>
            <a:pPr algn="l"/>
            <a:r>
              <a:rPr lang="en-US" dirty="0" smtClean="0"/>
              <a:t> days of antagonist use, </a:t>
            </a:r>
          </a:p>
          <a:p>
            <a:pPr algn="l"/>
            <a:r>
              <a:rPr lang="en-US" dirty="0" smtClean="0"/>
              <a:t>number of stimulation days up to surge or up to trigger,</a:t>
            </a:r>
          </a:p>
          <a:p>
            <a:pPr algn="l"/>
            <a:r>
              <a:rPr lang="en-US" dirty="0" smtClean="0"/>
              <a:t> peak E</a:t>
            </a:r>
            <a:r>
              <a:rPr lang="en-US" baseline="-25000" dirty="0" smtClean="0"/>
              <a:t>2</a:t>
            </a:r>
            <a:r>
              <a:rPr lang="en-US" dirty="0" smtClean="0"/>
              <a:t> concentration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rtl="0"/>
            <a:r>
              <a:rPr lang="en-US" dirty="0" smtClean="0"/>
              <a:t>RESULTS</a:t>
            </a:r>
            <a:br>
              <a:rPr lang="en-US" dirty="0" smtClean="0"/>
            </a:br>
            <a:endParaRPr lang="en-US" dirty="0"/>
          </a:p>
        </p:txBody>
      </p:sp>
      <p:sp>
        <p:nvSpPr>
          <p:cNvPr id="5" name="Content Placeholder 4"/>
          <p:cNvSpPr>
            <a:spLocks noGrp="1"/>
          </p:cNvSpPr>
          <p:nvPr>
            <p:ph idx="1"/>
          </p:nvPr>
        </p:nvSpPr>
        <p:spPr/>
        <p:txBody>
          <a:bodyPr>
            <a:normAutofit/>
          </a:bodyPr>
          <a:lstStyle/>
          <a:p>
            <a:pPr algn="l"/>
            <a:r>
              <a:rPr lang="en-US" dirty="0" smtClean="0"/>
              <a:t>Among the 692 antagonist cycles studied, 2.16% had premature ovulation leading to cycle cancelation. These 15 patients (who had premature ovulation despite antagonist administration) were significantly older and had a lower ovarian reserve, as compared to the remaining </a:t>
            </a:r>
            <a:r>
              <a:rPr lang="en-US" dirty="0" smtClean="0"/>
              <a:t>cohort</a:t>
            </a:r>
          </a:p>
          <a:p>
            <a:pPr algn="l"/>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RESULTS</a:t>
            </a:r>
            <a:endParaRPr lang="en-US" dirty="0"/>
          </a:p>
        </p:txBody>
      </p:sp>
      <p:sp>
        <p:nvSpPr>
          <p:cNvPr id="3" name="Content Placeholder 2"/>
          <p:cNvSpPr>
            <a:spLocks noGrp="1"/>
          </p:cNvSpPr>
          <p:nvPr>
            <p:ph idx="1"/>
          </p:nvPr>
        </p:nvSpPr>
        <p:spPr/>
        <p:txBody>
          <a:bodyPr/>
          <a:lstStyle/>
          <a:p>
            <a:pPr algn="l"/>
            <a:r>
              <a:rPr lang="en-US" dirty="0" smtClean="0"/>
              <a:t>Both the groups were similar in terms of parity, BMI, number of prior </a:t>
            </a:r>
            <a:r>
              <a:rPr lang="en-US" dirty="0" smtClean="0"/>
              <a:t>IVF </a:t>
            </a:r>
            <a:r>
              <a:rPr lang="en-US" dirty="0" smtClean="0"/>
              <a:t>cycles, and use of oral contraceptive pill before stimulation. However, patients who had premature ovulation had significantly lower </a:t>
            </a:r>
            <a:r>
              <a:rPr lang="en-US" dirty="0" err="1" smtClean="0"/>
              <a:t>antral</a:t>
            </a:r>
            <a:r>
              <a:rPr lang="en-US" dirty="0" smtClean="0"/>
              <a:t> follicle counts (</a:t>
            </a:r>
            <a:r>
              <a:rPr lang="en-US" i="1" dirty="0" smtClean="0"/>
              <a:t>P</a:t>
            </a:r>
            <a:r>
              <a:rPr lang="en-US" dirty="0" smtClean="0"/>
              <a:t> = 0.0008), higher day 2 FSH levels (</a:t>
            </a:r>
            <a:r>
              <a:rPr lang="en-US" i="1" dirty="0" smtClean="0"/>
              <a:t>P</a:t>
            </a:r>
            <a:r>
              <a:rPr lang="en-US" dirty="0" smtClean="0"/>
              <a:t> = 0.0002), lower AMH levels (</a:t>
            </a:r>
            <a:r>
              <a:rPr lang="en-US" i="1" dirty="0" smtClean="0"/>
              <a:t>P</a:t>
            </a:r>
            <a:r>
              <a:rPr lang="en-US" dirty="0" smtClean="0"/>
              <a:t> = 0.02) and higher starting doses of </a:t>
            </a:r>
            <a:r>
              <a:rPr lang="en-US" dirty="0" err="1" smtClean="0"/>
              <a:t>gonadotropins</a:t>
            </a:r>
            <a:r>
              <a:rPr lang="en-US" dirty="0" smtClean="0"/>
              <a:t> (</a:t>
            </a:r>
            <a:r>
              <a:rPr lang="en-US" i="1" dirty="0" smtClean="0"/>
              <a:t>P</a:t>
            </a:r>
            <a:r>
              <a:rPr lang="en-US" dirty="0" smtClean="0"/>
              <a:t> = 0.03), as compared to the controls. </a:t>
            </a:r>
            <a:endParaRPr lang="en-US" dirty="0" smtClean="0"/>
          </a:p>
          <a:p>
            <a:pPr algn="l"/>
            <a:r>
              <a:rPr lang="en-US" dirty="0" smtClean="0"/>
              <a:t>Thus</a:t>
            </a:r>
            <a:r>
              <a:rPr lang="en-US" dirty="0" smtClean="0"/>
              <a:t>, significantly, more of the index patients (with premature ovulation) had diminished ovarian reserve, as compared to the controls. </a:t>
            </a:r>
            <a:endParaRPr lang="en-US" dirty="0" smtClean="0"/>
          </a:p>
          <a:p>
            <a:pPr algn="l"/>
            <a:r>
              <a:rPr lang="en-US" dirty="0" smtClean="0"/>
              <a:t>In </a:t>
            </a:r>
            <a:r>
              <a:rPr lang="en-US" dirty="0" smtClean="0"/>
              <a:t>most cases, women with premature LH surge had 2.3 days longer stimulation compared to controls (11.1 vs. 8.8 days, </a:t>
            </a:r>
            <a:r>
              <a:rPr lang="en-US" i="1" dirty="0" smtClean="0"/>
              <a:t>P</a:t>
            </a:r>
            <a:r>
              <a:rPr lang="en-US" dirty="0" smtClean="0"/>
              <a:t> = 0.0001).</a:t>
            </a:r>
          </a:p>
          <a:p>
            <a:pPr algn="l"/>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RESULTS</a:t>
            </a:r>
            <a:endParaRPr lang="en-US" dirty="0"/>
          </a:p>
        </p:txBody>
      </p:sp>
      <p:sp>
        <p:nvSpPr>
          <p:cNvPr id="3" name="Content Placeholder 2"/>
          <p:cNvSpPr>
            <a:spLocks noGrp="1"/>
          </p:cNvSpPr>
          <p:nvPr>
            <p:ph idx="1"/>
          </p:nvPr>
        </p:nvSpPr>
        <p:spPr/>
        <p:txBody>
          <a:bodyPr>
            <a:normAutofit lnSpcReduction="10000"/>
          </a:bodyPr>
          <a:lstStyle/>
          <a:p>
            <a:pPr algn="l"/>
            <a:r>
              <a:rPr lang="en-US" dirty="0" smtClean="0"/>
              <a:t>In all but two patients, a </a:t>
            </a:r>
            <a:r>
              <a:rPr lang="en-US" dirty="0" err="1" smtClean="0"/>
              <a:t>transvaginal</a:t>
            </a:r>
            <a:r>
              <a:rPr lang="en-US" dirty="0" smtClean="0"/>
              <a:t> ultrasound 35 h after LH elevation </a:t>
            </a:r>
            <a:r>
              <a:rPr lang="en-US" dirty="0" smtClean="0"/>
              <a:t>confirmed </a:t>
            </a:r>
            <a:r>
              <a:rPr lang="en-US" dirty="0" smtClean="0"/>
              <a:t>free fluid on ultrasound with the disappearance of </a:t>
            </a:r>
            <a:r>
              <a:rPr lang="en-US" dirty="0" err="1" smtClean="0"/>
              <a:t>sonolucent</a:t>
            </a:r>
            <a:r>
              <a:rPr lang="en-US" dirty="0" smtClean="0"/>
              <a:t> follicles. </a:t>
            </a:r>
            <a:endParaRPr lang="en-US" dirty="0" smtClean="0"/>
          </a:p>
          <a:p>
            <a:pPr algn="l"/>
            <a:r>
              <a:rPr lang="en-US" dirty="0" smtClean="0"/>
              <a:t>The </a:t>
            </a:r>
            <a:r>
              <a:rPr lang="en-US" dirty="0" smtClean="0"/>
              <a:t>remaining two patients underwent </a:t>
            </a:r>
            <a:r>
              <a:rPr lang="en-US" dirty="0" err="1" smtClean="0"/>
              <a:t>oocyte</a:t>
            </a:r>
            <a:r>
              <a:rPr lang="en-US" dirty="0" smtClean="0"/>
              <a:t> retrieval, with only two </a:t>
            </a:r>
            <a:r>
              <a:rPr lang="en-US" dirty="0" err="1" smtClean="0"/>
              <a:t>oocytes</a:t>
            </a:r>
            <a:r>
              <a:rPr lang="en-US" dirty="0" smtClean="0"/>
              <a:t> being retrieved in the first patient. </a:t>
            </a:r>
            <a:endParaRPr lang="en-US" dirty="0" smtClean="0"/>
          </a:p>
          <a:p>
            <a:pPr algn="l"/>
            <a:r>
              <a:rPr lang="en-US" dirty="0" smtClean="0"/>
              <a:t>IVF </a:t>
            </a:r>
            <a:r>
              <a:rPr lang="en-US" dirty="0" smtClean="0"/>
              <a:t>was done as per our standard protocol, and 2 cleavage-staged embryos were frozen on day 3 and transferred in the next cycle, resulting in a positive pregnancy test. </a:t>
            </a:r>
            <a:endParaRPr lang="en-US" dirty="0" smtClean="0"/>
          </a:p>
          <a:p>
            <a:pPr algn="l"/>
            <a:r>
              <a:rPr lang="en-US" dirty="0" smtClean="0"/>
              <a:t>The </a:t>
            </a:r>
            <a:r>
              <a:rPr lang="en-US" dirty="0" smtClean="0"/>
              <a:t>patient, however, had an </a:t>
            </a:r>
            <a:r>
              <a:rPr lang="en-US" dirty="0" err="1" smtClean="0"/>
              <a:t>anembryonic</a:t>
            </a:r>
            <a:r>
              <a:rPr lang="en-US" dirty="0" smtClean="0"/>
              <a:t> gestation, which required termination. The second patient had three </a:t>
            </a:r>
            <a:r>
              <a:rPr lang="en-US" dirty="0" err="1" smtClean="0"/>
              <a:t>oocytes</a:t>
            </a:r>
            <a:r>
              <a:rPr lang="en-US" dirty="0" smtClean="0"/>
              <a:t> retrieved and two fertilized after IVF and were frozen at the cleavage stage. </a:t>
            </a:r>
            <a:endParaRPr lang="en-US" dirty="0" smtClean="0"/>
          </a:p>
          <a:p>
            <a:pPr algn="l"/>
            <a:r>
              <a:rPr lang="en-US" dirty="0" smtClean="0"/>
              <a:t>A </a:t>
            </a:r>
            <a:r>
              <a:rPr lang="en-US" dirty="0" smtClean="0"/>
              <a:t>frozen embryo transfer in the subsequent month resulted in a negative pregnancy test.</a:t>
            </a:r>
          </a:p>
          <a:p>
            <a:pPr algn="l"/>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DISCUSSION</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lgn="l"/>
            <a:r>
              <a:rPr lang="en-US" dirty="0" smtClean="0"/>
              <a:t>LH is synthesized in the anterior pituitary gland. </a:t>
            </a:r>
            <a:endParaRPr lang="en-US" dirty="0" smtClean="0"/>
          </a:p>
          <a:p>
            <a:pPr algn="l"/>
            <a:r>
              <a:rPr lang="en-US" dirty="0" smtClean="0"/>
              <a:t>In </a:t>
            </a:r>
            <a:r>
              <a:rPr lang="en-US" dirty="0" smtClean="0"/>
              <a:t>females, a steep rise in LH (LH surge) triggers ovulation and corpus </a:t>
            </a:r>
            <a:r>
              <a:rPr lang="en-US" dirty="0" err="1" smtClean="0"/>
              <a:t>luteum</a:t>
            </a:r>
            <a:r>
              <a:rPr lang="en-US" dirty="0" smtClean="0"/>
              <a:t> formation. </a:t>
            </a:r>
            <a:endParaRPr lang="en-US" dirty="0" smtClean="0"/>
          </a:p>
          <a:p>
            <a:pPr algn="l"/>
            <a:r>
              <a:rPr lang="en-US" dirty="0" smtClean="0"/>
              <a:t>Premature </a:t>
            </a:r>
            <a:r>
              <a:rPr lang="en-US" dirty="0" smtClean="0"/>
              <a:t>LH surges occurring during ovarian stimulation in IVF cycles lead to reduced pregnancy </a:t>
            </a:r>
            <a:r>
              <a:rPr lang="en-US" dirty="0" smtClean="0"/>
              <a:t>rates</a:t>
            </a:r>
          </a:p>
          <a:p>
            <a:pPr algn="l"/>
            <a:r>
              <a:rPr lang="en-US" dirty="0" smtClean="0"/>
              <a:t>To </a:t>
            </a:r>
            <a:r>
              <a:rPr lang="en-US" dirty="0" smtClean="0"/>
              <a:t>prevent premature LH surge, protocols of COH in IVF include administration of either </a:t>
            </a:r>
            <a:r>
              <a:rPr lang="en-US" dirty="0" err="1" smtClean="0"/>
              <a:t>GnRH</a:t>
            </a:r>
            <a:r>
              <a:rPr lang="en-US" dirty="0" smtClean="0"/>
              <a:t> agonist or </a:t>
            </a:r>
            <a:r>
              <a:rPr lang="en-US" dirty="0" err="1" smtClean="0"/>
              <a:t>GnRH</a:t>
            </a:r>
            <a:r>
              <a:rPr lang="en-US" dirty="0" smtClean="0"/>
              <a:t> antagonist to suppress the endogenous </a:t>
            </a:r>
            <a:r>
              <a:rPr lang="en-US" dirty="0" err="1" smtClean="0"/>
              <a:t>gonadotropins</a:t>
            </a:r>
            <a:r>
              <a:rPr lang="en-US" dirty="0" smtClean="0"/>
              <a:t>. </a:t>
            </a:r>
            <a:endParaRPr lang="en-US" dirty="0" smtClean="0"/>
          </a:p>
          <a:p>
            <a:pPr algn="l"/>
            <a:r>
              <a:rPr lang="en-US" dirty="0" smtClean="0"/>
              <a:t>despite </a:t>
            </a:r>
            <a:r>
              <a:rPr lang="en-US" dirty="0" smtClean="0"/>
              <a:t>routine suppression of endogenous </a:t>
            </a:r>
            <a:r>
              <a:rPr lang="en-US" dirty="0" err="1" smtClean="0"/>
              <a:t>gonadotropins</a:t>
            </a:r>
            <a:r>
              <a:rPr lang="en-US" dirty="0" smtClean="0"/>
              <a:t>, cases of elevated LH have been reported. </a:t>
            </a:r>
            <a:endParaRPr lang="en-US" dirty="0" smtClean="0"/>
          </a:p>
          <a:p>
            <a:pPr algn="l"/>
            <a:r>
              <a:rPr lang="en-US" dirty="0" smtClean="0"/>
              <a:t>The </a:t>
            </a:r>
            <a:r>
              <a:rPr lang="en-US" dirty="0" smtClean="0"/>
              <a:t>mechanism leading to these cases of premature </a:t>
            </a:r>
            <a:r>
              <a:rPr lang="en-US" dirty="0" err="1" smtClean="0"/>
              <a:t>luteinization</a:t>
            </a:r>
            <a:r>
              <a:rPr lang="en-US" dirty="0" smtClean="0"/>
              <a:t> is not clear yet.</a:t>
            </a:r>
          </a:p>
          <a:p>
            <a:pPr algn="l"/>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DISCUSSION</a:t>
            </a:r>
            <a:endParaRPr lang="en-US" dirty="0"/>
          </a:p>
        </p:txBody>
      </p:sp>
      <p:sp>
        <p:nvSpPr>
          <p:cNvPr id="3" name="Content Placeholder 2"/>
          <p:cNvSpPr>
            <a:spLocks noGrp="1"/>
          </p:cNvSpPr>
          <p:nvPr>
            <p:ph idx="1"/>
          </p:nvPr>
        </p:nvSpPr>
        <p:spPr/>
        <p:txBody>
          <a:bodyPr/>
          <a:lstStyle/>
          <a:p>
            <a:pPr algn="l"/>
            <a:r>
              <a:rPr lang="en-US" dirty="0" smtClean="0"/>
              <a:t> </a:t>
            </a:r>
            <a:r>
              <a:rPr lang="en-US" dirty="0" smtClean="0"/>
              <a:t>if the observed surge represented an ascending limb, an earlier OPU will not provide sufficient time for the </a:t>
            </a:r>
            <a:r>
              <a:rPr lang="en-US" dirty="0" err="1" smtClean="0"/>
              <a:t>oocytes</a:t>
            </a:r>
            <a:r>
              <a:rPr lang="en-US" dirty="0" smtClean="0"/>
              <a:t> to mature. </a:t>
            </a:r>
            <a:endParaRPr lang="en-US" dirty="0" smtClean="0"/>
          </a:p>
          <a:p>
            <a:pPr algn="l"/>
            <a:r>
              <a:rPr lang="en-US" dirty="0" smtClean="0"/>
              <a:t>On </a:t>
            </a:r>
            <a:r>
              <a:rPr lang="en-US" dirty="0" smtClean="0"/>
              <a:t>the other hand, if this surge represents the descending limb, an earlier OPU may be more effective for retrieving </a:t>
            </a:r>
            <a:r>
              <a:rPr lang="en-US" dirty="0" err="1" smtClean="0"/>
              <a:t>oocytes</a:t>
            </a:r>
            <a:r>
              <a:rPr lang="en-US" dirty="0" smtClean="0"/>
              <a:t> and avoiding cycle cancellation. </a:t>
            </a:r>
            <a:endParaRPr lang="en-US" dirty="0" smtClean="0"/>
          </a:p>
          <a:p>
            <a:pPr algn="l"/>
            <a:r>
              <a:rPr lang="en-US" dirty="0" smtClean="0"/>
              <a:t>However</a:t>
            </a:r>
            <a:r>
              <a:rPr lang="en-US" dirty="0" smtClean="0"/>
              <a:t>, earlier OPU was not found to be effective for reducing the risk of cycle cancellation in patients with a premature LH surge on </a:t>
            </a:r>
            <a:r>
              <a:rPr lang="en-US" dirty="0" err="1" smtClean="0"/>
              <a:t>hCG</a:t>
            </a:r>
            <a:r>
              <a:rPr lang="en-US" dirty="0" smtClean="0"/>
              <a:t> day. Incidentally, the earlier OPU group showed high basal FSH levels and low E</a:t>
            </a:r>
            <a:r>
              <a:rPr lang="en-US" baseline="-25000" dirty="0" smtClean="0"/>
              <a:t>2</a:t>
            </a:r>
            <a:r>
              <a:rPr lang="en-US" dirty="0" smtClean="0"/>
              <a:t> levels on </a:t>
            </a:r>
            <a:r>
              <a:rPr lang="en-US" dirty="0" err="1" smtClean="0"/>
              <a:t>hCG</a:t>
            </a:r>
            <a:r>
              <a:rPr lang="en-US" dirty="0" smtClean="0"/>
              <a:t> </a:t>
            </a:r>
            <a:r>
              <a:rPr lang="en-US" dirty="0" smtClean="0"/>
              <a:t>day</a:t>
            </a:r>
          </a:p>
          <a:p>
            <a:pPr algn="l"/>
            <a:r>
              <a:rPr lang="en-US" dirty="0" smtClean="0"/>
              <a:t>.This </a:t>
            </a:r>
            <a:r>
              <a:rPr lang="en-US" dirty="0" smtClean="0"/>
              <a:t>group also had low maturation rates, statistically significantly low fertilization rates, and higher OPU failure rates.</a:t>
            </a:r>
          </a:p>
          <a:p>
            <a:pPr algn="l"/>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Conclusions:</a:t>
            </a:r>
            <a:br>
              <a:rPr lang="en-US" dirty="0" smtClean="0"/>
            </a:br>
            <a:endParaRPr lang="en-US" dirty="0"/>
          </a:p>
        </p:txBody>
      </p:sp>
      <p:sp>
        <p:nvSpPr>
          <p:cNvPr id="3" name="Content Placeholder 2"/>
          <p:cNvSpPr>
            <a:spLocks noGrp="1"/>
          </p:cNvSpPr>
          <p:nvPr>
            <p:ph idx="1"/>
          </p:nvPr>
        </p:nvSpPr>
        <p:spPr/>
        <p:txBody>
          <a:bodyPr/>
          <a:lstStyle/>
          <a:p>
            <a:pPr algn="l" rtl="0"/>
            <a:r>
              <a:rPr lang="en-US" dirty="0" smtClean="0"/>
              <a:t>Premature </a:t>
            </a:r>
            <a:r>
              <a:rPr lang="en-US" dirty="0" smtClean="0"/>
              <a:t>LH surge in a </a:t>
            </a:r>
            <a:r>
              <a:rPr lang="en-US" dirty="0" err="1" smtClean="0"/>
              <a:t>GnRH</a:t>
            </a:r>
            <a:r>
              <a:rPr lang="en-US" dirty="0" smtClean="0"/>
              <a:t>-antagonist cycle can lead to cycle cancellation and disappointment. </a:t>
            </a:r>
            <a:endParaRPr lang="en-US" dirty="0" smtClean="0"/>
          </a:p>
          <a:p>
            <a:pPr algn="l" rtl="0"/>
            <a:r>
              <a:rPr lang="en-US" dirty="0" smtClean="0"/>
              <a:t>this </a:t>
            </a:r>
            <a:r>
              <a:rPr lang="en-US" dirty="0" smtClean="0"/>
              <a:t>is a rare event, the incidence is higher in patients with diminished ovarian reserve. </a:t>
            </a:r>
            <a:endParaRPr lang="en-US" dirty="0" smtClean="0"/>
          </a:p>
          <a:p>
            <a:pPr algn="l" rtl="0"/>
            <a:r>
              <a:rPr lang="en-US" dirty="0" smtClean="0"/>
              <a:t>Further </a:t>
            </a:r>
            <a:r>
              <a:rPr lang="en-US" dirty="0" smtClean="0"/>
              <a:t>studies are needed to determine if giving the human chorionic </a:t>
            </a:r>
            <a:r>
              <a:rPr lang="en-US" dirty="0" err="1" smtClean="0"/>
              <a:t>gonadotropin</a:t>
            </a:r>
            <a:r>
              <a:rPr lang="en-US" dirty="0" smtClean="0"/>
              <a:t> trigger a day earlier or giving higher doses of </a:t>
            </a:r>
            <a:r>
              <a:rPr lang="en-US" dirty="0" err="1" smtClean="0"/>
              <a:t>GnRH</a:t>
            </a:r>
            <a:r>
              <a:rPr lang="en-US" dirty="0" smtClean="0"/>
              <a:t>-antagonist can benefit such cases.</a:t>
            </a:r>
          </a:p>
          <a:p>
            <a:pPr algn="l"/>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86604"/>
            <a:ext cx="8676456" cy="5230627"/>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Diminished </a:t>
            </a:r>
            <a:r>
              <a:rPr lang="en-US" dirty="0" smtClean="0"/>
              <a:t>Ovarian Reserve Predisposes to Premature Luteinizing Hormone Surges in </a:t>
            </a:r>
            <a:r>
              <a:rPr lang="en-US" dirty="0" err="1" smtClean="0"/>
              <a:t>Gonadotropin</a:t>
            </a:r>
            <a:r>
              <a:rPr lang="en-US" dirty="0" smtClean="0"/>
              <a:t>-Releasing Hormone Antagonist Cycles in </a:t>
            </a:r>
            <a:r>
              <a:rPr lang="en-US" i="1" dirty="0" smtClean="0"/>
              <a:t>In vitro</a:t>
            </a:r>
            <a:r>
              <a:rPr lang="en-US" dirty="0" smtClean="0"/>
              <a:t> Fertilization</a:t>
            </a:r>
            <a:br>
              <a:rPr lang="en-US" dirty="0" smtClean="0"/>
            </a:br>
            <a:endParaRPr lang="en-US" dirty="0"/>
          </a:p>
        </p:txBody>
      </p:sp>
      <p:sp>
        <p:nvSpPr>
          <p:cNvPr id="3" name="Content Placeholder 2"/>
          <p:cNvSpPr>
            <a:spLocks noGrp="1"/>
          </p:cNvSpPr>
          <p:nvPr>
            <p:ph idx="1"/>
          </p:nvPr>
        </p:nvSpPr>
        <p:spPr>
          <a:xfrm flipV="1">
            <a:off x="822959" y="5869093"/>
            <a:ext cx="7543801"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Abstract</a:t>
            </a:r>
            <a:br>
              <a:rPr lang="en-US" dirty="0" smtClean="0"/>
            </a:br>
            <a:endParaRPr lang="en-US" dirty="0"/>
          </a:p>
        </p:txBody>
      </p:sp>
      <p:sp>
        <p:nvSpPr>
          <p:cNvPr id="3" name="Content Placeholder 2"/>
          <p:cNvSpPr>
            <a:spLocks noGrp="1"/>
          </p:cNvSpPr>
          <p:nvPr>
            <p:ph idx="1"/>
          </p:nvPr>
        </p:nvSpPr>
        <p:spPr>
          <a:xfrm>
            <a:off x="822959" y="1268760"/>
            <a:ext cx="7543801" cy="4600334"/>
          </a:xfrm>
        </p:spPr>
        <p:txBody>
          <a:bodyPr>
            <a:normAutofit/>
          </a:bodyPr>
          <a:lstStyle/>
          <a:p>
            <a:pPr algn="l">
              <a:buNone/>
            </a:pPr>
            <a:r>
              <a:rPr lang="en-US" dirty="0" smtClean="0"/>
              <a:t>  </a:t>
            </a:r>
          </a:p>
          <a:p>
            <a:pPr algn="l">
              <a:buNone/>
            </a:pPr>
            <a:r>
              <a:rPr lang="en-US" dirty="0" smtClean="0"/>
              <a:t>Currently</a:t>
            </a:r>
            <a:r>
              <a:rPr lang="en-US" dirty="0" smtClean="0"/>
              <a:t>, risk factors for the development of premature LH surge </a:t>
            </a:r>
            <a:r>
              <a:rPr lang="en-US" dirty="0" smtClean="0"/>
              <a:t>remain </a:t>
            </a:r>
            <a:r>
              <a:rPr lang="en-US" dirty="0" smtClean="0"/>
              <a:t>unknown.</a:t>
            </a:r>
          </a:p>
          <a:p>
            <a:pPr algn="l">
              <a:buNone/>
            </a:pPr>
            <a:r>
              <a:rPr lang="en-US" dirty="0" smtClean="0"/>
              <a:t>The aim of the study was to determine the incidence and identify </a:t>
            </a:r>
            <a:r>
              <a:rPr lang="en-US" dirty="0" smtClean="0"/>
              <a:t>the </a:t>
            </a:r>
            <a:r>
              <a:rPr lang="en-US" dirty="0" smtClean="0"/>
              <a:t>contributing factors for premature LH surge in IVF cycles with </a:t>
            </a:r>
            <a:r>
              <a:rPr lang="en-US" dirty="0" err="1" smtClean="0"/>
              <a:t>GnRH</a:t>
            </a:r>
            <a:r>
              <a:rPr lang="en-US" dirty="0" smtClean="0"/>
              <a:t> antagonist suppression</a:t>
            </a:r>
            <a:r>
              <a:rPr lang="en-US" dirty="0" smtClean="0"/>
              <a:t>.</a:t>
            </a:r>
          </a:p>
          <a:p>
            <a:pPr algn="l">
              <a:buNone/>
            </a:pPr>
            <a:r>
              <a:rPr lang="en-US" dirty="0" smtClean="0"/>
              <a:t>retrospective cohort study</a:t>
            </a:r>
            <a:r>
              <a:rPr lang="en-US" dirty="0" smtClean="0"/>
              <a:t>.</a:t>
            </a:r>
          </a:p>
          <a:p>
            <a:pPr algn="l">
              <a:buNone/>
            </a:pPr>
            <a:r>
              <a:rPr lang="en-US" dirty="0" smtClean="0"/>
              <a:t>Premature LH surges occurred in 15 (2.16%) of 692 patients undergoing IVF with </a:t>
            </a:r>
            <a:r>
              <a:rPr lang="en-US" dirty="0" err="1" smtClean="0"/>
              <a:t>GnRH</a:t>
            </a:r>
            <a:r>
              <a:rPr lang="en-US" dirty="0" smtClean="0"/>
              <a:t>-antagonist suppression. </a:t>
            </a:r>
            <a:endParaRPr lang="en-US" dirty="0" smtClean="0"/>
          </a:p>
          <a:p>
            <a:pPr algn="l">
              <a:buNone/>
            </a:pPr>
            <a:r>
              <a:rPr lang="en-US" dirty="0" smtClean="0"/>
              <a:t>Patients </a:t>
            </a:r>
            <a:r>
              <a:rPr lang="en-US" dirty="0" smtClean="0"/>
              <a:t>with premature surges had significantly lower ovarian reserve as compared to the controls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INTRODUCTION</a:t>
            </a:r>
            <a:br>
              <a:rPr lang="en-US" dirty="0" smtClean="0"/>
            </a:br>
            <a:endParaRPr lang="en-US" dirty="0"/>
          </a:p>
        </p:txBody>
      </p:sp>
      <p:sp>
        <p:nvSpPr>
          <p:cNvPr id="3" name="Content Placeholder 2"/>
          <p:cNvSpPr>
            <a:spLocks noGrp="1"/>
          </p:cNvSpPr>
          <p:nvPr>
            <p:ph idx="1"/>
          </p:nvPr>
        </p:nvSpPr>
        <p:spPr/>
        <p:txBody>
          <a:bodyPr>
            <a:normAutofit/>
          </a:bodyPr>
          <a:lstStyle/>
          <a:p>
            <a:pPr algn="l"/>
            <a:r>
              <a:rPr lang="en-US" dirty="0" smtClean="0"/>
              <a:t>Conventionally, </a:t>
            </a:r>
            <a:r>
              <a:rPr lang="en-US" dirty="0" err="1" smtClean="0"/>
              <a:t>gonadotropin</a:t>
            </a:r>
            <a:r>
              <a:rPr lang="en-US" dirty="0" smtClean="0"/>
              <a:t>-releasing hormone (</a:t>
            </a:r>
            <a:r>
              <a:rPr lang="en-US" dirty="0" err="1" smtClean="0"/>
              <a:t>GnRH</a:t>
            </a:r>
            <a:r>
              <a:rPr lang="en-US" dirty="0" smtClean="0"/>
              <a:t>) agonists were used to attain </a:t>
            </a:r>
            <a:r>
              <a:rPr lang="en-US" dirty="0" err="1" smtClean="0"/>
              <a:t>downregulation</a:t>
            </a:r>
            <a:r>
              <a:rPr lang="en-US" dirty="0" smtClean="0"/>
              <a:t> </a:t>
            </a:r>
            <a:r>
              <a:rPr lang="en-US" dirty="0" err="1" smtClean="0"/>
              <a:t>inin</a:t>
            </a:r>
            <a:r>
              <a:rPr lang="en-US" dirty="0" smtClean="0"/>
              <a:t> vitro fertilization (IVF) cycles. </a:t>
            </a:r>
            <a:endParaRPr lang="en-US" dirty="0" smtClean="0"/>
          </a:p>
          <a:p>
            <a:pPr algn="l"/>
            <a:r>
              <a:rPr lang="en-US" dirty="0" smtClean="0"/>
              <a:t>Over </a:t>
            </a:r>
            <a:r>
              <a:rPr lang="en-US" dirty="0" smtClean="0"/>
              <a:t>the past two decades, </a:t>
            </a:r>
            <a:r>
              <a:rPr lang="en-US" dirty="0" err="1" smtClean="0"/>
              <a:t>GnRH</a:t>
            </a:r>
            <a:r>
              <a:rPr lang="en-US" dirty="0" smtClean="0"/>
              <a:t> antagonists have replaced </a:t>
            </a:r>
            <a:r>
              <a:rPr lang="en-US" dirty="0" err="1" smtClean="0"/>
              <a:t>GnRH</a:t>
            </a:r>
            <a:r>
              <a:rPr lang="en-US" dirty="0" smtClean="0"/>
              <a:t> agonists as the drug of choice for pituitary suppression in most IVF clinics worldwide. </a:t>
            </a:r>
            <a:endParaRPr lang="en-US" dirty="0" smtClean="0"/>
          </a:p>
          <a:p>
            <a:pPr algn="l"/>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a:t>
            </a:r>
            <a:endParaRPr lang="en-US" dirty="0"/>
          </a:p>
        </p:txBody>
      </p:sp>
      <p:sp>
        <p:nvSpPr>
          <p:cNvPr id="3" name="Content Placeholder 2"/>
          <p:cNvSpPr>
            <a:spLocks noGrp="1"/>
          </p:cNvSpPr>
          <p:nvPr>
            <p:ph idx="1"/>
          </p:nvPr>
        </p:nvSpPr>
        <p:spPr/>
        <p:txBody>
          <a:bodyPr/>
          <a:lstStyle/>
          <a:p>
            <a:pPr algn="l"/>
            <a:r>
              <a:rPr lang="en-US" dirty="0" smtClean="0"/>
              <a:t>The reason for this shift can be attributed to the benefits of </a:t>
            </a:r>
            <a:r>
              <a:rPr lang="en-US" dirty="0" err="1" smtClean="0"/>
              <a:t>GnRH</a:t>
            </a:r>
            <a:r>
              <a:rPr lang="en-US" dirty="0" smtClean="0"/>
              <a:t> antagonists including :</a:t>
            </a:r>
          </a:p>
          <a:p>
            <a:pPr algn="l"/>
            <a:r>
              <a:rPr lang="en-US" dirty="0" smtClean="0"/>
              <a:t>fewer days of injections, </a:t>
            </a:r>
          </a:p>
          <a:p>
            <a:pPr algn="l"/>
            <a:r>
              <a:rPr lang="en-US" dirty="0" smtClean="0"/>
              <a:t>higher patient satisfaction, </a:t>
            </a:r>
          </a:p>
          <a:p>
            <a:pPr algn="l"/>
            <a:r>
              <a:rPr lang="en-US" dirty="0" smtClean="0"/>
              <a:t>lower </a:t>
            </a:r>
            <a:r>
              <a:rPr lang="en-US" dirty="0" err="1" smtClean="0"/>
              <a:t>gonadotropin</a:t>
            </a:r>
            <a:r>
              <a:rPr lang="en-US" dirty="0" smtClean="0"/>
              <a:t> dose requirement, </a:t>
            </a:r>
          </a:p>
          <a:p>
            <a:pPr algn="l"/>
            <a:r>
              <a:rPr lang="en-US" dirty="0" smtClean="0"/>
              <a:t>lower risk of ovarian </a:t>
            </a:r>
            <a:r>
              <a:rPr lang="en-US" dirty="0" err="1" smtClean="0"/>
              <a:t>hyperstimulation</a:t>
            </a:r>
            <a:r>
              <a:rPr lang="en-US" dirty="0" smtClean="0"/>
              <a:t> syndrome, </a:t>
            </a:r>
          </a:p>
          <a:p>
            <a:pPr algn="l"/>
            <a:r>
              <a:rPr lang="en-US" dirty="0" smtClean="0"/>
              <a:t>the ability to use </a:t>
            </a:r>
            <a:r>
              <a:rPr lang="en-US" dirty="0" err="1" smtClean="0"/>
              <a:t>GnRH</a:t>
            </a:r>
            <a:r>
              <a:rPr lang="en-US" dirty="0" smtClean="0"/>
              <a:t> agonist as a trigger for </a:t>
            </a:r>
            <a:r>
              <a:rPr lang="en-US" dirty="0" err="1" smtClean="0"/>
              <a:t>oocyte</a:t>
            </a:r>
            <a:r>
              <a:rPr lang="en-US" dirty="0" smtClean="0"/>
              <a:t> maturation, </a:t>
            </a:r>
          </a:p>
          <a:p>
            <a:pPr algn="l"/>
            <a:r>
              <a:rPr lang="en-US" dirty="0" smtClean="0"/>
              <a:t>and comparable clinical pregnancy rates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a:t>
            </a:r>
            <a:endParaRPr lang="en-US" dirty="0"/>
          </a:p>
        </p:txBody>
      </p:sp>
      <p:sp>
        <p:nvSpPr>
          <p:cNvPr id="3" name="Content Placeholder 2"/>
          <p:cNvSpPr>
            <a:spLocks noGrp="1"/>
          </p:cNvSpPr>
          <p:nvPr>
            <p:ph idx="1"/>
          </p:nvPr>
        </p:nvSpPr>
        <p:spPr/>
        <p:txBody>
          <a:bodyPr/>
          <a:lstStyle/>
          <a:p>
            <a:pPr algn="l"/>
            <a:r>
              <a:rPr lang="en-US" dirty="0" err="1" smtClean="0"/>
              <a:t>GnRH</a:t>
            </a:r>
            <a:r>
              <a:rPr lang="en-US" dirty="0" smtClean="0"/>
              <a:t> antagonists (</a:t>
            </a:r>
            <a:r>
              <a:rPr lang="en-US" dirty="0" err="1" smtClean="0"/>
              <a:t>cetrorelix</a:t>
            </a:r>
            <a:r>
              <a:rPr lang="en-US" dirty="0" smtClean="0"/>
              <a:t> or </a:t>
            </a:r>
            <a:r>
              <a:rPr lang="en-US" dirty="0" err="1" smtClean="0"/>
              <a:t>ganirelix</a:t>
            </a:r>
            <a:r>
              <a:rPr lang="en-US" dirty="0" smtClean="0"/>
              <a:t>) have been found to be equally efficacious when used in the fixed and flexible </a:t>
            </a:r>
            <a:r>
              <a:rPr lang="en-US" dirty="0" smtClean="0"/>
              <a:t>protocols.</a:t>
            </a:r>
          </a:p>
          <a:p>
            <a:pPr algn="l"/>
            <a:r>
              <a:rPr lang="en-US" dirty="0" smtClean="0"/>
              <a:t>The </a:t>
            </a:r>
            <a:r>
              <a:rPr lang="en-US" dirty="0" smtClean="0"/>
              <a:t>most commonly used dose for </a:t>
            </a:r>
            <a:r>
              <a:rPr lang="en-US" dirty="0" err="1" smtClean="0"/>
              <a:t>GnRH</a:t>
            </a:r>
            <a:r>
              <a:rPr lang="en-US" dirty="0" smtClean="0"/>
              <a:t> antagonists is 0.25 mg given daily as a subcutaneous injection, as this has been found to be associated with the highest clinical pregnancy rates and lowest rates of premature luteinizing hormone (LH) surge.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INTRODUCTION</a:t>
            </a:r>
            <a:endParaRPr lang="en-US" dirty="0"/>
          </a:p>
        </p:txBody>
      </p:sp>
      <p:sp>
        <p:nvSpPr>
          <p:cNvPr id="3" name="Content Placeholder 2"/>
          <p:cNvSpPr>
            <a:spLocks noGrp="1"/>
          </p:cNvSpPr>
          <p:nvPr>
            <p:ph idx="1"/>
          </p:nvPr>
        </p:nvSpPr>
        <p:spPr/>
        <p:txBody>
          <a:bodyPr/>
          <a:lstStyle/>
          <a:p>
            <a:pPr algn="l"/>
            <a:r>
              <a:rPr lang="en-US" dirty="0" smtClean="0"/>
              <a:t>However, despite stringent control with the above regimen, a premature LH surge can sometimes occur in IVF where antagonist cycles are used. This leads to cycle cancellation and is extremely disappointing for both patients and clinicians. So far, it has not been </a:t>
            </a:r>
            <a:r>
              <a:rPr lang="en-US" dirty="0" smtClean="0"/>
              <a:t>possible </a:t>
            </a:r>
            <a:r>
              <a:rPr lang="en-US" dirty="0" smtClean="0"/>
              <a:t>to identify patients at risk of developing premature LH </a:t>
            </a:r>
            <a:r>
              <a:rPr lang="en-US" dirty="0" smtClean="0"/>
              <a:t>surge</a:t>
            </a:r>
          </a:p>
          <a:p>
            <a:pPr algn="l"/>
            <a:endParaRPr lang="en-US" dirty="0" smtClean="0"/>
          </a:p>
          <a:p>
            <a:pPr algn="l"/>
            <a:r>
              <a:rPr lang="en-US" dirty="0" smtClean="0"/>
              <a:t> this study was done to retrospectively analyze all women who underwent IVF with </a:t>
            </a:r>
            <a:r>
              <a:rPr lang="en-US" dirty="0" err="1" smtClean="0"/>
              <a:t>GnRH</a:t>
            </a:r>
            <a:r>
              <a:rPr lang="en-US" dirty="0" smtClean="0"/>
              <a:t> antagonists and had a premature LH surge over a period of 4 years</a:t>
            </a:r>
            <a:r>
              <a:rPr lang="en-US" dirty="0" smtClean="0"/>
              <a:t>.</a:t>
            </a:r>
          </a:p>
          <a:p>
            <a:pPr algn="l"/>
            <a:r>
              <a:rPr lang="en-US" dirty="0" smtClean="0"/>
              <a:t>this study </a:t>
            </a:r>
            <a:r>
              <a:rPr lang="en-US" dirty="0" smtClean="0"/>
              <a:t>aimed </a:t>
            </a:r>
            <a:r>
              <a:rPr lang="en-US" dirty="0" smtClean="0"/>
              <a:t>to determine the incidence of antagonist failure and to identify any predisposing factors that might help in identifying such cases.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MATERIALS AND METHODS</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algn="l"/>
            <a:r>
              <a:rPr lang="en-US" dirty="0" smtClean="0"/>
              <a:t>All IVF cycles carried out from </a:t>
            </a:r>
            <a:r>
              <a:rPr lang="en-US" dirty="0" smtClean="0"/>
              <a:t>2014</a:t>
            </a:r>
            <a:r>
              <a:rPr lang="en-US" dirty="0" smtClean="0"/>
              <a:t>, </a:t>
            </a:r>
            <a:r>
              <a:rPr lang="en-US" dirty="0" smtClean="0"/>
              <a:t>to 2018</a:t>
            </a:r>
            <a:r>
              <a:rPr lang="en-US" dirty="0" smtClean="0"/>
              <a:t>, using </a:t>
            </a:r>
            <a:r>
              <a:rPr lang="en-US" dirty="0" err="1" smtClean="0"/>
              <a:t>GnRH</a:t>
            </a:r>
            <a:r>
              <a:rPr lang="en-US" dirty="0" smtClean="0"/>
              <a:t> antagonists for </a:t>
            </a:r>
            <a:r>
              <a:rPr lang="en-US" dirty="0" err="1" smtClean="0"/>
              <a:t>downregulation</a:t>
            </a:r>
            <a:r>
              <a:rPr lang="en-US" dirty="0" smtClean="0"/>
              <a:t>, were studied. </a:t>
            </a:r>
            <a:endParaRPr lang="en-US" dirty="0" smtClean="0"/>
          </a:p>
          <a:p>
            <a:pPr algn="l"/>
            <a:r>
              <a:rPr lang="en-US" dirty="0" smtClean="0"/>
              <a:t>During </a:t>
            </a:r>
            <a:r>
              <a:rPr lang="en-US" dirty="0" smtClean="0"/>
              <a:t>this period, a total of 692 antagonist cycles were carried out. Among these, cycles in which premature LH surges occurred were identified. </a:t>
            </a:r>
            <a:endParaRPr lang="en-US" dirty="0" smtClean="0"/>
          </a:p>
          <a:p>
            <a:pPr algn="l"/>
            <a:r>
              <a:rPr lang="en-US" dirty="0" smtClean="0"/>
              <a:t>These </a:t>
            </a:r>
            <a:r>
              <a:rPr lang="en-US" dirty="0" smtClean="0"/>
              <a:t>included cycles canceled before or on the day of </a:t>
            </a:r>
            <a:r>
              <a:rPr lang="en-US" dirty="0" err="1" smtClean="0"/>
              <a:t>oocyte</a:t>
            </a:r>
            <a:r>
              <a:rPr lang="en-US" dirty="0" smtClean="0"/>
              <a:t> retrieval, with increase in serum LH levels above a threshold of 17 </a:t>
            </a:r>
            <a:r>
              <a:rPr lang="en-US" dirty="0" err="1" smtClean="0"/>
              <a:t>mIU</a:t>
            </a:r>
            <a:r>
              <a:rPr lang="en-US" dirty="0" smtClean="0"/>
              <a:t>/</a:t>
            </a:r>
            <a:r>
              <a:rPr lang="en-US" dirty="0" err="1" smtClean="0"/>
              <a:t>mL</a:t>
            </a:r>
            <a:r>
              <a:rPr lang="en-US" dirty="0" smtClean="0"/>
              <a:t>, decrease in serum E</a:t>
            </a:r>
            <a:r>
              <a:rPr lang="en-US" baseline="-25000" dirty="0" smtClean="0"/>
              <a:t>2</a:t>
            </a:r>
            <a:r>
              <a:rPr lang="en-US" dirty="0" smtClean="0"/>
              <a:t> levels, free fluid on ultrasound, and regression or disappearance of follicles. An LH of 17 </a:t>
            </a:r>
            <a:r>
              <a:rPr lang="en-US" dirty="0" err="1" smtClean="0"/>
              <a:t>mIU</a:t>
            </a:r>
            <a:r>
              <a:rPr lang="en-US" dirty="0" smtClean="0"/>
              <a:t>/</a:t>
            </a:r>
            <a:r>
              <a:rPr lang="en-US" dirty="0" err="1" smtClean="0"/>
              <a:t>mL</a:t>
            </a:r>
            <a:r>
              <a:rPr lang="en-US" dirty="0" smtClean="0"/>
              <a:t> was used as it is the lower limit of the central 95% range for </a:t>
            </a:r>
            <a:r>
              <a:rPr lang="en-US" dirty="0" err="1" smtClean="0"/>
              <a:t>ovulatory</a:t>
            </a:r>
            <a:r>
              <a:rPr lang="en-US" dirty="0" smtClean="0"/>
              <a:t> </a:t>
            </a:r>
            <a:r>
              <a:rPr lang="en-US" dirty="0" smtClean="0"/>
              <a:t>LH.</a:t>
            </a:r>
          </a:p>
          <a:p>
            <a:pPr algn="l"/>
            <a:r>
              <a:rPr lang="en-US" dirty="0" smtClean="0"/>
              <a:t>Disappearance </a:t>
            </a:r>
            <a:r>
              <a:rPr lang="en-US" dirty="0" smtClean="0"/>
              <a:t>of follicles with appearance of free fluid on </a:t>
            </a:r>
            <a:r>
              <a:rPr lang="en-US" dirty="0" err="1" smtClean="0"/>
              <a:t>transvaginal</a:t>
            </a:r>
            <a:r>
              <a:rPr lang="en-US" dirty="0" smtClean="0"/>
              <a:t> ultrasound along with a decrease in serum E</a:t>
            </a:r>
            <a:r>
              <a:rPr lang="en-US" baseline="-25000" dirty="0" smtClean="0"/>
              <a:t>2</a:t>
            </a:r>
            <a:r>
              <a:rPr lang="en-US" dirty="0" smtClean="0"/>
              <a:t> levels was assumed to indicate ovulation. </a:t>
            </a:r>
            <a:endParaRPr lang="en-US" dirty="0" smtClean="0"/>
          </a:p>
          <a:p>
            <a:pPr algn="l"/>
            <a:r>
              <a:rPr lang="en-US" dirty="0" smtClean="0"/>
              <a:t>Demographic </a:t>
            </a:r>
            <a:r>
              <a:rPr lang="en-US" dirty="0" smtClean="0"/>
              <a:t>characteristics were compared between these index cycles and all other antagonist cycles.</a:t>
            </a:r>
          </a:p>
          <a:p>
            <a:pPr algn="l"/>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MATERIALS AND METHODS</a:t>
            </a:r>
            <a:endParaRPr lang="en-US" dirty="0"/>
          </a:p>
        </p:txBody>
      </p:sp>
      <p:sp>
        <p:nvSpPr>
          <p:cNvPr id="3" name="Content Placeholder 2"/>
          <p:cNvSpPr>
            <a:spLocks noGrp="1"/>
          </p:cNvSpPr>
          <p:nvPr>
            <p:ph idx="1"/>
          </p:nvPr>
        </p:nvSpPr>
        <p:spPr/>
        <p:txBody>
          <a:bodyPr>
            <a:normAutofit fontScale="85000" lnSpcReduction="10000"/>
          </a:bodyPr>
          <a:lstStyle/>
          <a:p>
            <a:pPr algn="l"/>
            <a:r>
              <a:rPr lang="en-US" dirty="0" smtClean="0"/>
              <a:t>Controlled </a:t>
            </a:r>
            <a:r>
              <a:rPr lang="en-US" dirty="0" smtClean="0"/>
              <a:t>ovarian </a:t>
            </a:r>
            <a:r>
              <a:rPr lang="en-US" dirty="0" err="1" smtClean="0"/>
              <a:t>hyperstimulation</a:t>
            </a:r>
            <a:r>
              <a:rPr lang="en-US" dirty="0" smtClean="0"/>
              <a:t> </a:t>
            </a:r>
            <a:r>
              <a:rPr lang="en-US" dirty="0" smtClean="0"/>
              <a:t>was </a:t>
            </a:r>
            <a:r>
              <a:rPr lang="en-US" dirty="0" smtClean="0"/>
              <a:t>carried out with recombinant </a:t>
            </a:r>
            <a:r>
              <a:rPr lang="en-US" dirty="0" smtClean="0"/>
              <a:t>FSH or </a:t>
            </a:r>
            <a:r>
              <a:rPr lang="en-US" dirty="0" smtClean="0"/>
              <a:t>HMG </a:t>
            </a:r>
            <a:endParaRPr lang="en-US" dirty="0" smtClean="0"/>
          </a:p>
          <a:p>
            <a:pPr algn="l"/>
            <a:r>
              <a:rPr lang="en-US" dirty="0" smtClean="0"/>
              <a:t>Stimulation </a:t>
            </a:r>
            <a:r>
              <a:rPr lang="en-US" dirty="0" smtClean="0"/>
              <a:t>was started on day 2 or 3 of the menstrual cycle with or without pretreatment with oral contraceptives </a:t>
            </a:r>
            <a:endParaRPr lang="en-US" dirty="0" smtClean="0"/>
          </a:p>
          <a:p>
            <a:pPr algn="l"/>
            <a:r>
              <a:rPr lang="en-US" dirty="0" smtClean="0"/>
              <a:t>The </a:t>
            </a:r>
            <a:r>
              <a:rPr lang="en-US" dirty="0" smtClean="0"/>
              <a:t>ovarian response to stimulation was monitored through the </a:t>
            </a:r>
            <a:r>
              <a:rPr lang="en-US" dirty="0" err="1" smtClean="0"/>
              <a:t>ultrasonographic</a:t>
            </a:r>
            <a:r>
              <a:rPr lang="en-US" dirty="0" smtClean="0"/>
              <a:t> size of the follicles and serum E</a:t>
            </a:r>
            <a:r>
              <a:rPr lang="en-US" baseline="-25000" dirty="0" smtClean="0"/>
              <a:t>2</a:t>
            </a:r>
            <a:r>
              <a:rPr lang="en-US" dirty="0" smtClean="0"/>
              <a:t> levels. </a:t>
            </a:r>
            <a:endParaRPr lang="en-US" dirty="0" smtClean="0"/>
          </a:p>
          <a:p>
            <a:pPr algn="l"/>
            <a:r>
              <a:rPr lang="en-US" dirty="0" smtClean="0"/>
              <a:t>The </a:t>
            </a:r>
            <a:r>
              <a:rPr lang="en-US" dirty="0" smtClean="0"/>
              <a:t>FSH dose was adjusted according to the patient's response to stimulation. </a:t>
            </a:r>
            <a:endParaRPr lang="en-US" dirty="0" smtClean="0"/>
          </a:p>
          <a:p>
            <a:pPr algn="l"/>
            <a:r>
              <a:rPr lang="en-US" dirty="0" smtClean="0"/>
              <a:t>Subsequently</a:t>
            </a:r>
            <a:r>
              <a:rPr lang="en-US" dirty="0" smtClean="0"/>
              <a:t>, flexible </a:t>
            </a:r>
            <a:r>
              <a:rPr lang="en-US" dirty="0" err="1" smtClean="0"/>
              <a:t>GnRH</a:t>
            </a:r>
            <a:r>
              <a:rPr lang="en-US" dirty="0" smtClean="0"/>
              <a:t> antagonist, </a:t>
            </a:r>
            <a:r>
              <a:rPr lang="en-US" dirty="0" err="1" smtClean="0"/>
              <a:t>ganirelix</a:t>
            </a:r>
            <a:r>
              <a:rPr lang="en-US" dirty="0" smtClean="0"/>
              <a:t> acetate 0.25 mg </a:t>
            </a:r>
            <a:r>
              <a:rPr lang="en-US" dirty="0" smtClean="0"/>
              <a:t>or </a:t>
            </a:r>
            <a:r>
              <a:rPr lang="en-US" dirty="0" err="1" smtClean="0"/>
              <a:t>cetrorelix</a:t>
            </a:r>
            <a:r>
              <a:rPr lang="en-US" dirty="0" smtClean="0"/>
              <a:t> acetate 0.25 mg </a:t>
            </a:r>
            <a:r>
              <a:rPr lang="en-US" dirty="0" smtClean="0"/>
              <a:t>administration </a:t>
            </a:r>
            <a:r>
              <a:rPr lang="en-US" dirty="0" smtClean="0"/>
              <a:t>was initiated subcutaneously once daily, when either the lead follicle reached 13 mm or serum E</a:t>
            </a:r>
            <a:r>
              <a:rPr lang="en-US" baseline="-25000" dirty="0" smtClean="0"/>
              <a:t>2</a:t>
            </a:r>
            <a:r>
              <a:rPr lang="en-US" dirty="0" smtClean="0"/>
              <a:t> exceeded 400 pg/</a:t>
            </a:r>
            <a:r>
              <a:rPr lang="en-US" dirty="0" err="1" smtClean="0"/>
              <a:t>mL</a:t>
            </a:r>
            <a:r>
              <a:rPr lang="en-US" dirty="0" smtClean="0"/>
              <a:t>, whichever occurred earlier and continued until the day of </a:t>
            </a:r>
            <a:r>
              <a:rPr lang="en-US" dirty="0" smtClean="0"/>
              <a:t>(</a:t>
            </a:r>
            <a:r>
              <a:rPr lang="en-US" dirty="0" err="1" smtClean="0"/>
              <a:t>hCG</a:t>
            </a:r>
            <a:r>
              <a:rPr lang="en-US" dirty="0" smtClean="0"/>
              <a:t>) administration. </a:t>
            </a:r>
            <a:endParaRPr lang="en-US" dirty="0" smtClean="0"/>
          </a:p>
          <a:p>
            <a:pPr algn="l"/>
            <a:r>
              <a:rPr lang="en-US" dirty="0" smtClean="0"/>
              <a:t>Serum </a:t>
            </a:r>
            <a:r>
              <a:rPr lang="en-US" dirty="0" smtClean="0"/>
              <a:t>E</a:t>
            </a:r>
            <a:r>
              <a:rPr lang="en-US" baseline="-25000" dirty="0" smtClean="0"/>
              <a:t>2</a:t>
            </a:r>
            <a:r>
              <a:rPr lang="en-US" dirty="0" smtClean="0"/>
              <a:t> and LH were measured on alternate days thereafter till the day of </a:t>
            </a:r>
            <a:r>
              <a:rPr lang="en-US" dirty="0" err="1" smtClean="0"/>
              <a:t>hCG</a:t>
            </a:r>
            <a:r>
              <a:rPr lang="en-US" dirty="0" smtClean="0"/>
              <a:t> trigger. </a:t>
            </a:r>
            <a:endParaRPr lang="en-US" dirty="0" smtClean="0"/>
          </a:p>
          <a:p>
            <a:pPr algn="l"/>
            <a:r>
              <a:rPr lang="en-US" dirty="0" smtClean="0"/>
              <a:t>Serum </a:t>
            </a:r>
            <a:r>
              <a:rPr lang="en-US" dirty="0" smtClean="0"/>
              <a:t>progesterone was measured on the day of </a:t>
            </a:r>
            <a:r>
              <a:rPr lang="en-US" dirty="0" err="1" smtClean="0"/>
              <a:t>hCG</a:t>
            </a:r>
            <a:r>
              <a:rPr lang="en-US" dirty="0" smtClean="0"/>
              <a:t> trigger</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1270</TotalTime>
  <Words>1466</Words>
  <Application>Microsoft Office PowerPoint</Application>
  <PresentationFormat>On-screen Show (4:3)</PresentationFormat>
  <Paragraphs>94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Retrospect</vt:lpstr>
      <vt:lpstr>Article  study </vt:lpstr>
      <vt:lpstr>   Diminished Ovarian Reserve Predisposes to Premature Luteinizing Hormone Surges in Gonadotropin-Releasing Hormone Antagonist Cycles in In vitro Fertilization </vt:lpstr>
      <vt:lpstr>Abstract </vt:lpstr>
      <vt:lpstr>INTRODUCTION </vt:lpstr>
      <vt:lpstr>INTRODUCTION</vt:lpstr>
      <vt:lpstr>INTRODUCTION</vt:lpstr>
      <vt:lpstr>INTRODUCTION</vt:lpstr>
      <vt:lpstr>MATERIALS AND METHODS </vt:lpstr>
      <vt:lpstr>MATERIALS AND METHODS</vt:lpstr>
      <vt:lpstr>MATERIALS AND METHODS</vt:lpstr>
      <vt:lpstr>For each cycle studied,  article recorded : </vt:lpstr>
      <vt:lpstr>For each cycle studied,  article recorded :</vt:lpstr>
      <vt:lpstr>RESULTS </vt:lpstr>
      <vt:lpstr>RESULTS</vt:lpstr>
      <vt:lpstr>RESULTS</vt:lpstr>
      <vt:lpstr>DISCUSSION </vt:lpstr>
      <vt:lpstr>DISCUSSION</vt:lpstr>
      <vt:lpstr>Conclusions: </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Morning report 98/1/28</dc:title>
  <dc:creator>test</dc:creator>
  <cp:lastModifiedBy>ali</cp:lastModifiedBy>
  <cp:revision>222</cp:revision>
  <dcterms:created xsi:type="dcterms:W3CDTF">2019-04-16T09:29:50Z</dcterms:created>
  <dcterms:modified xsi:type="dcterms:W3CDTF">2021-07-04T16:42:31Z</dcterms:modified>
</cp:coreProperties>
</file>