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8" r:id="rId21"/>
    <p:sldId id="279" r:id="rId22"/>
    <p:sldId id="280" r:id="rId23"/>
    <p:sldId id="281"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3910" autoAdjust="0"/>
  </p:normalViewPr>
  <p:slideViewPr>
    <p:cSldViewPr snapToGrid="0">
      <p:cViewPr>
        <p:scale>
          <a:sx n="86" d="100"/>
          <a:sy n="86" d="100"/>
        </p:scale>
        <p:origin x="192"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5B88EF-8ABF-4211-8ABA-A8002F755BDE}"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79E0-7CD3-49C4-9BB9-A7E3ED0F6B1D}" type="slidenum">
              <a:rPr lang="en-US" smtClean="0"/>
              <a:t>‹#›</a:t>
            </a:fld>
            <a:endParaRPr lang="en-US"/>
          </a:p>
        </p:txBody>
      </p:sp>
    </p:spTree>
    <p:extLst>
      <p:ext uri="{BB962C8B-B14F-4D97-AF65-F5344CB8AC3E}">
        <p14:creationId xmlns:p14="http://schemas.microsoft.com/office/powerpoint/2010/main" val="73512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How they chose 20 couples</a:t>
            </a:r>
            <a:endParaRPr lang="en-US" dirty="0"/>
          </a:p>
        </p:txBody>
      </p:sp>
      <p:sp>
        <p:nvSpPr>
          <p:cNvPr id="4" name="Slide Number Placeholder 3"/>
          <p:cNvSpPr>
            <a:spLocks noGrp="1"/>
          </p:cNvSpPr>
          <p:nvPr>
            <p:ph type="sldNum" sz="quarter" idx="5"/>
          </p:nvPr>
        </p:nvSpPr>
        <p:spPr/>
        <p:txBody>
          <a:bodyPr/>
          <a:lstStyle/>
          <a:p>
            <a:fld id="{4D0D79E0-7CD3-49C4-9BB9-A7E3ED0F6B1D}" type="slidenum">
              <a:rPr lang="en-US" smtClean="0"/>
              <a:t>7</a:t>
            </a:fld>
            <a:endParaRPr lang="en-US"/>
          </a:p>
        </p:txBody>
      </p:sp>
    </p:spTree>
    <p:extLst>
      <p:ext uri="{BB962C8B-B14F-4D97-AF65-F5344CB8AC3E}">
        <p14:creationId xmlns:p14="http://schemas.microsoft.com/office/powerpoint/2010/main" val="2007090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C66B85-4F26-46C0-82C7-AF893087E9BB}" type="datetime1">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04C475-4B9B-4020-A273-480035439D89}"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337A07-601E-40F1-B890-0857133EBC58}"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E7013F-00C5-4AA6-ABDC-7FE7D13ABC0A}"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ADB7D70-99F2-4C81-A374-EEA9CEA91DD0}"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BEDFD3-B6AF-42EB-AD59-E7C3C4F156AC}" type="datetime1">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A61544-5AB7-453A-A94D-A6A43B06C5F1}" type="datetime1">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270A6B-2386-4F65-865A-B81EC67F5D30}" type="datetime1">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E25413-BCB2-4FBD-A983-852D2719CD35}" type="datetime1">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E33A84-E977-4C82-98C9-CFC094C1FD43}" type="datetime1">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CED8D8-BA54-48F8-9CC7-F410DE6852A4}" type="datetime1">
              <a:rPr lang="en-US" smtClean="0"/>
              <a:t>10/27/2021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C6624A-6D88-45AA-8B14-920D1D579B6F}"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BD860C-C954-4F21-9700-6F15340B24D0}" type="datetime1">
              <a:rPr lang="en-US" smtClean="0"/>
              <a:t>10/27/2021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04C044-2B3E-4215-AD77-DD4C5FCA778E}" type="datetime1">
              <a:rPr lang="en-US" smtClean="0"/>
              <a:t>10/27/2021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32BF879-2E34-4791-B30A-B31843136171}" type="datetime1">
              <a:rPr lang="en-US" smtClean="0"/>
              <a:t>10/27/2021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55B93-7F86-463C-9F6F-845DCDFE24CA}"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3E517C-9D6C-44D4-A898-187DFDC44EFF}" type="datetime1">
              <a:rPr lang="en-US" smtClean="0"/>
              <a:t>10/27/2021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A5D49AAC-F86C-45DE-9E91-A1128814CCCA}" type="datetime1">
              <a:rPr lang="en-US" smtClean="0"/>
              <a:t>10/27/2021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BB27F59-873E-4BE2-BD1D-FA861C0C7D2F}"/>
              </a:ext>
            </a:extLst>
          </p:cNvPr>
          <p:cNvPicPr>
            <a:picLocks noChangeAspect="1"/>
          </p:cNvPicPr>
          <p:nvPr/>
        </p:nvPicPr>
        <p:blipFill>
          <a:blip r:embed="rId2"/>
          <a:stretch>
            <a:fillRect/>
          </a:stretch>
        </p:blipFill>
        <p:spPr>
          <a:xfrm>
            <a:off x="9005119" y="118294"/>
            <a:ext cx="2971800" cy="1533525"/>
          </a:xfrm>
          <a:prstGeom prst="rect">
            <a:avLst/>
          </a:prstGeom>
        </p:spPr>
      </p:pic>
      <p:sp>
        <p:nvSpPr>
          <p:cNvPr id="2" name="Title 1"/>
          <p:cNvSpPr>
            <a:spLocks noGrp="1"/>
          </p:cNvSpPr>
          <p:nvPr>
            <p:ph type="ctrTitle"/>
          </p:nvPr>
        </p:nvSpPr>
        <p:spPr>
          <a:xfrm>
            <a:off x="426720" y="1651819"/>
            <a:ext cx="11338560" cy="2509213"/>
          </a:xfrm>
        </p:spPr>
        <p:txBody>
          <a:bodyPr>
            <a:noAutofit/>
          </a:bodyPr>
          <a:lstStyle/>
          <a:p>
            <a:r>
              <a:rPr lang="en-US" sz="4000" cap="none" dirty="0">
                <a:solidFill>
                  <a:schemeClr val="accent4"/>
                </a:solidFill>
              </a:rPr>
              <a:t>Identifying The Causes Of Recurrent Pregnancy Loss In Consanguineous Couples Using Whole Exome Sequencing On The Products Of Miscarriage With No Chromosomal Abnormalities</a:t>
            </a:r>
            <a:endParaRPr lang="fa-IR" sz="4000" cap="none" dirty="0">
              <a:solidFill>
                <a:schemeClr val="accent4"/>
              </a:solidFill>
            </a:endParaRPr>
          </a:p>
        </p:txBody>
      </p:sp>
      <p:sp>
        <p:nvSpPr>
          <p:cNvPr id="3" name="Subtitle 2"/>
          <p:cNvSpPr>
            <a:spLocks noGrp="1"/>
          </p:cNvSpPr>
          <p:nvPr>
            <p:ph type="subTitle" idx="1"/>
          </p:nvPr>
        </p:nvSpPr>
        <p:spPr>
          <a:xfrm>
            <a:off x="848410" y="4751193"/>
            <a:ext cx="5247590" cy="454988"/>
          </a:xfrm>
        </p:spPr>
        <p:txBody>
          <a:bodyPr>
            <a:normAutofit fontScale="92500" lnSpcReduction="10000"/>
          </a:bodyPr>
          <a:lstStyle/>
          <a:p>
            <a:pPr algn="l" rtl="0"/>
            <a:r>
              <a:rPr lang="en-US" cap="none" dirty="0"/>
              <a:t>Presented by: Dr. </a:t>
            </a:r>
            <a:r>
              <a:rPr lang="en-US" cap="none" dirty="0" err="1"/>
              <a:t>Zohreh</a:t>
            </a:r>
            <a:r>
              <a:rPr lang="en-US" cap="none" dirty="0"/>
              <a:t> </a:t>
            </a:r>
            <a:r>
              <a:rPr lang="en-US" cap="none" dirty="0" err="1"/>
              <a:t>Heidary</a:t>
            </a:r>
            <a:endParaRPr lang="fa-IR" cap="non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1085" y="475481"/>
            <a:ext cx="38100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851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7" y="0"/>
            <a:ext cx="10364451" cy="1596177"/>
          </a:xfrm>
        </p:spPr>
        <p:txBody>
          <a:bodyPr/>
          <a:lstStyle/>
          <a:p>
            <a:r>
              <a:rPr lang="en-US" dirty="0"/>
              <a:t>Results</a:t>
            </a:r>
            <a:endParaRPr lang="fa-IR" dirty="0"/>
          </a:p>
        </p:txBody>
      </p:sp>
      <p:sp>
        <p:nvSpPr>
          <p:cNvPr id="3" name="Content Placeholder 2"/>
          <p:cNvSpPr>
            <a:spLocks noGrp="1"/>
          </p:cNvSpPr>
          <p:nvPr>
            <p:ph sz="quarter" idx="13"/>
          </p:nvPr>
        </p:nvSpPr>
        <p:spPr>
          <a:xfrm>
            <a:off x="531667" y="1303381"/>
            <a:ext cx="11128666" cy="4963119"/>
          </a:xfrm>
        </p:spPr>
        <p:txBody>
          <a:bodyPr>
            <a:normAutofit fontScale="92500" lnSpcReduction="10000"/>
          </a:bodyPr>
          <a:lstStyle/>
          <a:p>
            <a:pPr algn="justLow" rtl="0"/>
            <a:r>
              <a:rPr lang="en-US" sz="2400" cap="none" dirty="0"/>
              <a:t>An </a:t>
            </a:r>
            <a:r>
              <a:rPr lang="en-US" sz="2400" cap="none" dirty="0">
                <a:solidFill>
                  <a:srgbClr val="00B0F0"/>
                </a:solidFill>
              </a:rPr>
              <a:t>autopsy was available in five cases </a:t>
            </a:r>
            <a:r>
              <a:rPr lang="en-US" sz="2400" cap="none" dirty="0"/>
              <a:t>and clinical data for these five cases. </a:t>
            </a:r>
          </a:p>
          <a:p>
            <a:pPr algn="justLow" rtl="0"/>
            <a:r>
              <a:rPr lang="en-US" sz="2400" cap="none" dirty="0"/>
              <a:t>WES positively identified relevant alterations in </a:t>
            </a:r>
            <a:r>
              <a:rPr lang="en-US" sz="2400" cap="none" dirty="0">
                <a:solidFill>
                  <a:srgbClr val="00B0F0"/>
                </a:solidFill>
              </a:rPr>
              <a:t>65% of cases </a:t>
            </a:r>
            <a:r>
              <a:rPr lang="en-US" sz="2400" cap="none" dirty="0"/>
              <a:t>(n=13). In </a:t>
            </a:r>
            <a:r>
              <a:rPr lang="en-US" sz="2400" cap="none" dirty="0">
                <a:solidFill>
                  <a:srgbClr val="00B0F0"/>
                </a:solidFill>
              </a:rPr>
              <a:t>45%</a:t>
            </a:r>
            <a:r>
              <a:rPr lang="en-US" sz="2400" cap="none" dirty="0"/>
              <a:t> (n=9) of cases, we were able to classify these variants as </a:t>
            </a:r>
            <a:r>
              <a:rPr lang="en-US" sz="2400" cap="none" dirty="0">
                <a:solidFill>
                  <a:srgbClr val="00B0F0"/>
                </a:solidFill>
              </a:rPr>
              <a:t>pathogenic</a:t>
            </a:r>
            <a:r>
              <a:rPr lang="en-US" sz="2400" cap="none" dirty="0"/>
              <a:t> or </a:t>
            </a:r>
            <a:r>
              <a:rPr lang="en-US" sz="2400" cap="none" dirty="0">
                <a:solidFill>
                  <a:srgbClr val="00B0F0"/>
                </a:solidFill>
              </a:rPr>
              <a:t>likely pathogenic</a:t>
            </a:r>
            <a:r>
              <a:rPr lang="en-US" sz="2400" cap="none" dirty="0"/>
              <a:t>, while in the remaining 20% (n=4), the candidate variants were classified as variants of unknown significance (VUS) according to the American college of medical genetics and genomics guidelines (ACMG). </a:t>
            </a:r>
          </a:p>
          <a:p>
            <a:pPr algn="justLow" rtl="0"/>
            <a:r>
              <a:rPr lang="en-US" sz="2400" cap="none" dirty="0"/>
              <a:t>In contrast, we were able to reach a </a:t>
            </a:r>
            <a:r>
              <a:rPr lang="en-US" sz="2400" cap="none" dirty="0">
                <a:solidFill>
                  <a:srgbClr val="00B0F0"/>
                </a:solidFill>
              </a:rPr>
              <a:t>precise diagnosis in all 5 cases </a:t>
            </a:r>
            <a:r>
              <a:rPr lang="en-US" sz="2400" cap="none" dirty="0"/>
              <a:t>(100%) </a:t>
            </a:r>
            <a:r>
              <a:rPr lang="en-US" sz="2400" cap="none" dirty="0">
                <a:solidFill>
                  <a:srgbClr val="00B0F0"/>
                </a:solidFill>
              </a:rPr>
              <a:t>with autopsies</a:t>
            </a:r>
            <a:r>
              <a:rPr lang="en-US" sz="2400" cap="none" dirty="0"/>
              <a:t>. In total, </a:t>
            </a:r>
            <a:r>
              <a:rPr lang="en-US" sz="2400" cap="none" dirty="0">
                <a:solidFill>
                  <a:srgbClr val="00B0F0"/>
                </a:solidFill>
              </a:rPr>
              <a:t>13 rare variations</a:t>
            </a:r>
            <a:r>
              <a:rPr lang="en-US" sz="2400" cap="none" dirty="0"/>
              <a:t> including 2 de novo heterozygous, 9 inherited homozygous, and 2 inherited compound heterozygous variants were found in </a:t>
            </a:r>
            <a:r>
              <a:rPr lang="en-US" sz="2400" cap="none" dirty="0">
                <a:solidFill>
                  <a:srgbClr val="00B0F0"/>
                </a:solidFill>
              </a:rPr>
              <a:t>11 genes</a:t>
            </a:r>
            <a:r>
              <a:rPr lang="en-US" sz="2400" cap="none" dirty="0"/>
              <a:t>; 2 genes were autosomal dominant (COL1A1, SCN5A).</a:t>
            </a:r>
          </a:p>
          <a:p>
            <a:pPr algn="justLow" rtl="0"/>
            <a:r>
              <a:rPr lang="en-US" sz="2400" cap="none" dirty="0"/>
              <a:t>In the five cases with autopsies, pathogenic/likely pathogenic variants were identified in genes PIEZO1, POMT1, FRAS1, COL1A1 and dis3l2.</a:t>
            </a:r>
            <a:endParaRPr lang="fa-IR" sz="2400" cap="none" dirty="0"/>
          </a:p>
        </p:txBody>
      </p:sp>
      <p:sp>
        <p:nvSpPr>
          <p:cNvPr id="4" name="Slide Number Placeholder 3">
            <a:extLst>
              <a:ext uri="{FF2B5EF4-FFF2-40B4-BE49-F238E27FC236}">
                <a16:creationId xmlns:a16="http://schemas.microsoft.com/office/drawing/2014/main" xmlns="" id="{6DF156EC-5ECC-4000-81EB-3B0D4BB49004}"/>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5" name="Picture 4">
            <a:extLst>
              <a:ext uri="{FF2B5EF4-FFF2-40B4-BE49-F238E27FC236}">
                <a16:creationId xmlns:a16="http://schemas.microsoft.com/office/drawing/2014/main" xmlns="" id="{1ADFA78E-BA8A-45BC-9119-3191173B62F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802368" y="-64495"/>
            <a:ext cx="2743200" cy="1725165"/>
          </a:xfrm>
          <a:prstGeom prst="rect">
            <a:avLst/>
          </a:prstGeom>
        </p:spPr>
      </p:pic>
    </p:spTree>
    <p:extLst>
      <p:ext uri="{BB962C8B-B14F-4D97-AF65-F5344CB8AC3E}">
        <p14:creationId xmlns:p14="http://schemas.microsoft.com/office/powerpoint/2010/main" val="1934616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cap="none" dirty="0" smtClean="0">
                <a:highlight>
                  <a:srgbClr val="FFFF00"/>
                </a:highlight>
              </a:rPr>
              <a:t>PIEZO1</a:t>
            </a:r>
            <a:endParaRPr lang="fa-IR" dirty="0"/>
          </a:p>
        </p:txBody>
      </p:sp>
      <p:sp>
        <p:nvSpPr>
          <p:cNvPr id="3" name="Content Placeholder 2"/>
          <p:cNvSpPr>
            <a:spLocks noGrp="1"/>
          </p:cNvSpPr>
          <p:nvPr>
            <p:ph sz="quarter" idx="13"/>
          </p:nvPr>
        </p:nvSpPr>
        <p:spPr>
          <a:xfrm>
            <a:off x="913774" y="1173654"/>
            <a:ext cx="5104281" cy="5494274"/>
          </a:xfrm>
        </p:spPr>
        <p:txBody>
          <a:bodyPr>
            <a:normAutofit lnSpcReduction="10000"/>
          </a:bodyPr>
          <a:lstStyle/>
          <a:p>
            <a:pPr algn="justLow" rtl="0"/>
            <a:r>
              <a:rPr lang="en-US" sz="2400" cap="none" dirty="0">
                <a:highlight>
                  <a:srgbClr val="FFFF00"/>
                </a:highlight>
              </a:rPr>
              <a:t>PIEZOs </a:t>
            </a:r>
            <a:r>
              <a:rPr lang="en-US" sz="2400" cap="none" dirty="0"/>
              <a:t>are </a:t>
            </a:r>
            <a:r>
              <a:rPr lang="en-US" sz="2400" cap="none" dirty="0">
                <a:solidFill>
                  <a:srgbClr val="00B0F0"/>
                </a:solidFill>
              </a:rPr>
              <a:t>large transmembrane ion channel proteins</a:t>
            </a:r>
            <a:r>
              <a:rPr lang="en-US" sz="2400" cap="none" dirty="0"/>
              <a:t>, and mutations in this gene have recently been reported to be a cause of </a:t>
            </a:r>
            <a:r>
              <a:rPr lang="en-US" sz="2400" cap="none" dirty="0">
                <a:solidFill>
                  <a:srgbClr val="00B0F0"/>
                </a:solidFill>
              </a:rPr>
              <a:t>hydrops fetalis</a:t>
            </a:r>
            <a:r>
              <a:rPr lang="en-US" sz="2400" cap="none" dirty="0"/>
              <a:t>. </a:t>
            </a:r>
          </a:p>
          <a:p>
            <a:pPr algn="justLow" rtl="0"/>
            <a:r>
              <a:rPr lang="en-US" sz="2400" cap="none" dirty="0">
                <a:highlight>
                  <a:srgbClr val="FFFF00"/>
                </a:highlight>
              </a:rPr>
              <a:t>PIEZO1</a:t>
            </a:r>
            <a:r>
              <a:rPr lang="en-US" sz="2400" cap="none" dirty="0"/>
              <a:t> has a role in </a:t>
            </a:r>
            <a:r>
              <a:rPr lang="en-US" sz="2400" cap="none" dirty="0">
                <a:solidFill>
                  <a:srgbClr val="00B0F0"/>
                </a:solidFill>
              </a:rPr>
              <a:t>urine osmolarity regulation</a:t>
            </a:r>
            <a:r>
              <a:rPr lang="en-US" sz="2400" cap="none" dirty="0"/>
              <a:t>, </a:t>
            </a:r>
            <a:r>
              <a:rPr lang="en-US" sz="2400" cap="none" dirty="0">
                <a:solidFill>
                  <a:srgbClr val="00B0F0"/>
                </a:solidFill>
              </a:rPr>
              <a:t>blood pressure control </a:t>
            </a:r>
            <a:r>
              <a:rPr lang="en-US" sz="2400" cap="none" dirty="0"/>
              <a:t>and blood vessel formation. Mutations of this gene are associated with two diseases: </a:t>
            </a:r>
          </a:p>
          <a:p>
            <a:pPr algn="justLow" rtl="0"/>
            <a:r>
              <a:rPr lang="en-US" sz="2400" cap="none" dirty="0"/>
              <a:t>(1</a:t>
            </a:r>
            <a:r>
              <a:rPr lang="en-US" sz="2400" cap="none" dirty="0">
                <a:solidFill>
                  <a:srgbClr val="00B0F0"/>
                </a:solidFill>
              </a:rPr>
              <a:t>) dehydrated hereditary </a:t>
            </a:r>
            <a:r>
              <a:rPr lang="en-US" sz="2400" cap="none" dirty="0" err="1">
                <a:solidFill>
                  <a:srgbClr val="00B0F0"/>
                </a:solidFill>
              </a:rPr>
              <a:t>stomatocytosis</a:t>
            </a:r>
            <a:r>
              <a:rPr lang="en-US" sz="2400" cap="none" dirty="0">
                <a:solidFill>
                  <a:srgbClr val="00B0F0"/>
                </a:solidFill>
              </a:rPr>
              <a:t> </a:t>
            </a:r>
            <a:r>
              <a:rPr lang="en-US" sz="2400" cap="none" dirty="0" smtClean="0"/>
              <a:t>(</a:t>
            </a:r>
            <a:r>
              <a:rPr lang="en-US" sz="2400" cap="none" dirty="0"/>
              <a:t>2) </a:t>
            </a:r>
            <a:r>
              <a:rPr lang="en-US" sz="2400" cap="none" dirty="0">
                <a:solidFill>
                  <a:srgbClr val="00B0F0"/>
                </a:solidFill>
              </a:rPr>
              <a:t>hereditary lymphedema </a:t>
            </a:r>
            <a:r>
              <a:rPr lang="en-US" sz="2400" cap="none" dirty="0" smtClean="0">
                <a:solidFill>
                  <a:srgbClr val="00B0F0"/>
                </a:solidFill>
              </a:rPr>
              <a:t>III</a:t>
            </a:r>
          </a:p>
          <a:p>
            <a:pPr algn="justLow" rtl="0"/>
            <a:endParaRPr lang="en-US" sz="2400" cap="none" dirty="0" smtClean="0">
              <a:solidFill>
                <a:srgbClr val="00B0F0"/>
              </a:solidFill>
            </a:endParaRPr>
          </a:p>
        </p:txBody>
      </p:sp>
      <p:sp>
        <p:nvSpPr>
          <p:cNvPr id="4" name="Slide Number Placeholder 3">
            <a:extLst>
              <a:ext uri="{FF2B5EF4-FFF2-40B4-BE49-F238E27FC236}">
                <a16:creationId xmlns:a16="http://schemas.microsoft.com/office/drawing/2014/main" xmlns="" id="{7EEFAC2A-5A6F-4368-9D45-FB175ABE7E43}"/>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5" name="Picture 4">
            <a:extLst>
              <a:ext uri="{FF2B5EF4-FFF2-40B4-BE49-F238E27FC236}">
                <a16:creationId xmlns:a16="http://schemas.microsoft.com/office/drawing/2014/main" xmlns="" id="{3396995F-CC6C-40B3-B044-C6342100305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pic>
        <p:nvPicPr>
          <p:cNvPr id="1026" name="Picture 2" descr="hydrops fetalis - Bany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950" y="1340458"/>
            <a:ext cx="4776716" cy="534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72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8" y="-188489"/>
            <a:ext cx="10364451" cy="1596177"/>
          </a:xfrm>
        </p:spPr>
        <p:txBody>
          <a:bodyPr/>
          <a:lstStyle/>
          <a:p>
            <a:r>
              <a:rPr lang="en-US" cap="none" dirty="0">
                <a:highlight>
                  <a:srgbClr val="FFFF00"/>
                </a:highlight>
              </a:rPr>
              <a:t>FRAS1</a:t>
            </a:r>
            <a:endParaRPr lang="fa-IR" dirty="0"/>
          </a:p>
        </p:txBody>
      </p:sp>
      <p:sp>
        <p:nvSpPr>
          <p:cNvPr id="3" name="Content Placeholder 2"/>
          <p:cNvSpPr>
            <a:spLocks noGrp="1"/>
          </p:cNvSpPr>
          <p:nvPr>
            <p:ph sz="quarter" idx="13"/>
          </p:nvPr>
        </p:nvSpPr>
        <p:spPr>
          <a:xfrm>
            <a:off x="335127" y="1534382"/>
            <a:ext cx="11271853" cy="4881165"/>
          </a:xfrm>
        </p:spPr>
        <p:txBody>
          <a:bodyPr>
            <a:normAutofit/>
          </a:bodyPr>
          <a:lstStyle/>
          <a:p>
            <a:pPr algn="justLow" rtl="0"/>
            <a:r>
              <a:rPr lang="en-US" sz="2400" cap="none" dirty="0"/>
              <a:t>Mutations in </a:t>
            </a:r>
            <a:r>
              <a:rPr lang="en-US" sz="2400" cap="none" dirty="0">
                <a:highlight>
                  <a:srgbClr val="FFFF00"/>
                </a:highlight>
              </a:rPr>
              <a:t>FRAS1</a:t>
            </a:r>
            <a:r>
              <a:rPr lang="en-US" sz="2400" cap="none" dirty="0"/>
              <a:t> are associated </a:t>
            </a:r>
            <a:r>
              <a:rPr lang="en-US" sz="2400" cap="none" dirty="0">
                <a:solidFill>
                  <a:srgbClr val="00B0F0"/>
                </a:solidFill>
              </a:rPr>
              <a:t>with Fraser syndrome</a:t>
            </a:r>
            <a:r>
              <a:rPr lang="en-US" sz="2400" cap="none" dirty="0"/>
              <a:t>, a rare autosomal recessive disorder.</a:t>
            </a:r>
          </a:p>
          <a:p>
            <a:pPr algn="justLow" rtl="0"/>
            <a:r>
              <a:rPr lang="en-US" sz="2400" cap="none" dirty="0"/>
              <a:t>Tomas et al. (1986) proposed criteria for clinical diagnosis: major features are </a:t>
            </a:r>
            <a:r>
              <a:rPr lang="en-US" sz="2400" cap="none" dirty="0" err="1"/>
              <a:t>cryptophthalmos</a:t>
            </a:r>
            <a:r>
              <a:rPr lang="en-US" sz="2400" cap="none" dirty="0"/>
              <a:t>, </a:t>
            </a:r>
            <a:r>
              <a:rPr lang="en-US" sz="2400" cap="none" dirty="0" smtClean="0"/>
              <a:t>syndactyly and dysplastic ear.</a:t>
            </a:r>
          </a:p>
        </p:txBody>
      </p:sp>
      <p:sp>
        <p:nvSpPr>
          <p:cNvPr id="4" name="Slide Number Placeholder 3">
            <a:extLst>
              <a:ext uri="{FF2B5EF4-FFF2-40B4-BE49-F238E27FC236}">
                <a16:creationId xmlns:a16="http://schemas.microsoft.com/office/drawing/2014/main" xmlns="" id="{BF11AD38-6148-41FE-B045-51B1DE958C0C}"/>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Picture 4">
            <a:extLst>
              <a:ext uri="{FF2B5EF4-FFF2-40B4-BE49-F238E27FC236}">
                <a16:creationId xmlns:a16="http://schemas.microsoft.com/office/drawing/2014/main" xmlns="" id="{54876CEF-3735-4838-A655-DAEAC34267D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pic>
        <p:nvPicPr>
          <p:cNvPr id="6" name="Picture 5"/>
          <p:cNvPicPr>
            <a:picLocks noChangeAspect="1"/>
          </p:cNvPicPr>
          <p:nvPr/>
        </p:nvPicPr>
        <p:blipFill>
          <a:blip r:embed="rId4"/>
          <a:stretch>
            <a:fillRect/>
          </a:stretch>
        </p:blipFill>
        <p:spPr>
          <a:xfrm>
            <a:off x="4542303" y="3722841"/>
            <a:ext cx="2857500" cy="2819400"/>
          </a:xfrm>
          <a:prstGeom prst="rect">
            <a:avLst/>
          </a:prstGeom>
        </p:spPr>
      </p:pic>
    </p:spTree>
    <p:extLst>
      <p:ext uri="{BB962C8B-B14F-4D97-AF65-F5344CB8AC3E}">
        <p14:creationId xmlns:p14="http://schemas.microsoft.com/office/powerpoint/2010/main" val="147898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05" y="91359"/>
            <a:ext cx="10364451" cy="1596177"/>
          </a:xfrm>
        </p:spPr>
        <p:txBody>
          <a:bodyPr/>
          <a:lstStyle/>
          <a:p>
            <a:r>
              <a:rPr lang="en-US" cap="none" dirty="0" smtClean="0">
                <a:highlight>
                  <a:srgbClr val="FFFF00"/>
                </a:highlight>
              </a:rPr>
              <a:t>COL1A1</a:t>
            </a:r>
            <a:endParaRPr lang="fa-IR" dirty="0"/>
          </a:p>
        </p:txBody>
      </p:sp>
      <p:sp>
        <p:nvSpPr>
          <p:cNvPr id="3" name="Content Placeholder 2"/>
          <p:cNvSpPr>
            <a:spLocks noGrp="1"/>
          </p:cNvSpPr>
          <p:nvPr>
            <p:ph sz="quarter" idx="13"/>
          </p:nvPr>
        </p:nvSpPr>
        <p:spPr>
          <a:xfrm>
            <a:off x="477671" y="1392072"/>
            <a:ext cx="5182847" cy="5262963"/>
          </a:xfrm>
        </p:spPr>
        <p:txBody>
          <a:bodyPr>
            <a:normAutofit/>
          </a:bodyPr>
          <a:lstStyle/>
          <a:p>
            <a:pPr algn="justLow" rtl="0"/>
            <a:r>
              <a:rPr lang="en-US" cap="none" dirty="0"/>
              <a:t>De novo variants in </a:t>
            </a:r>
            <a:r>
              <a:rPr lang="en-US" cap="none" dirty="0">
                <a:highlight>
                  <a:srgbClr val="FFFF00"/>
                </a:highlight>
              </a:rPr>
              <a:t>COL1A1</a:t>
            </a:r>
            <a:r>
              <a:rPr lang="en-US" cap="none" dirty="0"/>
              <a:t> gene (17q21.33) were found in </a:t>
            </a:r>
            <a:r>
              <a:rPr lang="en-US" cap="none" dirty="0">
                <a:solidFill>
                  <a:srgbClr val="00B0F0"/>
                </a:solidFill>
              </a:rPr>
              <a:t>two </a:t>
            </a:r>
            <a:r>
              <a:rPr lang="en-US" cap="none" dirty="0" smtClean="0">
                <a:solidFill>
                  <a:srgbClr val="00B0F0"/>
                </a:solidFill>
              </a:rPr>
              <a:t>families.</a:t>
            </a:r>
          </a:p>
          <a:p>
            <a:pPr algn="justLow" rtl="0"/>
            <a:r>
              <a:rPr lang="en-US" cap="none" dirty="0" smtClean="0"/>
              <a:t>Type </a:t>
            </a:r>
            <a:r>
              <a:rPr lang="en-US" cap="none" dirty="0"/>
              <a:t>I collagen is encoded by the COL1A1 and COL1A2 genes. Collagen I is the major protein in bone, skin, and other tissue. </a:t>
            </a:r>
            <a:r>
              <a:rPr lang="en-US" cap="none" dirty="0" smtClean="0"/>
              <a:t>Missense </a:t>
            </a:r>
            <a:r>
              <a:rPr lang="en-US" cap="none" dirty="0"/>
              <a:t>mutation of </a:t>
            </a:r>
            <a:r>
              <a:rPr lang="en-US" cap="none" dirty="0" smtClean="0"/>
              <a:t>this gene generally </a:t>
            </a:r>
            <a:r>
              <a:rPr lang="en-US" cap="none" dirty="0"/>
              <a:t>leads to </a:t>
            </a:r>
            <a:r>
              <a:rPr lang="en-US" cap="none" dirty="0">
                <a:solidFill>
                  <a:srgbClr val="00B0F0"/>
                </a:solidFill>
              </a:rPr>
              <a:t>osteogenesis imperfecta </a:t>
            </a:r>
            <a:r>
              <a:rPr lang="en-US" cap="none" dirty="0"/>
              <a:t>(OI). </a:t>
            </a:r>
          </a:p>
          <a:p>
            <a:pPr algn="justLow" rtl="0"/>
            <a:r>
              <a:rPr lang="en-US" cap="none" dirty="0"/>
              <a:t>OI is a group of skeletal dysplasia with clinical heterogeneity ranging from mild to lethal phenotype. </a:t>
            </a:r>
          </a:p>
        </p:txBody>
      </p:sp>
      <p:sp>
        <p:nvSpPr>
          <p:cNvPr id="4" name="Slide Number Placeholder 3">
            <a:extLst>
              <a:ext uri="{FF2B5EF4-FFF2-40B4-BE49-F238E27FC236}">
                <a16:creationId xmlns:a16="http://schemas.microsoft.com/office/drawing/2014/main" xmlns="" id="{5E5FD34E-F762-4618-B27A-484DE42325D2}"/>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5" name="Picture 4">
            <a:extLst>
              <a:ext uri="{FF2B5EF4-FFF2-40B4-BE49-F238E27FC236}">
                <a16:creationId xmlns:a16="http://schemas.microsoft.com/office/drawing/2014/main" xmlns="" id="{FF181D00-E01B-4D3C-8FF4-49543B7B371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pic>
        <p:nvPicPr>
          <p:cNvPr id="2050" name="Picture 2" descr="PDF] Osteogenesis imperfecta | Semantic Scho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5266" y="0"/>
            <a:ext cx="588673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036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cap="none" dirty="0">
                <a:highlight>
                  <a:srgbClr val="FFFF00"/>
                </a:highlight>
              </a:rPr>
              <a:t>POMT1</a:t>
            </a:r>
            <a:endParaRPr lang="fa-IR" dirty="0"/>
          </a:p>
        </p:txBody>
      </p:sp>
      <p:sp>
        <p:nvSpPr>
          <p:cNvPr id="3" name="Content Placeholder 2"/>
          <p:cNvSpPr>
            <a:spLocks noGrp="1"/>
          </p:cNvSpPr>
          <p:nvPr>
            <p:ph sz="quarter" idx="13"/>
          </p:nvPr>
        </p:nvSpPr>
        <p:spPr>
          <a:xfrm>
            <a:off x="309717" y="1740310"/>
            <a:ext cx="11430000" cy="4802158"/>
          </a:xfrm>
        </p:spPr>
        <p:txBody>
          <a:bodyPr>
            <a:normAutofit/>
          </a:bodyPr>
          <a:lstStyle/>
          <a:p>
            <a:pPr algn="justLow" rtl="0"/>
            <a:r>
              <a:rPr lang="en-US" cap="none" dirty="0"/>
              <a:t>A </a:t>
            </a:r>
            <a:r>
              <a:rPr lang="en-US" cap="none" dirty="0" smtClean="0"/>
              <a:t>variant </a:t>
            </a:r>
            <a:r>
              <a:rPr lang="en-US" cap="none" dirty="0"/>
              <a:t>found in exon 7 of </a:t>
            </a:r>
            <a:r>
              <a:rPr lang="en-US" cap="none" dirty="0">
                <a:highlight>
                  <a:srgbClr val="FFFF00"/>
                </a:highlight>
              </a:rPr>
              <a:t>POMT1</a:t>
            </a:r>
            <a:r>
              <a:rPr lang="en-US" cap="none" dirty="0"/>
              <a:t> gene (mapped to chromosome 9q34.13) in family 7 </a:t>
            </a:r>
            <a:r>
              <a:rPr lang="en-US" cap="none" dirty="0" smtClean="0"/>
              <a:t>was </a:t>
            </a:r>
            <a:r>
              <a:rPr lang="en-US" cap="none" dirty="0"/>
              <a:t>predicted to be </a:t>
            </a:r>
            <a:r>
              <a:rPr lang="en-US" cap="none" dirty="0">
                <a:solidFill>
                  <a:srgbClr val="00B0F0"/>
                </a:solidFill>
              </a:rPr>
              <a:t>pathogenic</a:t>
            </a:r>
            <a:r>
              <a:rPr lang="en-US" cap="none" dirty="0"/>
              <a:t> by ACMG guidelines. </a:t>
            </a:r>
          </a:p>
          <a:p>
            <a:pPr algn="justLow" rtl="0"/>
            <a:r>
              <a:rPr lang="en-US" cap="none" dirty="0"/>
              <a:t>POMT1 encodes protein o-</a:t>
            </a:r>
            <a:r>
              <a:rPr lang="en-US" cap="none" dirty="0" err="1"/>
              <a:t>mannosyl</a:t>
            </a:r>
            <a:r>
              <a:rPr lang="en-US" cap="none" dirty="0"/>
              <a:t> transferase and is associated with </a:t>
            </a:r>
            <a:r>
              <a:rPr lang="en-US" cap="none" dirty="0">
                <a:solidFill>
                  <a:srgbClr val="00B0F0"/>
                </a:solidFill>
              </a:rPr>
              <a:t>muscular dystrophy-dystroglycanopathy</a:t>
            </a:r>
            <a:r>
              <a:rPr lang="en-US" cap="none" dirty="0"/>
              <a:t>. POMT1 and protein o-</a:t>
            </a:r>
            <a:r>
              <a:rPr lang="en-US" cap="none" dirty="0" err="1"/>
              <a:t>mannosyl</a:t>
            </a:r>
            <a:r>
              <a:rPr lang="en-US" cap="none" dirty="0"/>
              <a:t> transferase 2 (POMT2) make up the protein o-</a:t>
            </a:r>
            <a:r>
              <a:rPr lang="en-US" cap="none" dirty="0" err="1"/>
              <a:t>mannosyl</a:t>
            </a:r>
            <a:r>
              <a:rPr lang="en-US" cap="none" dirty="0"/>
              <a:t> transferase (POMT) enzyme complex. </a:t>
            </a:r>
          </a:p>
          <a:p>
            <a:pPr algn="justLow" rtl="0"/>
            <a:r>
              <a:rPr lang="en-US" cap="none" dirty="0"/>
              <a:t>Both genes are necessary to have a functioning </a:t>
            </a:r>
            <a:r>
              <a:rPr lang="en-US" cap="none" dirty="0">
                <a:solidFill>
                  <a:srgbClr val="00B0F0"/>
                </a:solidFill>
              </a:rPr>
              <a:t>enzyme complex</a:t>
            </a:r>
            <a:r>
              <a:rPr lang="en-US" cap="none" dirty="0"/>
              <a:t>. This complex is abundant in </a:t>
            </a:r>
            <a:r>
              <a:rPr lang="en-US" cap="none" dirty="0">
                <a:solidFill>
                  <a:srgbClr val="00B0F0"/>
                </a:solidFill>
              </a:rPr>
              <a:t>fetal brain</a:t>
            </a:r>
            <a:r>
              <a:rPr lang="en-US" cap="none" dirty="0"/>
              <a:t>, skeletal muscles and testes. </a:t>
            </a:r>
            <a:endParaRPr lang="fa-IR" cap="none" dirty="0"/>
          </a:p>
        </p:txBody>
      </p:sp>
      <p:sp>
        <p:nvSpPr>
          <p:cNvPr id="4" name="Slide Number Placeholder 3">
            <a:extLst>
              <a:ext uri="{FF2B5EF4-FFF2-40B4-BE49-F238E27FC236}">
                <a16:creationId xmlns:a16="http://schemas.microsoft.com/office/drawing/2014/main" xmlns="" id="{65B2DB6A-02F8-4776-943F-211EB3DFE8A1}"/>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Picture 4">
            <a:extLst>
              <a:ext uri="{FF2B5EF4-FFF2-40B4-BE49-F238E27FC236}">
                <a16:creationId xmlns:a16="http://schemas.microsoft.com/office/drawing/2014/main" xmlns="" id="{C326DAFD-B311-45B9-A21C-20FD6BE6DA1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spTree>
    <p:extLst>
      <p:ext uri="{BB962C8B-B14F-4D97-AF65-F5344CB8AC3E}">
        <p14:creationId xmlns:p14="http://schemas.microsoft.com/office/powerpoint/2010/main" val="193945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cap="none" dirty="0">
                <a:solidFill>
                  <a:srgbClr val="00B0F0"/>
                </a:solidFill>
                <a:highlight>
                  <a:srgbClr val="FFFF00"/>
                </a:highlight>
              </a:rPr>
              <a:t>DIS3L2</a:t>
            </a:r>
            <a:endParaRPr lang="fa-IR" dirty="0"/>
          </a:p>
        </p:txBody>
      </p:sp>
      <p:sp>
        <p:nvSpPr>
          <p:cNvPr id="3" name="Content Placeholder 2"/>
          <p:cNvSpPr>
            <a:spLocks noGrp="1"/>
          </p:cNvSpPr>
          <p:nvPr>
            <p:ph sz="quarter" idx="13"/>
          </p:nvPr>
        </p:nvSpPr>
        <p:spPr>
          <a:xfrm>
            <a:off x="309090" y="1405719"/>
            <a:ext cx="6640350" cy="4842681"/>
          </a:xfrm>
        </p:spPr>
        <p:txBody>
          <a:bodyPr>
            <a:noAutofit/>
          </a:bodyPr>
          <a:lstStyle/>
          <a:p>
            <a:pPr algn="justLow" rtl="0"/>
            <a:r>
              <a:rPr lang="en-US" sz="2400" cap="none" dirty="0"/>
              <a:t>Another homozygous variant in intron 3 of </a:t>
            </a:r>
            <a:r>
              <a:rPr lang="en-US" sz="2400" cap="none" dirty="0">
                <a:solidFill>
                  <a:srgbClr val="00B0F0"/>
                </a:solidFill>
                <a:highlight>
                  <a:srgbClr val="FFFF00"/>
                </a:highlight>
              </a:rPr>
              <a:t>DIS3L2</a:t>
            </a:r>
            <a:r>
              <a:rPr lang="en-US" sz="2400" cap="none" dirty="0"/>
              <a:t> gene (2q37.1) </a:t>
            </a:r>
            <a:r>
              <a:rPr lang="en-US" sz="2400" cap="none" dirty="0" smtClean="0"/>
              <a:t>was </a:t>
            </a:r>
            <a:r>
              <a:rPr lang="en-US" sz="2400" cap="none" dirty="0"/>
              <a:t>predicted to be likely pathogenic from ACMG guidelines. </a:t>
            </a:r>
          </a:p>
          <a:p>
            <a:pPr algn="justLow" rtl="0"/>
            <a:r>
              <a:rPr lang="en-US" sz="2400" cap="none" dirty="0"/>
              <a:t>DIS3L2 is associated with </a:t>
            </a:r>
            <a:r>
              <a:rPr lang="en-US" sz="2400" cap="none" dirty="0">
                <a:solidFill>
                  <a:srgbClr val="00B0F0"/>
                </a:solidFill>
              </a:rPr>
              <a:t>Perlman syndrome </a:t>
            </a:r>
            <a:r>
              <a:rPr lang="en-US" sz="2400" cap="none" dirty="0" smtClean="0"/>
              <a:t>an </a:t>
            </a:r>
            <a:r>
              <a:rPr lang="en-US" sz="2400" cap="none" dirty="0"/>
              <a:t>autosomal recessive disorder. Perlman syndrome is a congenital overgrowth </a:t>
            </a:r>
            <a:r>
              <a:rPr lang="en-US" sz="2400" cap="none" dirty="0" smtClean="0"/>
              <a:t>syndrome </a:t>
            </a:r>
            <a:r>
              <a:rPr lang="en-US" sz="2400" cap="none" dirty="0"/>
              <a:t>characterized by distinctive facies, </a:t>
            </a:r>
            <a:r>
              <a:rPr lang="en-US" sz="2400" cap="none" dirty="0" err="1"/>
              <a:t>visceromegaly</a:t>
            </a:r>
            <a:r>
              <a:rPr lang="en-US" sz="2400" cap="none" dirty="0"/>
              <a:t>, abdominal wall hypoplasia, bilateral renal hamartomas, </a:t>
            </a:r>
            <a:r>
              <a:rPr lang="en-US" sz="2400" cap="none" dirty="0" err="1"/>
              <a:t>nephroblastomatosis</a:t>
            </a:r>
            <a:r>
              <a:rPr lang="en-US" sz="2400" cap="none" dirty="0"/>
              <a:t>, Wilms tumor and neonatal </a:t>
            </a:r>
            <a:r>
              <a:rPr lang="en-US" sz="2400" cap="none" dirty="0" smtClean="0"/>
              <a:t>lethality.</a:t>
            </a:r>
            <a:endParaRPr lang="en-US" sz="2400" cap="none" dirty="0"/>
          </a:p>
          <a:p>
            <a:pPr algn="justLow" rtl="0"/>
            <a:r>
              <a:rPr lang="en-US" sz="2400" cap="none" dirty="0"/>
              <a:t> </a:t>
            </a:r>
            <a:endParaRPr lang="fa-IR" sz="2400" cap="none" dirty="0"/>
          </a:p>
        </p:txBody>
      </p:sp>
      <p:sp>
        <p:nvSpPr>
          <p:cNvPr id="4" name="Slide Number Placeholder 3">
            <a:extLst>
              <a:ext uri="{FF2B5EF4-FFF2-40B4-BE49-F238E27FC236}">
                <a16:creationId xmlns:a16="http://schemas.microsoft.com/office/drawing/2014/main" xmlns="" id="{42C20C71-8C8A-429D-821A-D81407117DC0}"/>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a:extLst>
              <a:ext uri="{FF2B5EF4-FFF2-40B4-BE49-F238E27FC236}">
                <a16:creationId xmlns:a16="http://schemas.microsoft.com/office/drawing/2014/main" xmlns="" id="{80EE4815-E70A-4FC8-B480-1607C887DB8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pic>
        <p:nvPicPr>
          <p:cNvPr id="6" name="Picture 5"/>
          <p:cNvPicPr>
            <a:picLocks noChangeAspect="1"/>
          </p:cNvPicPr>
          <p:nvPr/>
        </p:nvPicPr>
        <p:blipFill>
          <a:blip r:embed="rId4"/>
          <a:stretch>
            <a:fillRect/>
          </a:stretch>
        </p:blipFill>
        <p:spPr>
          <a:xfrm>
            <a:off x="7750179" y="1405719"/>
            <a:ext cx="3884921" cy="5187784"/>
          </a:xfrm>
          <a:prstGeom prst="rect">
            <a:avLst/>
          </a:prstGeom>
        </p:spPr>
      </p:pic>
    </p:spTree>
    <p:extLst>
      <p:ext uri="{BB962C8B-B14F-4D97-AF65-F5344CB8AC3E}">
        <p14:creationId xmlns:p14="http://schemas.microsoft.com/office/powerpoint/2010/main" val="1338593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cap="none" dirty="0">
                <a:highlight>
                  <a:srgbClr val="FFFF00"/>
                </a:highlight>
              </a:rPr>
              <a:t>SCN5A</a:t>
            </a:r>
            <a:endParaRPr lang="fa-IR" dirty="0"/>
          </a:p>
        </p:txBody>
      </p:sp>
      <p:sp>
        <p:nvSpPr>
          <p:cNvPr id="3" name="Content Placeholder 2"/>
          <p:cNvSpPr>
            <a:spLocks noGrp="1"/>
          </p:cNvSpPr>
          <p:nvPr>
            <p:ph sz="quarter" idx="13"/>
          </p:nvPr>
        </p:nvSpPr>
        <p:spPr>
          <a:xfrm>
            <a:off x="532291" y="2027672"/>
            <a:ext cx="11104185" cy="4220728"/>
          </a:xfrm>
        </p:spPr>
        <p:txBody>
          <a:bodyPr>
            <a:normAutofit/>
          </a:bodyPr>
          <a:lstStyle/>
          <a:p>
            <a:pPr algn="justLow" rtl="0"/>
            <a:r>
              <a:rPr lang="en-US" sz="2400" cap="none" dirty="0">
                <a:highlight>
                  <a:srgbClr val="FFFF00"/>
                </a:highlight>
              </a:rPr>
              <a:t>SCN5A</a:t>
            </a:r>
            <a:r>
              <a:rPr lang="en-US" sz="2400" cap="none" dirty="0"/>
              <a:t> encodes a membrane protein, which is an α-subunit of the predominant </a:t>
            </a:r>
            <a:r>
              <a:rPr lang="en-US" sz="2400" cap="none" dirty="0">
                <a:solidFill>
                  <a:srgbClr val="00B0F0"/>
                </a:solidFill>
              </a:rPr>
              <a:t>cardiac sodium channel isoform</a:t>
            </a:r>
            <a:r>
              <a:rPr lang="en-US" sz="2400" cap="none" dirty="0"/>
              <a:t>. </a:t>
            </a:r>
            <a:r>
              <a:rPr lang="en-US" sz="2400" cap="none" dirty="0" smtClean="0"/>
              <a:t>This protein is responsible for the initial upstroke of the action potential in the heart.</a:t>
            </a:r>
            <a:endParaRPr lang="en-US" sz="2400" cap="none" dirty="0"/>
          </a:p>
          <a:p>
            <a:pPr algn="justLow" rtl="0"/>
            <a:r>
              <a:rPr lang="en-US" sz="2400" cap="none" dirty="0" smtClean="0"/>
              <a:t>The </a:t>
            </a:r>
            <a:r>
              <a:rPr lang="en-US" sz="2400" cap="none" dirty="0"/>
              <a:t>parents were both carriers with a history of cardiac events in the family. </a:t>
            </a:r>
            <a:r>
              <a:rPr lang="en-US" sz="2400" cap="none" dirty="0" smtClean="0"/>
              <a:t>Homozygous mutations in SCN5A in mice cause intrauterine lethality mostly during organogenesis due to heart defects.</a:t>
            </a:r>
            <a:endParaRPr lang="fa-IR" sz="2400" cap="none" dirty="0"/>
          </a:p>
        </p:txBody>
      </p:sp>
      <p:sp>
        <p:nvSpPr>
          <p:cNvPr id="4" name="Slide Number Placeholder 3">
            <a:extLst>
              <a:ext uri="{FF2B5EF4-FFF2-40B4-BE49-F238E27FC236}">
                <a16:creationId xmlns:a16="http://schemas.microsoft.com/office/drawing/2014/main" xmlns="" id="{7CA61AB0-474C-4EB6-A6AA-AF17EC1E516B}"/>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5" name="Picture 4">
            <a:extLst>
              <a:ext uri="{FF2B5EF4-FFF2-40B4-BE49-F238E27FC236}">
                <a16:creationId xmlns:a16="http://schemas.microsoft.com/office/drawing/2014/main" xmlns="" id="{8751827B-48EC-4B19-BBE2-2D5A538A638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spTree>
    <p:extLst>
      <p:ext uri="{BB962C8B-B14F-4D97-AF65-F5344CB8AC3E}">
        <p14:creationId xmlns:p14="http://schemas.microsoft.com/office/powerpoint/2010/main" val="408752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cap="none" dirty="0">
                <a:highlight>
                  <a:srgbClr val="FFFF00"/>
                </a:highlight>
              </a:rPr>
              <a:t>FUCA1</a:t>
            </a:r>
            <a:endParaRPr lang="fa-IR" dirty="0"/>
          </a:p>
        </p:txBody>
      </p:sp>
      <p:sp>
        <p:nvSpPr>
          <p:cNvPr id="3" name="Content Placeholder 2"/>
          <p:cNvSpPr>
            <a:spLocks noGrp="1"/>
          </p:cNvSpPr>
          <p:nvPr>
            <p:ph sz="quarter" idx="13"/>
          </p:nvPr>
        </p:nvSpPr>
        <p:spPr>
          <a:xfrm>
            <a:off x="532292" y="1596177"/>
            <a:ext cx="11192676" cy="2075071"/>
          </a:xfrm>
        </p:spPr>
        <p:txBody>
          <a:bodyPr>
            <a:normAutofit/>
          </a:bodyPr>
          <a:lstStyle/>
          <a:p>
            <a:pPr algn="justLow" rtl="0"/>
            <a:r>
              <a:rPr lang="en-US" cap="none" dirty="0">
                <a:highlight>
                  <a:srgbClr val="FFFF00"/>
                </a:highlight>
              </a:rPr>
              <a:t>FUCA1</a:t>
            </a:r>
            <a:r>
              <a:rPr lang="en-US" cap="none" dirty="0"/>
              <a:t> expresses a </a:t>
            </a:r>
            <a:r>
              <a:rPr lang="en-US" cap="none" dirty="0">
                <a:solidFill>
                  <a:srgbClr val="00B0F0"/>
                </a:solidFill>
              </a:rPr>
              <a:t>lysosomal enzyme</a:t>
            </a:r>
            <a:r>
              <a:rPr lang="en-US" cap="none" dirty="0"/>
              <a:t>. </a:t>
            </a:r>
            <a:r>
              <a:rPr lang="en-US" cap="none" dirty="0" err="1">
                <a:solidFill>
                  <a:srgbClr val="00B0F0"/>
                </a:solidFill>
              </a:rPr>
              <a:t>Fucosidosis</a:t>
            </a:r>
            <a:r>
              <a:rPr lang="en-US" cap="none" dirty="0"/>
              <a:t> </a:t>
            </a:r>
            <a:r>
              <a:rPr lang="en-US" cap="none" dirty="0" smtClean="0"/>
              <a:t>an </a:t>
            </a:r>
            <a:r>
              <a:rPr lang="en-US" cap="none" dirty="0"/>
              <a:t>autosomal recessive disorder, is a lysosomal storage disease </a:t>
            </a:r>
            <a:r>
              <a:rPr lang="en-US" cap="none"/>
              <a:t>caused </a:t>
            </a:r>
            <a:r>
              <a:rPr lang="en-US" cap="none" smtClean="0"/>
              <a:t>mutations </a:t>
            </a:r>
            <a:r>
              <a:rPr lang="en-US" cap="none" dirty="0"/>
              <a:t>in FUCA1.</a:t>
            </a:r>
          </a:p>
          <a:p>
            <a:pPr algn="justLow" rtl="0"/>
            <a:r>
              <a:rPr lang="en-US" cap="none" dirty="0"/>
              <a:t> Cardinal features are coarse facies, neurological signs, </a:t>
            </a:r>
            <a:r>
              <a:rPr lang="en-US" cap="none" dirty="0" err="1"/>
              <a:t>visceromegaly</a:t>
            </a:r>
            <a:r>
              <a:rPr lang="en-US" cap="none" dirty="0"/>
              <a:t>, intellectual disability and </a:t>
            </a:r>
            <a:r>
              <a:rPr lang="en-US" cap="none" dirty="0" err="1"/>
              <a:t>dysostosis</a:t>
            </a:r>
            <a:r>
              <a:rPr lang="en-US" cap="none" dirty="0"/>
              <a:t> multiplex</a:t>
            </a:r>
            <a:r>
              <a:rPr lang="en-US" cap="none" dirty="0" smtClean="0"/>
              <a:t>.</a:t>
            </a:r>
            <a:endParaRPr lang="en-US" cap="none" dirty="0"/>
          </a:p>
        </p:txBody>
      </p:sp>
      <p:sp>
        <p:nvSpPr>
          <p:cNvPr id="4" name="Slide Number Placeholder 3">
            <a:extLst>
              <a:ext uri="{FF2B5EF4-FFF2-40B4-BE49-F238E27FC236}">
                <a16:creationId xmlns:a16="http://schemas.microsoft.com/office/drawing/2014/main" xmlns="" id="{5ED30573-1340-4E86-A9E1-DEB1EDE1CC6D}"/>
              </a:ext>
            </a:extLst>
          </p:cNvPr>
          <p:cNvSpPr>
            <a:spLocks noGrp="1"/>
          </p:cNvSpPr>
          <p:nvPr>
            <p:ph type="sldNum" sz="quarter" idx="12"/>
          </p:nvPr>
        </p:nvSpPr>
        <p:spPr/>
        <p:txBody>
          <a:bodyPr/>
          <a:lstStyle/>
          <a:p>
            <a:fld id="{6D22F896-40B5-4ADD-8801-0D06FADFA095}" type="slidenum">
              <a:rPr lang="en-US" smtClean="0"/>
              <a:t>17</a:t>
            </a:fld>
            <a:endParaRPr lang="en-US" dirty="0"/>
          </a:p>
        </p:txBody>
      </p:sp>
      <p:pic>
        <p:nvPicPr>
          <p:cNvPr id="5" name="Picture 4">
            <a:extLst>
              <a:ext uri="{FF2B5EF4-FFF2-40B4-BE49-F238E27FC236}">
                <a16:creationId xmlns:a16="http://schemas.microsoft.com/office/drawing/2014/main" xmlns="" id="{ABBB211B-AB87-4E86-A33C-B0753EFBB49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pic>
        <p:nvPicPr>
          <p:cNvPr id="3078" name="Picture 6" descr="Skeletal and Brain Abnormalities in Fucosidosis, a Rare Lysosomal Storage  Disorder :: Radiology Teaching Point - Radiology Education by the Journal  of Radiology Case Repo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792" y="4026090"/>
            <a:ext cx="6591868" cy="249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3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4311"/>
            <a:ext cx="10364451" cy="1596177"/>
          </a:xfrm>
        </p:spPr>
        <p:txBody>
          <a:bodyPr/>
          <a:lstStyle/>
          <a:p>
            <a:r>
              <a:rPr lang="en-US" cap="none" dirty="0">
                <a:highlight>
                  <a:srgbClr val="FFFF00"/>
                </a:highlight>
              </a:rPr>
              <a:t>GBE1</a:t>
            </a:r>
            <a:endParaRPr lang="fa-IR" dirty="0"/>
          </a:p>
        </p:txBody>
      </p:sp>
      <p:sp>
        <p:nvSpPr>
          <p:cNvPr id="3" name="Content Placeholder 2"/>
          <p:cNvSpPr>
            <a:spLocks noGrp="1"/>
          </p:cNvSpPr>
          <p:nvPr>
            <p:ph sz="quarter" idx="13"/>
          </p:nvPr>
        </p:nvSpPr>
        <p:spPr>
          <a:xfrm>
            <a:off x="250722" y="2039828"/>
            <a:ext cx="11341509" cy="2450285"/>
          </a:xfrm>
        </p:spPr>
        <p:txBody>
          <a:bodyPr>
            <a:normAutofit/>
          </a:bodyPr>
          <a:lstStyle/>
          <a:p>
            <a:pPr algn="justLow" rtl="0"/>
            <a:r>
              <a:rPr lang="en-US" sz="2400" cap="none" dirty="0">
                <a:highlight>
                  <a:srgbClr val="FFFF00"/>
                </a:highlight>
              </a:rPr>
              <a:t>GBE1</a:t>
            </a:r>
            <a:r>
              <a:rPr lang="en-US" sz="2400" cap="none" dirty="0"/>
              <a:t> encodes the </a:t>
            </a:r>
            <a:r>
              <a:rPr lang="en-US" sz="2400" cap="none" dirty="0">
                <a:solidFill>
                  <a:srgbClr val="00B0F0"/>
                </a:solidFill>
              </a:rPr>
              <a:t>glycogen branching enzyme</a:t>
            </a:r>
            <a:r>
              <a:rPr lang="en-US" sz="2400" cap="none" dirty="0"/>
              <a:t>. Mutations in this gene are associated with </a:t>
            </a:r>
            <a:r>
              <a:rPr lang="en-US" sz="2400" cap="none" dirty="0">
                <a:solidFill>
                  <a:srgbClr val="00B0F0"/>
                </a:solidFill>
              </a:rPr>
              <a:t>glycogen storage disease IV </a:t>
            </a:r>
            <a:r>
              <a:rPr lang="en-US" sz="2400" cap="none" dirty="0"/>
              <a:t>(GSD IV), an autosomal recessive metabolic disorder.</a:t>
            </a:r>
          </a:p>
          <a:p>
            <a:pPr algn="justLow" rtl="0"/>
            <a:r>
              <a:rPr lang="en-US" sz="2400" cap="none" dirty="0"/>
              <a:t>GSD IV is a heterogeneous disease, which is known to have hepatic and neuromuscular features. The prenatal manifestations are fetal hydrops, polyhydramnios and decreased fetal movement</a:t>
            </a:r>
            <a:r>
              <a:rPr lang="en-US" sz="2400" cap="none" dirty="0" smtClean="0"/>
              <a:t>.</a:t>
            </a:r>
          </a:p>
          <a:p>
            <a:pPr algn="justLow" rtl="0"/>
            <a:endParaRPr lang="en-US" sz="2400" cap="none" dirty="0"/>
          </a:p>
        </p:txBody>
      </p:sp>
      <p:sp>
        <p:nvSpPr>
          <p:cNvPr id="4" name="Slide Number Placeholder 3">
            <a:extLst>
              <a:ext uri="{FF2B5EF4-FFF2-40B4-BE49-F238E27FC236}">
                <a16:creationId xmlns:a16="http://schemas.microsoft.com/office/drawing/2014/main" xmlns="" id="{28E83186-AB48-4AE4-AE30-25B68E173ACC}"/>
              </a:ext>
            </a:extLst>
          </p:cNvPr>
          <p:cNvSpPr>
            <a:spLocks noGrp="1"/>
          </p:cNvSpPr>
          <p:nvPr>
            <p:ph type="sldNum" sz="quarter" idx="12"/>
          </p:nvPr>
        </p:nvSpPr>
        <p:spPr/>
        <p:txBody>
          <a:bodyPr/>
          <a:lstStyle/>
          <a:p>
            <a:fld id="{6D22F896-40B5-4ADD-8801-0D06FADFA095}" type="slidenum">
              <a:rPr lang="en-US" smtClean="0"/>
              <a:t>18</a:t>
            </a:fld>
            <a:endParaRPr lang="en-US" dirty="0"/>
          </a:p>
        </p:txBody>
      </p:sp>
      <p:pic>
        <p:nvPicPr>
          <p:cNvPr id="5" name="Picture 4">
            <a:extLst>
              <a:ext uri="{FF2B5EF4-FFF2-40B4-BE49-F238E27FC236}">
                <a16:creationId xmlns:a16="http://schemas.microsoft.com/office/drawing/2014/main" xmlns="" id="{19565B8B-506B-4DD1-B3D9-4446514821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pic>
        <p:nvPicPr>
          <p:cNvPr id="4098" name="Picture 2" descr="Glycogen storage disease type IV: MedlinePlus Genet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692" y="3998795"/>
            <a:ext cx="4205548" cy="273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10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cap="none" dirty="0">
                <a:highlight>
                  <a:srgbClr val="FFFF00"/>
                </a:highlight>
              </a:rPr>
              <a:t>COL1A1</a:t>
            </a:r>
            <a:endParaRPr lang="fa-IR" dirty="0"/>
          </a:p>
        </p:txBody>
      </p:sp>
      <p:sp>
        <p:nvSpPr>
          <p:cNvPr id="3" name="Content Placeholder 2"/>
          <p:cNvSpPr>
            <a:spLocks noGrp="1"/>
          </p:cNvSpPr>
          <p:nvPr>
            <p:ph sz="quarter" idx="13"/>
          </p:nvPr>
        </p:nvSpPr>
        <p:spPr>
          <a:xfrm>
            <a:off x="460375" y="1303144"/>
            <a:ext cx="10135034" cy="1520835"/>
          </a:xfrm>
        </p:spPr>
        <p:txBody>
          <a:bodyPr>
            <a:normAutofit/>
          </a:bodyPr>
          <a:lstStyle/>
          <a:p>
            <a:pPr algn="justLow" rtl="0"/>
            <a:r>
              <a:rPr lang="en-US" sz="2400" cap="none" dirty="0" smtClean="0"/>
              <a:t>Mutations </a:t>
            </a:r>
            <a:r>
              <a:rPr lang="en-US" sz="2400" cap="none" dirty="0"/>
              <a:t>in this gene are associated with </a:t>
            </a:r>
            <a:r>
              <a:rPr lang="en-US" sz="2400" cap="none" dirty="0">
                <a:solidFill>
                  <a:srgbClr val="00B0F0"/>
                </a:solidFill>
              </a:rPr>
              <a:t>several OMIM </a:t>
            </a:r>
            <a:r>
              <a:rPr lang="en-US" sz="2400" cap="none" dirty="0" smtClean="0">
                <a:solidFill>
                  <a:srgbClr val="00B0F0"/>
                </a:solidFill>
              </a:rPr>
              <a:t>diseases</a:t>
            </a:r>
            <a:r>
              <a:rPr lang="en-US" sz="2400" cap="none" dirty="0" smtClean="0"/>
              <a:t>: </a:t>
            </a:r>
            <a:r>
              <a:rPr lang="en-US" sz="2400" cap="none" dirty="0" err="1" smtClean="0"/>
              <a:t>cafey</a:t>
            </a:r>
            <a:r>
              <a:rPr lang="en-US" sz="2400" cap="none" dirty="0" smtClean="0"/>
              <a:t> disease autosomal </a:t>
            </a:r>
            <a:r>
              <a:rPr lang="en-US" sz="2400" cap="none" dirty="0"/>
              <a:t>dominant (AD); </a:t>
            </a:r>
            <a:r>
              <a:rPr lang="en-US" sz="2400" cap="none" dirty="0" err="1"/>
              <a:t>ehlers</a:t>
            </a:r>
            <a:r>
              <a:rPr lang="en-US" sz="2400" cap="none" dirty="0"/>
              <a:t>–</a:t>
            </a:r>
            <a:r>
              <a:rPr lang="en-US" sz="2400" cap="none" dirty="0" err="1"/>
              <a:t>danlos</a:t>
            </a:r>
            <a:r>
              <a:rPr lang="en-US" sz="2400" cap="none" dirty="0"/>
              <a:t> syndrome, </a:t>
            </a:r>
            <a:r>
              <a:rPr lang="en-US" sz="2400" cap="none" dirty="0" smtClean="0"/>
              <a:t>osteogenesis imperfecta.</a:t>
            </a:r>
          </a:p>
          <a:p>
            <a:pPr algn="justLow" rtl="0"/>
            <a:endParaRPr lang="en-US" sz="2400" cap="none" dirty="0" smtClean="0"/>
          </a:p>
        </p:txBody>
      </p:sp>
      <p:sp>
        <p:nvSpPr>
          <p:cNvPr id="4" name="Slide Number Placeholder 3">
            <a:extLst>
              <a:ext uri="{FF2B5EF4-FFF2-40B4-BE49-F238E27FC236}">
                <a16:creationId xmlns:a16="http://schemas.microsoft.com/office/drawing/2014/main" xmlns="" id="{E470A6D1-7D7B-4ED6-A457-A0EC8DA146C6}"/>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5" name="Picture 4">
            <a:extLst>
              <a:ext uri="{FF2B5EF4-FFF2-40B4-BE49-F238E27FC236}">
                <a16:creationId xmlns:a16="http://schemas.microsoft.com/office/drawing/2014/main" xmlns="" id="{8377E6A4-C2DB-4FC3-9C72-AEB6D468173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sp>
        <p:nvSpPr>
          <p:cNvPr id="6" name="AutoShape 2" descr="Cureus | Caffey's Disease Sans Mandibular and Clavicular Involvement: A  Rare Case Re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7" name="Picture 6"/>
          <p:cNvPicPr>
            <a:picLocks noChangeAspect="1"/>
          </p:cNvPicPr>
          <p:nvPr/>
        </p:nvPicPr>
        <p:blipFill>
          <a:blip r:embed="rId4"/>
          <a:stretch>
            <a:fillRect/>
          </a:stretch>
        </p:blipFill>
        <p:spPr>
          <a:xfrm>
            <a:off x="631778" y="3273744"/>
            <a:ext cx="5715000" cy="3373200"/>
          </a:xfrm>
          <a:prstGeom prst="rect">
            <a:avLst/>
          </a:prstGeom>
        </p:spPr>
      </p:pic>
      <p:pic>
        <p:nvPicPr>
          <p:cNvPr id="5124" name="Picture 4" descr="Ehlers-Danlos Syndrome Treatment in Thailand - Almurshidi Medical Tourism  Agency - Hospitals in Thail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777" y="3273744"/>
            <a:ext cx="5271126" cy="265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99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17A3F44-5800-459D-B901-6F2B3954EEBA}"/>
              </a:ext>
            </a:extLst>
          </p:cNvPr>
          <p:cNvPicPr>
            <a:picLocks noChangeAspect="1"/>
          </p:cNvPicPr>
          <p:nvPr/>
        </p:nvPicPr>
        <p:blipFill>
          <a:blip r:embed="rId2"/>
          <a:stretch>
            <a:fillRect/>
          </a:stretch>
        </p:blipFill>
        <p:spPr>
          <a:xfrm>
            <a:off x="9423985" y="3832541"/>
            <a:ext cx="2377440" cy="1585753"/>
          </a:xfrm>
          <a:prstGeom prst="rect">
            <a:avLst/>
          </a:prstGeom>
        </p:spPr>
      </p:pic>
      <p:sp>
        <p:nvSpPr>
          <p:cNvPr id="2" name="Title 1"/>
          <p:cNvSpPr>
            <a:spLocks noGrp="1"/>
          </p:cNvSpPr>
          <p:nvPr>
            <p:ph type="title"/>
          </p:nvPr>
        </p:nvSpPr>
        <p:spPr>
          <a:xfrm>
            <a:off x="913774" y="-20849"/>
            <a:ext cx="10364451" cy="1596177"/>
          </a:xfrm>
        </p:spPr>
        <p:txBody>
          <a:bodyPr/>
          <a:lstStyle/>
          <a:p>
            <a:r>
              <a:rPr lang="en-US" dirty="0"/>
              <a:t>introduction</a:t>
            </a:r>
            <a:endParaRPr lang="fa-IR" dirty="0"/>
          </a:p>
        </p:txBody>
      </p:sp>
      <p:sp>
        <p:nvSpPr>
          <p:cNvPr id="3" name="Content Placeholder 2"/>
          <p:cNvSpPr>
            <a:spLocks noGrp="1"/>
          </p:cNvSpPr>
          <p:nvPr>
            <p:ph sz="quarter" idx="13"/>
          </p:nvPr>
        </p:nvSpPr>
        <p:spPr>
          <a:xfrm>
            <a:off x="207695" y="1087300"/>
            <a:ext cx="11430626" cy="5490481"/>
          </a:xfrm>
        </p:spPr>
        <p:txBody>
          <a:bodyPr>
            <a:normAutofit lnSpcReduction="10000"/>
          </a:bodyPr>
          <a:lstStyle/>
          <a:p>
            <a:pPr algn="justLow" rtl="0"/>
            <a:r>
              <a:rPr lang="en-US" sz="2800" cap="none" dirty="0"/>
              <a:t>According to the American society for reproductive medicine (ASRM) report, recurrent pregnancy loss is defended as two or more miscarriages and occurs in about </a:t>
            </a:r>
            <a:r>
              <a:rPr lang="en-US" sz="2800" cap="none" dirty="0">
                <a:solidFill>
                  <a:schemeClr val="accent4"/>
                </a:solidFill>
              </a:rPr>
              <a:t>5% of couples </a:t>
            </a:r>
            <a:r>
              <a:rPr lang="en-US" sz="2800" cap="none" dirty="0"/>
              <a:t>trying to conceive.</a:t>
            </a:r>
          </a:p>
          <a:p>
            <a:pPr algn="justLow" rtl="0"/>
            <a:r>
              <a:rPr lang="en-US" sz="2800" cap="none" dirty="0"/>
              <a:t>Both maternal and fetal causes can lead to pregnancy loss.</a:t>
            </a:r>
          </a:p>
          <a:p>
            <a:pPr algn="justLow" rtl="0"/>
            <a:r>
              <a:rPr lang="en-US" sz="2800" cap="none" dirty="0">
                <a:solidFill>
                  <a:schemeClr val="accent4"/>
                </a:solidFill>
              </a:rPr>
              <a:t>Numerical chromosome </a:t>
            </a:r>
            <a:r>
              <a:rPr lang="en-US" sz="2800" cap="none" dirty="0"/>
              <a:t>abnormalities are the </a:t>
            </a:r>
            <a:r>
              <a:rPr lang="en-US" sz="2800" cap="none" dirty="0">
                <a:solidFill>
                  <a:schemeClr val="accent4"/>
                </a:solidFill>
              </a:rPr>
              <a:t>most common cause </a:t>
            </a:r>
            <a:r>
              <a:rPr lang="en-US" sz="2800" cap="none" dirty="0"/>
              <a:t>of miscarriage, particularly under 13 weeks.</a:t>
            </a:r>
          </a:p>
          <a:p>
            <a:pPr algn="justLow" rtl="0"/>
            <a:endParaRPr lang="en-US" sz="2800" cap="none" dirty="0"/>
          </a:p>
          <a:p>
            <a:pPr algn="justLow" rtl="0"/>
            <a:endParaRPr lang="en-US" sz="2800" cap="none" dirty="0"/>
          </a:p>
          <a:p>
            <a:pPr algn="justLow" rtl="0"/>
            <a:r>
              <a:rPr lang="en-US" sz="2800" cap="none" dirty="0"/>
              <a:t>However, for the </a:t>
            </a:r>
            <a:r>
              <a:rPr lang="en-US" sz="2800" cap="none" dirty="0">
                <a:solidFill>
                  <a:schemeClr val="accent4"/>
                </a:solidFill>
              </a:rPr>
              <a:t>40–50% </a:t>
            </a:r>
            <a:r>
              <a:rPr lang="en-US" sz="2800" cap="none" dirty="0"/>
              <a:t>of miscarriages with a normal karyotype (euploid miscarriage), the </a:t>
            </a:r>
            <a:r>
              <a:rPr lang="en-US" sz="2800" cap="none" dirty="0">
                <a:solidFill>
                  <a:schemeClr val="accent4"/>
                </a:solidFill>
              </a:rPr>
              <a:t>etiology is unknown</a:t>
            </a:r>
            <a:r>
              <a:rPr lang="en-US" sz="2800" cap="none" dirty="0"/>
              <a:t> and the genetic etiology is uncertain.</a:t>
            </a:r>
            <a:endParaRPr lang="fa-IR" sz="2800" cap="none" dirty="0"/>
          </a:p>
        </p:txBody>
      </p:sp>
      <p:sp>
        <p:nvSpPr>
          <p:cNvPr id="4" name="Slide Number Placeholder 3">
            <a:extLst>
              <a:ext uri="{FF2B5EF4-FFF2-40B4-BE49-F238E27FC236}">
                <a16:creationId xmlns:a16="http://schemas.microsoft.com/office/drawing/2014/main" xmlns="" id="{2191B5B7-7CBE-4513-8D67-4324C2A4F8CF}"/>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17885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7" y="298967"/>
            <a:ext cx="10364451" cy="1596177"/>
          </a:xfrm>
        </p:spPr>
        <p:txBody>
          <a:bodyPr/>
          <a:lstStyle/>
          <a:p>
            <a:r>
              <a:rPr lang="en-US" dirty="0"/>
              <a:t>Discussion</a:t>
            </a:r>
            <a:endParaRPr lang="fa-IR" dirty="0"/>
          </a:p>
        </p:txBody>
      </p:sp>
      <p:sp>
        <p:nvSpPr>
          <p:cNvPr id="3" name="Content Placeholder 2"/>
          <p:cNvSpPr>
            <a:spLocks noGrp="1"/>
          </p:cNvSpPr>
          <p:nvPr>
            <p:ph sz="quarter" idx="13"/>
          </p:nvPr>
        </p:nvSpPr>
        <p:spPr>
          <a:xfrm>
            <a:off x="427077" y="1895144"/>
            <a:ext cx="11563362" cy="3988131"/>
          </a:xfrm>
        </p:spPr>
        <p:txBody>
          <a:bodyPr>
            <a:normAutofit/>
          </a:bodyPr>
          <a:lstStyle/>
          <a:p>
            <a:pPr algn="justLow" rtl="0"/>
            <a:r>
              <a:rPr lang="en-US" sz="2400" cap="none" dirty="0"/>
              <a:t>Whole exome sequencing can detect the underlying genetic causes of disease in 25–40% of patients (pediatric and adult) with clinical indications such as congenital anomalies or developmental delay. </a:t>
            </a:r>
          </a:p>
          <a:p>
            <a:pPr algn="justLow" rtl="0"/>
            <a:r>
              <a:rPr lang="en-US" sz="2400" cap="none" dirty="0"/>
              <a:t>Before WES, array CGH and targeted genetic testing were performed in sporadic </a:t>
            </a:r>
            <a:r>
              <a:rPr lang="en-US" sz="2400" cap="none" dirty="0" smtClean="0"/>
              <a:t>cases.</a:t>
            </a:r>
          </a:p>
          <a:p>
            <a:pPr algn="justLow" rtl="0"/>
            <a:r>
              <a:rPr lang="en-US" sz="2400" cap="none" dirty="0" smtClean="0"/>
              <a:t>The </a:t>
            </a:r>
            <a:r>
              <a:rPr lang="en-US" sz="2400" cap="none" dirty="0"/>
              <a:t>middle east has the highest rate of consanguineous marriage globally due to socio-cultural factors. </a:t>
            </a:r>
            <a:r>
              <a:rPr lang="en-US" sz="2400" cap="none" dirty="0">
                <a:solidFill>
                  <a:srgbClr val="00B0F0"/>
                </a:solidFill>
              </a:rPr>
              <a:t>The prevalence of consanguineous marriage in Iran is about 38.6%. </a:t>
            </a:r>
          </a:p>
          <a:p>
            <a:pPr algn="justLow" rtl="0"/>
            <a:r>
              <a:rPr lang="en-US" sz="2400" cap="none" dirty="0"/>
              <a:t>Consanguineous marriage is preferred in Arab countries, particularly first cousin marriages with a rate of 20–50</a:t>
            </a:r>
            <a:r>
              <a:rPr lang="en-US" sz="2400" cap="none" dirty="0" smtClean="0"/>
              <a:t>%.</a:t>
            </a:r>
            <a:endParaRPr lang="fa-IR" sz="2400" cap="none" dirty="0"/>
          </a:p>
        </p:txBody>
      </p:sp>
      <p:sp>
        <p:nvSpPr>
          <p:cNvPr id="4" name="Slide Number Placeholder 3">
            <a:extLst>
              <a:ext uri="{FF2B5EF4-FFF2-40B4-BE49-F238E27FC236}">
                <a16:creationId xmlns:a16="http://schemas.microsoft.com/office/drawing/2014/main" xmlns="" id="{80503929-6FB2-4E4F-820E-592817122213}"/>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5" name="Picture 4">
            <a:extLst>
              <a:ext uri="{FF2B5EF4-FFF2-40B4-BE49-F238E27FC236}">
                <a16:creationId xmlns:a16="http://schemas.microsoft.com/office/drawing/2014/main" xmlns="" id="{2BF0819E-4972-447E-90C5-D9872218E30C}"/>
              </a:ext>
            </a:extLst>
          </p:cNvPr>
          <p:cNvPicPr>
            <a:picLocks noChangeAspect="1"/>
          </p:cNvPicPr>
          <p:nvPr/>
        </p:nvPicPr>
        <p:blipFill>
          <a:blip r:embed="rId2"/>
          <a:stretch>
            <a:fillRect/>
          </a:stretch>
        </p:blipFill>
        <p:spPr>
          <a:xfrm>
            <a:off x="10806957" y="0"/>
            <a:ext cx="1371600" cy="1490062"/>
          </a:xfrm>
          <a:prstGeom prst="rect">
            <a:avLst/>
          </a:prstGeom>
        </p:spPr>
      </p:pic>
    </p:spTree>
    <p:extLst>
      <p:ext uri="{BB962C8B-B14F-4D97-AF65-F5344CB8AC3E}">
        <p14:creationId xmlns:p14="http://schemas.microsoft.com/office/powerpoint/2010/main" val="871585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304" y="0"/>
            <a:ext cx="10364451" cy="1596177"/>
          </a:xfrm>
        </p:spPr>
        <p:txBody>
          <a:bodyPr/>
          <a:lstStyle/>
          <a:p>
            <a:r>
              <a:rPr lang="en-US" dirty="0"/>
              <a:t>Discussion</a:t>
            </a:r>
            <a:endParaRPr lang="fa-IR" dirty="0"/>
          </a:p>
        </p:txBody>
      </p:sp>
      <p:sp>
        <p:nvSpPr>
          <p:cNvPr id="3" name="Content Placeholder 2"/>
          <p:cNvSpPr>
            <a:spLocks noGrp="1"/>
          </p:cNvSpPr>
          <p:nvPr>
            <p:ph sz="quarter" idx="13"/>
          </p:nvPr>
        </p:nvSpPr>
        <p:spPr>
          <a:xfrm>
            <a:off x="448043" y="1384783"/>
            <a:ext cx="11295914" cy="4863617"/>
          </a:xfrm>
        </p:spPr>
        <p:txBody>
          <a:bodyPr>
            <a:normAutofit/>
          </a:bodyPr>
          <a:lstStyle/>
          <a:p>
            <a:pPr algn="just" rtl="0"/>
            <a:r>
              <a:rPr lang="en-US" sz="2400" cap="none" dirty="0"/>
              <a:t>Since 2012, the possible benefit of WES for detection of the cause of miscarriage has been discussed and the results so far are promising. </a:t>
            </a:r>
          </a:p>
          <a:p>
            <a:pPr algn="just" rtl="0"/>
            <a:r>
              <a:rPr lang="en-US" sz="2400" cap="none" dirty="0" smtClean="0"/>
              <a:t>In </a:t>
            </a:r>
            <a:r>
              <a:rPr lang="en-US" sz="2400" cap="none" dirty="0"/>
              <a:t>our study, 84% of variants were autosomal recessive. These studies have variable inclusion criteria such as </a:t>
            </a:r>
            <a:r>
              <a:rPr lang="en-US" sz="2400" cap="none" dirty="0" smtClean="0"/>
              <a:t>single </a:t>
            </a:r>
            <a:r>
              <a:rPr lang="en-US" sz="2400" cap="none" dirty="0"/>
              <a:t>versus multiple anomalies or specific organ </a:t>
            </a:r>
            <a:r>
              <a:rPr lang="en-US" sz="2400" cap="none" dirty="0" smtClean="0"/>
              <a:t>anomalies.</a:t>
            </a:r>
            <a:endParaRPr lang="en-US" sz="2400" cap="none" dirty="0" smtClean="0"/>
          </a:p>
          <a:p>
            <a:pPr algn="just" rtl="0"/>
            <a:r>
              <a:rPr lang="en-US" sz="2400" cap="none" dirty="0" smtClean="0"/>
              <a:t>The </a:t>
            </a:r>
            <a:r>
              <a:rPr lang="en-US" sz="2400" cap="none" dirty="0"/>
              <a:t>highest diagnostic yield and pathogenic variants reported are in a study where fetuses with specific organ anomalies were studied</a:t>
            </a:r>
            <a:r>
              <a:rPr lang="en-US" sz="2400" cap="none" dirty="0" smtClean="0"/>
              <a:t>.</a:t>
            </a:r>
          </a:p>
          <a:p>
            <a:pPr algn="just" rtl="0"/>
            <a:r>
              <a:rPr lang="en-US" sz="2400" cap="none" dirty="0">
                <a:solidFill>
                  <a:srgbClr val="00B0F0"/>
                </a:solidFill>
              </a:rPr>
              <a:t>To the best of our knowledge, our study is the first to employ WES on the products of miscarriage in consanguineous families with recurrent miscarriages regardless of fetal anomalies. </a:t>
            </a:r>
          </a:p>
          <a:p>
            <a:pPr algn="just" rtl="0"/>
            <a:endParaRPr lang="en-US" sz="2400" cap="none" dirty="0"/>
          </a:p>
        </p:txBody>
      </p:sp>
      <p:sp>
        <p:nvSpPr>
          <p:cNvPr id="4" name="Slide Number Placeholder 3">
            <a:extLst>
              <a:ext uri="{FF2B5EF4-FFF2-40B4-BE49-F238E27FC236}">
                <a16:creationId xmlns:a16="http://schemas.microsoft.com/office/drawing/2014/main" xmlns="" id="{14A198EE-A684-4125-A53B-C5196471C5E8}"/>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5" name="Picture 4">
            <a:extLst>
              <a:ext uri="{FF2B5EF4-FFF2-40B4-BE49-F238E27FC236}">
                <a16:creationId xmlns:a16="http://schemas.microsoft.com/office/drawing/2014/main" xmlns="" id="{E1CF7ACA-45FB-4769-8199-7AD6F18A0E8E}"/>
              </a:ext>
            </a:extLst>
          </p:cNvPr>
          <p:cNvPicPr>
            <a:picLocks noChangeAspect="1"/>
          </p:cNvPicPr>
          <p:nvPr/>
        </p:nvPicPr>
        <p:blipFill>
          <a:blip r:embed="rId2"/>
          <a:stretch>
            <a:fillRect/>
          </a:stretch>
        </p:blipFill>
        <p:spPr>
          <a:xfrm>
            <a:off x="10820400" y="-52639"/>
            <a:ext cx="1371600" cy="1490062"/>
          </a:xfrm>
          <a:prstGeom prst="rect">
            <a:avLst/>
          </a:prstGeom>
        </p:spPr>
      </p:pic>
    </p:spTree>
    <p:extLst>
      <p:ext uri="{BB962C8B-B14F-4D97-AF65-F5344CB8AC3E}">
        <p14:creationId xmlns:p14="http://schemas.microsoft.com/office/powerpoint/2010/main" val="203992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50" y="-188489"/>
            <a:ext cx="10364451" cy="1596177"/>
          </a:xfrm>
        </p:spPr>
        <p:txBody>
          <a:bodyPr/>
          <a:lstStyle/>
          <a:p>
            <a:r>
              <a:rPr lang="en-US" dirty="0"/>
              <a:t>Discussion</a:t>
            </a:r>
            <a:endParaRPr lang="fa-IR" dirty="0"/>
          </a:p>
        </p:txBody>
      </p:sp>
      <p:sp>
        <p:nvSpPr>
          <p:cNvPr id="3" name="Content Placeholder 2"/>
          <p:cNvSpPr>
            <a:spLocks noGrp="1"/>
          </p:cNvSpPr>
          <p:nvPr>
            <p:ph sz="quarter" idx="13"/>
          </p:nvPr>
        </p:nvSpPr>
        <p:spPr>
          <a:xfrm>
            <a:off x="532291" y="1269243"/>
            <a:ext cx="11310663" cy="5404512"/>
          </a:xfrm>
        </p:spPr>
        <p:txBody>
          <a:bodyPr>
            <a:normAutofit/>
          </a:bodyPr>
          <a:lstStyle/>
          <a:p>
            <a:pPr algn="justLow" rtl="0"/>
            <a:r>
              <a:rPr lang="en-US" cap="none" dirty="0" smtClean="0"/>
              <a:t>The </a:t>
            </a:r>
            <a:r>
              <a:rPr lang="en-US" cap="none" dirty="0"/>
              <a:t>main difference between our study and others is in the inclusion criteria. We chose consanguineous families with spontaneous recurrent pregnancy loss (RPL) and studied the products of loss of a pregnancy at less than 20 weeks of gestation. In most cases, we had no phenotype other than lethality, and in 65% of cases, we found a possible variant. </a:t>
            </a:r>
          </a:p>
          <a:p>
            <a:pPr algn="justLow" rtl="0"/>
            <a:r>
              <a:rPr lang="en-US" cap="none" dirty="0"/>
              <a:t>In only 45% of cases could we classify the variant as pathogenic/likely pathogenic according to ACMG guidelines</a:t>
            </a:r>
            <a:r>
              <a:rPr lang="en-US" cap="none" dirty="0" smtClean="0"/>
              <a:t>.</a:t>
            </a:r>
          </a:p>
          <a:p>
            <a:pPr algn="justLow" rtl="0"/>
            <a:r>
              <a:rPr lang="en-US" cap="none" dirty="0" smtClean="0"/>
              <a:t> </a:t>
            </a:r>
            <a:r>
              <a:rPr lang="en-US" cap="none" dirty="0"/>
              <a:t>Since all fetuses were under 20 weeks gestation and some were under 10 weeks, there was no phenotype, and this made it more challenging to interpret the findings. </a:t>
            </a:r>
            <a:endParaRPr lang="en-US" cap="none" dirty="0" smtClean="0"/>
          </a:p>
          <a:p>
            <a:pPr algn="justLow" rtl="0"/>
            <a:r>
              <a:rPr lang="en-US" cap="none" dirty="0" smtClean="0"/>
              <a:t>Although </a:t>
            </a:r>
            <a:r>
              <a:rPr lang="en-US" cap="none" dirty="0"/>
              <a:t>all couples had RPL, we only had one product of miscarriage per family so segregation analysis was not possible due to lack of DNA samples from the other affected cases in each family. </a:t>
            </a:r>
          </a:p>
          <a:p>
            <a:pPr algn="justLow" rtl="0"/>
            <a:r>
              <a:rPr lang="en-US" cap="none" dirty="0"/>
              <a:t>What makes interpretation of WES findings on the products of miscarriage more challenging is that </a:t>
            </a:r>
            <a:r>
              <a:rPr lang="en-US" cap="none" dirty="0" err="1"/>
              <a:t>mendelian</a:t>
            </a:r>
            <a:r>
              <a:rPr lang="en-US" cap="none" dirty="0"/>
              <a:t> disorders in severe cases can be present as embryonic lethality, out of which many have no prenatal phenotype so mutations may not be suspected in fetuses.</a:t>
            </a:r>
            <a:endParaRPr lang="fa-IR" cap="none" dirty="0"/>
          </a:p>
        </p:txBody>
      </p:sp>
      <p:sp>
        <p:nvSpPr>
          <p:cNvPr id="4" name="Slide Number Placeholder 3">
            <a:extLst>
              <a:ext uri="{FF2B5EF4-FFF2-40B4-BE49-F238E27FC236}">
                <a16:creationId xmlns:a16="http://schemas.microsoft.com/office/drawing/2014/main" xmlns="" id="{118FB58D-C5C7-4F57-B76E-6A369EACFFF1}"/>
              </a:ext>
            </a:extLst>
          </p:cNvPr>
          <p:cNvSpPr>
            <a:spLocks noGrp="1"/>
          </p:cNvSpPr>
          <p:nvPr>
            <p:ph type="sldNum" sz="quarter" idx="12"/>
          </p:nvPr>
        </p:nvSpPr>
        <p:spPr/>
        <p:txBody>
          <a:bodyPr/>
          <a:lstStyle/>
          <a:p>
            <a:fld id="{6D22F896-40B5-4ADD-8801-0D06FADFA095}" type="slidenum">
              <a:rPr lang="en-US" smtClean="0"/>
              <a:t>22</a:t>
            </a:fld>
            <a:endParaRPr lang="en-US" dirty="0"/>
          </a:p>
        </p:txBody>
      </p:sp>
      <p:pic>
        <p:nvPicPr>
          <p:cNvPr id="5" name="Picture 4">
            <a:extLst>
              <a:ext uri="{FF2B5EF4-FFF2-40B4-BE49-F238E27FC236}">
                <a16:creationId xmlns:a16="http://schemas.microsoft.com/office/drawing/2014/main" xmlns="" id="{33BD78B4-B64D-42DE-9BE9-9BD90C9BBD26}"/>
              </a:ext>
            </a:extLst>
          </p:cNvPr>
          <p:cNvPicPr>
            <a:picLocks noChangeAspect="1"/>
          </p:cNvPicPr>
          <p:nvPr/>
        </p:nvPicPr>
        <p:blipFill>
          <a:blip r:embed="rId2"/>
          <a:stretch>
            <a:fillRect/>
          </a:stretch>
        </p:blipFill>
        <p:spPr>
          <a:xfrm>
            <a:off x="10820400" y="0"/>
            <a:ext cx="1371600" cy="1355075"/>
          </a:xfrm>
          <a:prstGeom prst="rect">
            <a:avLst/>
          </a:prstGeom>
        </p:spPr>
      </p:pic>
    </p:spTree>
    <p:extLst>
      <p:ext uri="{BB962C8B-B14F-4D97-AF65-F5344CB8AC3E}">
        <p14:creationId xmlns:p14="http://schemas.microsoft.com/office/powerpoint/2010/main" val="86766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36"/>
            <a:ext cx="10364451" cy="1596177"/>
          </a:xfrm>
        </p:spPr>
        <p:txBody>
          <a:bodyPr/>
          <a:lstStyle/>
          <a:p>
            <a:r>
              <a:rPr lang="en-US" dirty="0"/>
              <a:t>Discussion</a:t>
            </a:r>
            <a:endParaRPr lang="fa-IR" dirty="0"/>
          </a:p>
        </p:txBody>
      </p:sp>
      <p:sp>
        <p:nvSpPr>
          <p:cNvPr id="3" name="Content Placeholder 2"/>
          <p:cNvSpPr>
            <a:spLocks noGrp="1"/>
          </p:cNvSpPr>
          <p:nvPr>
            <p:ph sz="quarter" idx="13"/>
          </p:nvPr>
        </p:nvSpPr>
        <p:spPr>
          <a:xfrm>
            <a:off x="313693" y="1598613"/>
            <a:ext cx="11563361" cy="4649787"/>
          </a:xfrm>
        </p:spPr>
        <p:txBody>
          <a:bodyPr>
            <a:normAutofit/>
          </a:bodyPr>
          <a:lstStyle/>
          <a:p>
            <a:pPr algn="justLow" rtl="0"/>
            <a:r>
              <a:rPr lang="en-US" cap="none" dirty="0"/>
              <a:t>WES on the products of miscarriage is helpful to verify lethal genes, and genes essential for embryonic development, and it expands our knowledge of prenatal phenotypes of many Mendelian disorders. </a:t>
            </a:r>
          </a:p>
          <a:p>
            <a:pPr algn="justLow" rtl="0"/>
            <a:r>
              <a:rPr lang="en-US" cap="none" dirty="0">
                <a:solidFill>
                  <a:srgbClr val="00B0F0"/>
                </a:solidFill>
              </a:rPr>
              <a:t>This study and others of this kind show that WES can assist in the diagnosis of the cause of miscarriage. </a:t>
            </a:r>
            <a:r>
              <a:rPr lang="en-US" cap="none" dirty="0"/>
              <a:t>Positive results and having a diagnosis can be useful in preconception genetic counselling for future successful pregnancies.</a:t>
            </a:r>
          </a:p>
          <a:p>
            <a:pPr algn="justLow" rtl="0"/>
            <a:r>
              <a:rPr lang="en-US" cap="none" dirty="0"/>
              <a:t> Preimplantation genetic testing </a:t>
            </a:r>
            <a:r>
              <a:rPr lang="en-US" cap="none" dirty="0" smtClean="0"/>
              <a:t>(PGT) may be possible and the </a:t>
            </a:r>
            <a:r>
              <a:rPr lang="en-US" cap="none" dirty="0"/>
              <a:t>results may provide families with closure. After diagnosis, it is important to advise families on the risks of recurrence and their options for future </a:t>
            </a:r>
            <a:r>
              <a:rPr lang="en-US" cap="none" dirty="0" smtClean="0"/>
              <a:t>pregnancies</a:t>
            </a:r>
            <a:r>
              <a:rPr lang="en-US" cap="none" dirty="0"/>
              <a:t>.</a:t>
            </a:r>
          </a:p>
          <a:p>
            <a:pPr algn="justLow" rtl="0"/>
            <a:r>
              <a:rPr lang="en-US" cap="none" dirty="0"/>
              <a:t>Identification of the cause of miscarriage will determine the risk for future pregnancies, and enable prenatal diagnosis or preimplantation genetic diagnosis for the given family. </a:t>
            </a:r>
            <a:endParaRPr lang="en-US" cap="none" dirty="0" smtClean="0"/>
          </a:p>
          <a:p>
            <a:pPr algn="justLow" rtl="0"/>
            <a:r>
              <a:rPr lang="en-US" cap="none" dirty="0" smtClean="0">
                <a:solidFill>
                  <a:srgbClr val="00B0F0"/>
                </a:solidFill>
              </a:rPr>
              <a:t>In </a:t>
            </a:r>
            <a:r>
              <a:rPr lang="en-US" cap="none" dirty="0">
                <a:solidFill>
                  <a:srgbClr val="00B0F0"/>
                </a:solidFill>
              </a:rPr>
              <a:t>addition, we will be able to identify lethal genes and their role in pregnancy loss. </a:t>
            </a:r>
            <a:r>
              <a:rPr lang="en-US" cap="none" dirty="0"/>
              <a:t>This and other studies of this kind will provide information that can assist in the assessment of repeated pregnancy loss.</a:t>
            </a:r>
            <a:endParaRPr lang="fa-IR" cap="none" dirty="0"/>
          </a:p>
        </p:txBody>
      </p:sp>
      <p:sp>
        <p:nvSpPr>
          <p:cNvPr id="4" name="Slide Number Placeholder 3">
            <a:extLst>
              <a:ext uri="{FF2B5EF4-FFF2-40B4-BE49-F238E27FC236}">
                <a16:creationId xmlns:a16="http://schemas.microsoft.com/office/drawing/2014/main" xmlns="" id="{E2526473-077A-4997-8862-F09775152EBC}"/>
              </a:ext>
            </a:extLst>
          </p:cNvPr>
          <p:cNvSpPr>
            <a:spLocks noGrp="1"/>
          </p:cNvSpPr>
          <p:nvPr>
            <p:ph type="sldNum" sz="quarter" idx="12"/>
          </p:nvPr>
        </p:nvSpPr>
        <p:spPr/>
        <p:txBody>
          <a:bodyPr/>
          <a:lstStyle/>
          <a:p>
            <a:fld id="{6D22F896-40B5-4ADD-8801-0D06FADFA095}" type="slidenum">
              <a:rPr lang="en-US" smtClean="0"/>
              <a:t>23</a:t>
            </a:fld>
            <a:endParaRPr lang="en-US" dirty="0"/>
          </a:p>
        </p:txBody>
      </p:sp>
      <p:pic>
        <p:nvPicPr>
          <p:cNvPr id="5" name="Picture 4">
            <a:extLst>
              <a:ext uri="{FF2B5EF4-FFF2-40B4-BE49-F238E27FC236}">
                <a16:creationId xmlns:a16="http://schemas.microsoft.com/office/drawing/2014/main" xmlns="" id="{11DCA532-FC26-48C6-9533-683009B05629}"/>
              </a:ext>
            </a:extLst>
          </p:cNvPr>
          <p:cNvPicPr>
            <a:picLocks noChangeAspect="1"/>
          </p:cNvPicPr>
          <p:nvPr/>
        </p:nvPicPr>
        <p:blipFill>
          <a:blip r:embed="rId2"/>
          <a:stretch>
            <a:fillRect/>
          </a:stretch>
        </p:blipFill>
        <p:spPr>
          <a:xfrm>
            <a:off x="10820400" y="0"/>
            <a:ext cx="1371600" cy="1490062"/>
          </a:xfrm>
          <a:prstGeom prst="rect">
            <a:avLst/>
          </a:prstGeom>
        </p:spPr>
      </p:pic>
    </p:spTree>
    <p:extLst>
      <p:ext uri="{BB962C8B-B14F-4D97-AF65-F5344CB8AC3E}">
        <p14:creationId xmlns:p14="http://schemas.microsoft.com/office/powerpoint/2010/main" val="3688256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39" y="117072"/>
            <a:ext cx="10364451" cy="1596177"/>
          </a:xfrm>
        </p:spPr>
        <p:txBody>
          <a:bodyPr/>
          <a:lstStyle/>
          <a:p>
            <a:r>
              <a:rPr lang="en-US" dirty="0"/>
              <a:t>Conclusion</a:t>
            </a:r>
            <a:endParaRPr lang="fa-IR" dirty="0"/>
          </a:p>
        </p:txBody>
      </p:sp>
      <p:sp>
        <p:nvSpPr>
          <p:cNvPr id="3" name="Content Placeholder 2"/>
          <p:cNvSpPr>
            <a:spLocks noGrp="1"/>
          </p:cNvSpPr>
          <p:nvPr>
            <p:ph sz="quarter" idx="13"/>
          </p:nvPr>
        </p:nvSpPr>
        <p:spPr/>
        <p:txBody>
          <a:bodyPr>
            <a:normAutofit/>
          </a:bodyPr>
          <a:lstStyle/>
          <a:p>
            <a:pPr algn="ctr" rtl="0"/>
            <a:r>
              <a:rPr lang="en-US" sz="2800" cap="none" dirty="0"/>
              <a:t>WES can be helpful in making a diagnosis of lethal disorders (</a:t>
            </a:r>
            <a:r>
              <a:rPr lang="en-US" sz="2800" cap="none" dirty="0">
                <a:solidFill>
                  <a:srgbClr val="00B0F0"/>
                </a:solidFill>
              </a:rPr>
              <a:t>especially autosomal recessive disorders</a:t>
            </a:r>
            <a:r>
              <a:rPr lang="en-US" sz="2800" cap="none" dirty="0"/>
              <a:t>) in consanguineous couples after prior genetic testing (QF-PCR and </a:t>
            </a:r>
            <a:r>
              <a:rPr lang="en-US" sz="2800" cap="none" dirty="0" smtClean="0"/>
              <a:t>a-CGH).</a:t>
            </a:r>
            <a:endParaRPr lang="fa-IR" sz="2800" cap="none" dirty="0"/>
          </a:p>
        </p:txBody>
      </p:sp>
      <p:sp>
        <p:nvSpPr>
          <p:cNvPr id="4" name="Slide Number Placeholder 3">
            <a:extLst>
              <a:ext uri="{FF2B5EF4-FFF2-40B4-BE49-F238E27FC236}">
                <a16:creationId xmlns:a16="http://schemas.microsoft.com/office/drawing/2014/main" xmlns="" id="{CE8BAC1E-2FA6-495E-9226-979892118719}"/>
              </a:ext>
            </a:extLst>
          </p:cNvPr>
          <p:cNvSpPr>
            <a:spLocks noGrp="1"/>
          </p:cNvSpPr>
          <p:nvPr>
            <p:ph type="sldNum" sz="quarter" idx="12"/>
          </p:nvPr>
        </p:nvSpPr>
        <p:spPr/>
        <p:txBody>
          <a:bodyPr/>
          <a:lstStyle/>
          <a:p>
            <a:fld id="{6D22F896-40B5-4ADD-8801-0D06FADFA095}" type="slidenum">
              <a:rPr lang="en-US" smtClean="0"/>
              <a:t>24</a:t>
            </a:fld>
            <a:endParaRPr lang="en-US" dirty="0"/>
          </a:p>
        </p:txBody>
      </p:sp>
      <p:pic>
        <p:nvPicPr>
          <p:cNvPr id="7" name="Picture 6">
            <a:extLst>
              <a:ext uri="{FF2B5EF4-FFF2-40B4-BE49-F238E27FC236}">
                <a16:creationId xmlns:a16="http://schemas.microsoft.com/office/drawing/2014/main" xmlns="" id="{E49AA1CE-282C-4C2D-B32A-CC3393646328}"/>
              </a:ext>
            </a:extLst>
          </p:cNvPr>
          <p:cNvPicPr>
            <a:picLocks noChangeAspect="1"/>
          </p:cNvPicPr>
          <p:nvPr/>
        </p:nvPicPr>
        <p:blipFill rotWithShape="1">
          <a:blip r:embed="rId2"/>
          <a:srcRect b="8538"/>
          <a:stretch/>
        </p:blipFill>
        <p:spPr>
          <a:xfrm>
            <a:off x="122689" y="117072"/>
            <a:ext cx="3200400" cy="2116709"/>
          </a:xfrm>
          <a:prstGeom prst="rect">
            <a:avLst/>
          </a:prstGeom>
        </p:spPr>
      </p:pic>
    </p:spTree>
    <p:extLst>
      <p:ext uri="{BB962C8B-B14F-4D97-AF65-F5344CB8AC3E}">
        <p14:creationId xmlns:p14="http://schemas.microsoft.com/office/powerpoint/2010/main" val="261364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04167"/>
            <a:ext cx="10364451" cy="1596177"/>
          </a:xfrm>
        </p:spPr>
        <p:txBody>
          <a:bodyPr/>
          <a:lstStyle/>
          <a:p>
            <a:pPr rtl="0"/>
            <a:r>
              <a:rPr lang="en-US" dirty="0"/>
              <a:t>introduction</a:t>
            </a:r>
            <a:endParaRPr lang="fa-IR" dirty="0"/>
          </a:p>
        </p:txBody>
      </p:sp>
      <p:sp>
        <p:nvSpPr>
          <p:cNvPr id="3" name="Content Placeholder 2"/>
          <p:cNvSpPr>
            <a:spLocks noGrp="1"/>
          </p:cNvSpPr>
          <p:nvPr>
            <p:ph sz="quarter" idx="13"/>
          </p:nvPr>
        </p:nvSpPr>
        <p:spPr>
          <a:xfrm>
            <a:off x="378540" y="1459453"/>
            <a:ext cx="11434918" cy="4788947"/>
          </a:xfrm>
        </p:spPr>
        <p:txBody>
          <a:bodyPr>
            <a:normAutofit/>
          </a:bodyPr>
          <a:lstStyle/>
          <a:p>
            <a:pPr algn="justLow" rtl="0"/>
            <a:r>
              <a:rPr lang="en-US" sz="2400" cap="none" dirty="0">
                <a:solidFill>
                  <a:schemeClr val="accent4"/>
                </a:solidFill>
              </a:rPr>
              <a:t>Karyotyping</a:t>
            </a:r>
            <a:r>
              <a:rPr lang="en-US" sz="2400" cap="none" dirty="0"/>
              <a:t> of products of miscarriage as a routine test has its limitations including </a:t>
            </a:r>
            <a:r>
              <a:rPr lang="en-US" sz="2400" cap="none" dirty="0">
                <a:solidFill>
                  <a:schemeClr val="accent4"/>
                </a:solidFill>
              </a:rPr>
              <a:t>culture failure rates </a:t>
            </a:r>
            <a:r>
              <a:rPr lang="en-US" sz="2400" cap="none" dirty="0"/>
              <a:t>(10–40%) , and </a:t>
            </a:r>
            <a:r>
              <a:rPr lang="en-US" sz="2400" cap="none" dirty="0">
                <a:solidFill>
                  <a:schemeClr val="accent4"/>
                </a:solidFill>
              </a:rPr>
              <a:t>maternal cell contamination</a:t>
            </a:r>
            <a:r>
              <a:rPr lang="en-US" sz="2400" cap="none" dirty="0"/>
              <a:t>, and </a:t>
            </a:r>
            <a:r>
              <a:rPr lang="en-US" sz="2400" cap="none" dirty="0">
                <a:solidFill>
                  <a:schemeClr val="accent4"/>
                </a:solidFill>
              </a:rPr>
              <a:t>resolution</a:t>
            </a:r>
            <a:r>
              <a:rPr lang="en-US" sz="2400" cap="none" dirty="0"/>
              <a:t> (usually below 5–10 mb) is unable to detect minor genomic changes. </a:t>
            </a:r>
          </a:p>
          <a:p>
            <a:pPr algn="justLow" rtl="0"/>
            <a:r>
              <a:rPr lang="en-US" sz="2400" cap="none" dirty="0"/>
              <a:t>In the past decade, the products of miscarriage have been studied using </a:t>
            </a:r>
            <a:r>
              <a:rPr lang="en-US" sz="2400" cap="none" dirty="0">
                <a:solidFill>
                  <a:schemeClr val="accent4"/>
                </a:solidFill>
              </a:rPr>
              <a:t>chromosomal microarray (CMA) </a:t>
            </a:r>
            <a:r>
              <a:rPr lang="en-US" sz="2400" cap="none" dirty="0"/>
              <a:t>technology (array comparative genomic hybridization (a-</a:t>
            </a:r>
            <a:r>
              <a:rPr lang="en-US" sz="2400" cap="none" dirty="0" err="1"/>
              <a:t>cgh</a:t>
            </a:r>
            <a:r>
              <a:rPr lang="en-US" sz="2400" cap="none" dirty="0" smtClean="0"/>
              <a:t>).</a:t>
            </a:r>
          </a:p>
          <a:p>
            <a:pPr algn="justLow" rtl="0"/>
            <a:r>
              <a:rPr lang="en-US" sz="2400" cap="none" dirty="0" smtClean="0"/>
              <a:t>CMA </a:t>
            </a:r>
            <a:r>
              <a:rPr lang="en-US" sz="2400" cap="none" dirty="0"/>
              <a:t>overcomes most issues concerning the quality or </a:t>
            </a:r>
            <a:r>
              <a:rPr lang="en-US" sz="2400" cap="none" dirty="0" smtClean="0"/>
              <a:t>quantity </a:t>
            </a:r>
            <a:r>
              <a:rPr lang="en-US" sz="2400" cap="none" dirty="0"/>
              <a:t>of fetal samples that have proved problematic in routine chromosomal study. </a:t>
            </a:r>
          </a:p>
          <a:p>
            <a:pPr algn="justLow" rtl="0"/>
            <a:r>
              <a:rPr lang="en-US" sz="2400" cap="none" dirty="0"/>
              <a:t>CMA has its limitations including its </a:t>
            </a:r>
            <a:r>
              <a:rPr lang="en-US" sz="2400" cap="none" dirty="0">
                <a:solidFill>
                  <a:schemeClr val="accent4"/>
                </a:solidFill>
              </a:rPr>
              <a:t>inability to detect polyploidy</a:t>
            </a:r>
            <a:r>
              <a:rPr lang="en-US" sz="2400" cap="none" dirty="0"/>
              <a:t>, </a:t>
            </a:r>
            <a:r>
              <a:rPr lang="en-US" sz="2400" cap="none" dirty="0">
                <a:solidFill>
                  <a:schemeClr val="accent4"/>
                </a:solidFill>
              </a:rPr>
              <a:t>low-grade mosaicism </a:t>
            </a:r>
            <a:r>
              <a:rPr lang="en-US" sz="2400" cap="none" dirty="0"/>
              <a:t>and </a:t>
            </a:r>
            <a:r>
              <a:rPr lang="en-US" sz="2400" cap="none" dirty="0">
                <a:solidFill>
                  <a:schemeClr val="accent4"/>
                </a:solidFill>
              </a:rPr>
              <a:t>balanced rearrangements</a:t>
            </a:r>
            <a:r>
              <a:rPr lang="en-US" sz="2400" cap="none" dirty="0"/>
              <a:t>.</a:t>
            </a:r>
            <a:endParaRPr lang="fa-IR" sz="2400" cap="none" dirty="0"/>
          </a:p>
        </p:txBody>
      </p:sp>
      <p:sp>
        <p:nvSpPr>
          <p:cNvPr id="4" name="Slide Number Placeholder 3">
            <a:extLst>
              <a:ext uri="{FF2B5EF4-FFF2-40B4-BE49-F238E27FC236}">
                <a16:creationId xmlns:a16="http://schemas.microsoft.com/office/drawing/2014/main" xmlns="" id="{84B92374-E449-42F7-8AEF-BACA02AF3C3F}"/>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35446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73211"/>
            <a:ext cx="10364451" cy="1596177"/>
          </a:xfrm>
        </p:spPr>
        <p:txBody>
          <a:bodyPr/>
          <a:lstStyle/>
          <a:p>
            <a:r>
              <a:rPr lang="en-US" dirty="0"/>
              <a:t>introduction</a:t>
            </a:r>
            <a:endParaRPr lang="fa-IR" dirty="0"/>
          </a:p>
        </p:txBody>
      </p:sp>
      <p:sp>
        <p:nvSpPr>
          <p:cNvPr id="3" name="Content Placeholder 2"/>
          <p:cNvSpPr>
            <a:spLocks noGrp="1"/>
          </p:cNvSpPr>
          <p:nvPr>
            <p:ph sz="quarter" idx="13"/>
          </p:nvPr>
        </p:nvSpPr>
        <p:spPr>
          <a:xfrm>
            <a:off x="239404" y="1716946"/>
            <a:ext cx="11339186" cy="4166329"/>
          </a:xfrm>
        </p:spPr>
        <p:txBody>
          <a:bodyPr>
            <a:normAutofit/>
          </a:bodyPr>
          <a:lstStyle/>
          <a:p>
            <a:pPr algn="l" rtl="0"/>
            <a:r>
              <a:rPr lang="en-US" cap="none" dirty="0">
                <a:solidFill>
                  <a:schemeClr val="accent4"/>
                </a:solidFill>
              </a:rPr>
              <a:t>Exome sequencing </a:t>
            </a:r>
            <a:r>
              <a:rPr lang="en-US" cap="none" dirty="0"/>
              <a:t>has a diagnostic yield of about 25–40% in patients with suspected </a:t>
            </a:r>
            <a:r>
              <a:rPr lang="en-US" cap="none" dirty="0" err="1"/>
              <a:t>mendelian</a:t>
            </a:r>
            <a:r>
              <a:rPr lang="en-US" cap="none" dirty="0"/>
              <a:t> diseases in western populations. </a:t>
            </a:r>
          </a:p>
        </p:txBody>
      </p:sp>
      <p:sp>
        <p:nvSpPr>
          <p:cNvPr id="4" name="Slide Number Placeholder 3">
            <a:extLst>
              <a:ext uri="{FF2B5EF4-FFF2-40B4-BE49-F238E27FC236}">
                <a16:creationId xmlns:a16="http://schemas.microsoft.com/office/drawing/2014/main" xmlns="" id="{95BE9F36-4532-43F5-9AC5-FF60B75E0200}"/>
              </a:ext>
            </a:extLst>
          </p:cNvPr>
          <p:cNvSpPr>
            <a:spLocks noGrp="1"/>
          </p:cNvSpPr>
          <p:nvPr>
            <p:ph type="sldNum" sz="quarter" idx="12"/>
          </p:nvPr>
        </p:nvSpPr>
        <p:spPr/>
        <p:txBody>
          <a:bodyPr/>
          <a:lstStyle/>
          <a:p>
            <a:fld id="{6D22F896-40B5-4ADD-8801-0D06FADFA095}" type="slidenum">
              <a:rPr lang="en-US" smtClean="0"/>
              <a:t>4</a:t>
            </a:fld>
            <a:endParaRPr lang="en-US" dirty="0"/>
          </a:p>
        </p:txBody>
      </p:sp>
      <p:pic>
        <p:nvPicPr>
          <p:cNvPr id="6" name="Picture 5">
            <a:extLst>
              <a:ext uri="{FF2B5EF4-FFF2-40B4-BE49-F238E27FC236}">
                <a16:creationId xmlns:a16="http://schemas.microsoft.com/office/drawing/2014/main" xmlns="" id="{2D34261C-3E26-4976-B313-1BF37EE1A220}"/>
              </a:ext>
            </a:extLst>
          </p:cNvPr>
          <p:cNvPicPr>
            <a:picLocks noChangeAspect="1"/>
          </p:cNvPicPr>
          <p:nvPr/>
        </p:nvPicPr>
        <p:blipFill>
          <a:blip r:embed="rId2"/>
          <a:stretch>
            <a:fillRect/>
          </a:stretch>
        </p:blipFill>
        <p:spPr>
          <a:xfrm>
            <a:off x="7417757" y="2965446"/>
            <a:ext cx="4754880" cy="2674620"/>
          </a:xfrm>
          <a:prstGeom prst="rect">
            <a:avLst/>
          </a:prstGeom>
        </p:spPr>
      </p:pic>
      <p:pic>
        <p:nvPicPr>
          <p:cNvPr id="8" name="Picture 7">
            <a:extLst>
              <a:ext uri="{FF2B5EF4-FFF2-40B4-BE49-F238E27FC236}">
                <a16:creationId xmlns:a16="http://schemas.microsoft.com/office/drawing/2014/main" xmlns="" id="{2EA2D36A-4A98-45F6-8F3A-4D6466D0EBA9}"/>
              </a:ext>
            </a:extLst>
          </p:cNvPr>
          <p:cNvPicPr>
            <a:picLocks noChangeAspect="1"/>
          </p:cNvPicPr>
          <p:nvPr/>
        </p:nvPicPr>
        <p:blipFill>
          <a:blip r:embed="rId3"/>
          <a:stretch>
            <a:fillRect/>
          </a:stretch>
        </p:blipFill>
        <p:spPr>
          <a:xfrm>
            <a:off x="239404" y="2965450"/>
            <a:ext cx="7040880" cy="1797496"/>
          </a:xfrm>
          <a:prstGeom prst="rect">
            <a:avLst/>
          </a:prstGeom>
        </p:spPr>
      </p:pic>
    </p:spTree>
    <p:extLst>
      <p:ext uri="{BB962C8B-B14F-4D97-AF65-F5344CB8AC3E}">
        <p14:creationId xmlns:p14="http://schemas.microsoft.com/office/powerpoint/2010/main" val="1205957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88489"/>
            <a:ext cx="10364451" cy="1596177"/>
          </a:xfrm>
        </p:spPr>
        <p:txBody>
          <a:bodyPr/>
          <a:lstStyle/>
          <a:p>
            <a:r>
              <a:rPr lang="en-US" dirty="0"/>
              <a:t>introduction</a:t>
            </a:r>
            <a:endParaRPr lang="fa-IR" dirty="0"/>
          </a:p>
        </p:txBody>
      </p:sp>
      <p:sp>
        <p:nvSpPr>
          <p:cNvPr id="3" name="Content Placeholder 2"/>
          <p:cNvSpPr>
            <a:spLocks noGrp="1"/>
          </p:cNvSpPr>
          <p:nvPr>
            <p:ph sz="quarter" idx="13"/>
          </p:nvPr>
        </p:nvSpPr>
        <p:spPr>
          <a:xfrm>
            <a:off x="537935" y="1347323"/>
            <a:ext cx="11114878" cy="4901078"/>
          </a:xfrm>
        </p:spPr>
        <p:txBody>
          <a:bodyPr>
            <a:normAutofit fontScale="92500"/>
          </a:bodyPr>
          <a:lstStyle/>
          <a:p>
            <a:pPr algn="justLow" rtl="0"/>
            <a:r>
              <a:rPr lang="en-US" sz="2800" cap="none" dirty="0"/>
              <a:t>Studies of this kind have led to the use of </a:t>
            </a:r>
            <a:r>
              <a:rPr lang="en-US" sz="2800" cap="none" dirty="0">
                <a:solidFill>
                  <a:srgbClr val="00B0F0"/>
                </a:solidFill>
              </a:rPr>
              <a:t>NGS</a:t>
            </a:r>
            <a:r>
              <a:rPr lang="en-US" sz="2800" cap="none" dirty="0"/>
              <a:t> in prenatal diagnosis for the detection of pathogenic and causal genetic variants </a:t>
            </a:r>
            <a:r>
              <a:rPr lang="en-US" sz="2800" cap="none" dirty="0">
                <a:solidFill>
                  <a:srgbClr val="00B0F0"/>
                </a:solidFill>
              </a:rPr>
              <a:t>below the resolution of CMA</a:t>
            </a:r>
            <a:r>
              <a:rPr lang="en-US" sz="2800" cap="none" dirty="0"/>
              <a:t>.</a:t>
            </a:r>
          </a:p>
          <a:p>
            <a:pPr algn="justLow" rtl="0"/>
            <a:r>
              <a:rPr lang="en-US" sz="2800" cap="none" dirty="0"/>
              <a:t> The application of NGS in identifying the causes of lethal or abnormal prenatal development, including miscarriages, has been reported since </a:t>
            </a:r>
            <a:r>
              <a:rPr lang="en-US" sz="2800" cap="none" dirty="0" smtClean="0"/>
              <a:t>2012. </a:t>
            </a:r>
            <a:endParaRPr lang="en-US" sz="2800" cap="none" dirty="0" smtClean="0">
              <a:solidFill>
                <a:srgbClr val="00B0F0"/>
              </a:solidFill>
            </a:endParaRPr>
          </a:p>
          <a:p>
            <a:pPr algn="justLow" rtl="0"/>
            <a:r>
              <a:rPr lang="en-US" sz="2800" cap="none" dirty="0" smtClean="0"/>
              <a:t>There is controversy as to whether there is any correlation between recurrent pregnancy loss (RPL) and consanguinity. In studies conducted in the middle east, where consanguineous marriage is culturally prevalent, some showed that the prevalence of RPL is higher in consanguineous couples.</a:t>
            </a:r>
            <a:endParaRPr lang="fa-IR" sz="2800" cap="none" dirty="0"/>
          </a:p>
        </p:txBody>
      </p:sp>
      <p:sp>
        <p:nvSpPr>
          <p:cNvPr id="4" name="Slide Number Placeholder 3">
            <a:extLst>
              <a:ext uri="{FF2B5EF4-FFF2-40B4-BE49-F238E27FC236}">
                <a16:creationId xmlns:a16="http://schemas.microsoft.com/office/drawing/2014/main" xmlns="" id="{4982289B-65D3-4680-9191-5E7F19717145}"/>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26807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67" y="-73211"/>
            <a:ext cx="10364451" cy="1596177"/>
          </a:xfrm>
        </p:spPr>
        <p:txBody>
          <a:bodyPr/>
          <a:lstStyle/>
          <a:p>
            <a:r>
              <a:rPr lang="en-US" dirty="0"/>
              <a:t>Aim</a:t>
            </a:r>
            <a:endParaRPr lang="fa-IR" dirty="0"/>
          </a:p>
        </p:txBody>
      </p:sp>
      <p:sp>
        <p:nvSpPr>
          <p:cNvPr id="3" name="Content Placeholder 2"/>
          <p:cNvSpPr>
            <a:spLocks noGrp="1"/>
          </p:cNvSpPr>
          <p:nvPr>
            <p:ph sz="quarter" idx="13"/>
          </p:nvPr>
        </p:nvSpPr>
        <p:spPr>
          <a:xfrm>
            <a:off x="374972" y="1522966"/>
            <a:ext cx="11442056" cy="4725434"/>
          </a:xfrm>
        </p:spPr>
        <p:txBody>
          <a:bodyPr>
            <a:normAutofit/>
          </a:bodyPr>
          <a:lstStyle/>
          <a:p>
            <a:pPr algn="justLow" rtl="0"/>
            <a:r>
              <a:rPr lang="en-US" sz="2400" cap="none" dirty="0"/>
              <a:t>We proposed that it is plausible through the same mechanism by which single gene disorders have a higher prevalence of manifesting disease in </a:t>
            </a:r>
            <a:r>
              <a:rPr lang="en-US" sz="2400" cap="none" dirty="0">
                <a:solidFill>
                  <a:srgbClr val="00B0F0"/>
                </a:solidFill>
              </a:rPr>
              <a:t>consanguineous couples</a:t>
            </a:r>
            <a:r>
              <a:rPr lang="en-US" sz="2400" cap="none" dirty="0"/>
              <a:t>, they can cause lethal genetic disorders leading to </a:t>
            </a:r>
            <a:r>
              <a:rPr lang="en-US" sz="2400" cap="none" dirty="0">
                <a:solidFill>
                  <a:srgbClr val="00B0F0"/>
                </a:solidFill>
              </a:rPr>
              <a:t>pregnancy loss</a:t>
            </a:r>
            <a:r>
              <a:rPr lang="en-US" sz="2400" cap="none" dirty="0"/>
              <a:t>. </a:t>
            </a:r>
          </a:p>
          <a:p>
            <a:pPr algn="justLow" rtl="0"/>
            <a:r>
              <a:rPr lang="en-US" sz="2400" cap="none" dirty="0"/>
              <a:t>As miscarriage is etiologically heterogeneous, the selection criteria for the evaluation of this postulate are very important. Whole exome sequencing (WES) on cases that present with a strong mendelian inheritance pattern is more likely to be successful. </a:t>
            </a:r>
          </a:p>
          <a:p>
            <a:pPr algn="justLow" rtl="0"/>
            <a:r>
              <a:rPr lang="en-US" sz="2400" cap="none" dirty="0"/>
              <a:t>Here we have used WES to detect the causes of miscarriage in consanguineous Iranian families with recurrent miscarriages, in whom </a:t>
            </a:r>
            <a:r>
              <a:rPr lang="en-US" sz="2400" cap="none" dirty="0" err="1"/>
              <a:t>oligoarray</a:t>
            </a:r>
            <a:r>
              <a:rPr lang="en-US" sz="2400" cap="none" dirty="0"/>
              <a:t> CGH was normal and the maternal causes of miscarriage had been ruled out.</a:t>
            </a:r>
            <a:endParaRPr lang="fa-IR" sz="2400" cap="none" dirty="0"/>
          </a:p>
        </p:txBody>
      </p:sp>
      <p:sp>
        <p:nvSpPr>
          <p:cNvPr id="4" name="Slide Number Placeholder 3">
            <a:extLst>
              <a:ext uri="{FF2B5EF4-FFF2-40B4-BE49-F238E27FC236}">
                <a16:creationId xmlns:a16="http://schemas.microsoft.com/office/drawing/2014/main" xmlns="" id="{881826F0-C0DE-4DFE-8057-D151B2CD3076}"/>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30279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US" dirty="0"/>
              <a:t>Materials and methods</a:t>
            </a:r>
            <a:endParaRPr lang="fa-IR" dirty="0"/>
          </a:p>
        </p:txBody>
      </p:sp>
      <p:sp>
        <p:nvSpPr>
          <p:cNvPr id="3" name="Content Placeholder 2"/>
          <p:cNvSpPr>
            <a:spLocks noGrp="1"/>
          </p:cNvSpPr>
          <p:nvPr>
            <p:ph sz="quarter" idx="13"/>
          </p:nvPr>
        </p:nvSpPr>
        <p:spPr>
          <a:xfrm>
            <a:off x="529276" y="1452150"/>
            <a:ext cx="11133446" cy="4653681"/>
          </a:xfrm>
        </p:spPr>
        <p:txBody>
          <a:bodyPr>
            <a:normAutofit/>
          </a:bodyPr>
          <a:lstStyle/>
          <a:p>
            <a:pPr algn="justLow" rtl="0"/>
            <a:r>
              <a:rPr lang="en-US" cap="none" dirty="0">
                <a:solidFill>
                  <a:srgbClr val="00B0F0"/>
                </a:solidFill>
              </a:rPr>
              <a:t>Twenty consanguineous Iranian couples </a:t>
            </a:r>
            <a:r>
              <a:rPr lang="en-US" cap="none" dirty="0"/>
              <a:t>were selected from a pool of </a:t>
            </a:r>
            <a:r>
              <a:rPr lang="en-US" cap="none" dirty="0">
                <a:solidFill>
                  <a:srgbClr val="00B0F0"/>
                </a:solidFill>
              </a:rPr>
              <a:t>1625 couples </a:t>
            </a:r>
            <a:r>
              <a:rPr lang="en-US" cap="none" dirty="0"/>
              <a:t>in whom </a:t>
            </a:r>
            <a:r>
              <a:rPr lang="en-US" cap="none" dirty="0" err="1"/>
              <a:t>oligoarray</a:t>
            </a:r>
            <a:r>
              <a:rPr lang="en-US" cap="none" dirty="0"/>
              <a:t> CGH was normal and maternal causes of miscarriage had been ruled out by </a:t>
            </a:r>
            <a:r>
              <a:rPr lang="en-US" cap="none" dirty="0" err="1"/>
              <a:t>kariminejad</a:t>
            </a:r>
            <a:r>
              <a:rPr lang="en-US" cap="none" dirty="0"/>
              <a:t>–</a:t>
            </a:r>
            <a:r>
              <a:rPr lang="en-US" cap="none" dirty="0" err="1"/>
              <a:t>najmabadi</a:t>
            </a:r>
            <a:r>
              <a:rPr lang="en-US" cap="none" dirty="0"/>
              <a:t> pathology &amp; genetics center. </a:t>
            </a:r>
          </a:p>
          <a:p>
            <a:pPr algn="justLow" rtl="0"/>
            <a:r>
              <a:rPr lang="en-US" cap="none" dirty="0"/>
              <a:t>The couples had a history of two or more pregnancy losses (RPL) and the results of previous </a:t>
            </a:r>
            <a:r>
              <a:rPr lang="en-US" cap="none" dirty="0">
                <a:solidFill>
                  <a:srgbClr val="00B0F0"/>
                </a:solidFill>
              </a:rPr>
              <a:t>a-</a:t>
            </a:r>
            <a:r>
              <a:rPr lang="en-US" cap="none" dirty="0" err="1">
                <a:solidFill>
                  <a:srgbClr val="00B0F0"/>
                </a:solidFill>
              </a:rPr>
              <a:t>cgh</a:t>
            </a:r>
            <a:r>
              <a:rPr lang="en-US" cap="none" dirty="0">
                <a:solidFill>
                  <a:srgbClr val="00B0F0"/>
                </a:solidFill>
              </a:rPr>
              <a:t> and QF-PCR were normal</a:t>
            </a:r>
            <a:r>
              <a:rPr lang="en-US" cap="none" dirty="0"/>
              <a:t>. Five of the cases had fetal autopsy reports. </a:t>
            </a:r>
          </a:p>
          <a:p>
            <a:pPr algn="justLow" rtl="0"/>
            <a:r>
              <a:rPr lang="en-US" cap="none" dirty="0"/>
              <a:t>The cases were selected from consanguineous couples with spontaneous loss of a pregnancy at </a:t>
            </a:r>
            <a:r>
              <a:rPr lang="en-US" cap="none" dirty="0">
                <a:solidFill>
                  <a:srgbClr val="00B0F0"/>
                </a:solidFill>
              </a:rPr>
              <a:t>less than 20 weeks</a:t>
            </a:r>
            <a:r>
              <a:rPr lang="en-US" cap="none" dirty="0"/>
              <a:t> of gestation and whose fetuses had sufficient quantity of DNA with appropriate quality. </a:t>
            </a:r>
            <a:r>
              <a:rPr lang="en-US" cap="none" dirty="0">
                <a:solidFill>
                  <a:srgbClr val="00B0F0"/>
                </a:solidFill>
              </a:rPr>
              <a:t>To minimize the effect of maternal causes of miscarriage</a:t>
            </a:r>
            <a:r>
              <a:rPr lang="en-US" cap="none" dirty="0"/>
              <a:t>, we chose families who had a history of one normal child, or one pregnancy beyond the second trimester or whose fetus showed evidence of fetal abnormalities (non-immune hydrops fetalis (NIHF), cardiac anomalies, etc.). </a:t>
            </a:r>
          </a:p>
          <a:p>
            <a:pPr algn="justLow" rtl="0"/>
            <a:r>
              <a:rPr lang="en-US" cap="none" dirty="0"/>
              <a:t>None of the cases had induced abortion or prior abnormality detected in ultrasound</a:t>
            </a:r>
            <a:endParaRPr lang="fa-IR" cap="none" dirty="0"/>
          </a:p>
        </p:txBody>
      </p:sp>
      <p:sp>
        <p:nvSpPr>
          <p:cNvPr id="4" name="Slide Number Placeholder 3">
            <a:extLst>
              <a:ext uri="{FF2B5EF4-FFF2-40B4-BE49-F238E27FC236}">
                <a16:creationId xmlns:a16="http://schemas.microsoft.com/office/drawing/2014/main" xmlns="" id="{B0D88F75-EC0C-41C8-ABB7-372D2C167F91}"/>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49564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73211"/>
            <a:ext cx="10364451" cy="1596177"/>
          </a:xfrm>
        </p:spPr>
        <p:txBody>
          <a:bodyPr/>
          <a:lstStyle/>
          <a:p>
            <a:r>
              <a:rPr lang="en-US" dirty="0"/>
              <a:t>Whole exome sequencing</a:t>
            </a:r>
            <a:endParaRPr lang="fa-IR" dirty="0"/>
          </a:p>
        </p:txBody>
      </p:sp>
      <p:sp>
        <p:nvSpPr>
          <p:cNvPr id="3" name="Content Placeholder 2"/>
          <p:cNvSpPr>
            <a:spLocks noGrp="1"/>
          </p:cNvSpPr>
          <p:nvPr>
            <p:ph sz="quarter" idx="13"/>
          </p:nvPr>
        </p:nvSpPr>
        <p:spPr>
          <a:xfrm>
            <a:off x="340750" y="2123252"/>
            <a:ext cx="11424530" cy="4125148"/>
          </a:xfrm>
        </p:spPr>
        <p:txBody>
          <a:bodyPr>
            <a:normAutofit/>
          </a:bodyPr>
          <a:lstStyle/>
          <a:p>
            <a:pPr algn="l" rtl="0"/>
            <a:r>
              <a:rPr lang="en-US" cap="none" dirty="0"/>
              <a:t>We used archival genomic DNA from the products of spontaneous miscarriage and extracted DNA from the peripheral blood of parents. </a:t>
            </a:r>
          </a:p>
        </p:txBody>
      </p:sp>
      <p:sp>
        <p:nvSpPr>
          <p:cNvPr id="4" name="Slide Number Placeholder 3">
            <a:extLst>
              <a:ext uri="{FF2B5EF4-FFF2-40B4-BE49-F238E27FC236}">
                <a16:creationId xmlns:a16="http://schemas.microsoft.com/office/drawing/2014/main" xmlns="" id="{CDFA7546-B4F4-4D10-8C92-BE196DEB165A}"/>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11" name="Picture 10">
            <a:extLst>
              <a:ext uri="{FF2B5EF4-FFF2-40B4-BE49-F238E27FC236}">
                <a16:creationId xmlns:a16="http://schemas.microsoft.com/office/drawing/2014/main" xmlns="" id="{5271FFCB-0445-4372-8C13-2E8133A7E95A}"/>
              </a:ext>
            </a:extLst>
          </p:cNvPr>
          <p:cNvPicPr>
            <a:picLocks noChangeAspect="1"/>
          </p:cNvPicPr>
          <p:nvPr/>
        </p:nvPicPr>
        <p:blipFill>
          <a:blip r:embed="rId2"/>
          <a:stretch>
            <a:fillRect/>
          </a:stretch>
        </p:blipFill>
        <p:spPr>
          <a:xfrm>
            <a:off x="3479636" y="3152656"/>
            <a:ext cx="5486400" cy="3366649"/>
          </a:xfrm>
          <a:prstGeom prst="rect">
            <a:avLst/>
          </a:prstGeom>
        </p:spPr>
      </p:pic>
    </p:spTree>
    <p:extLst>
      <p:ext uri="{BB962C8B-B14F-4D97-AF65-F5344CB8AC3E}">
        <p14:creationId xmlns:p14="http://schemas.microsoft.com/office/powerpoint/2010/main" val="843504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0"/>
            <a:ext cx="10364451" cy="1596177"/>
          </a:xfrm>
        </p:spPr>
        <p:txBody>
          <a:bodyPr/>
          <a:lstStyle/>
          <a:p>
            <a:r>
              <a:rPr lang="en-US" dirty="0"/>
              <a:t>Results</a:t>
            </a:r>
            <a:endParaRPr lang="fa-IR" dirty="0"/>
          </a:p>
        </p:txBody>
      </p:sp>
      <p:sp>
        <p:nvSpPr>
          <p:cNvPr id="3" name="Content Placeholder 2"/>
          <p:cNvSpPr>
            <a:spLocks noGrp="1"/>
          </p:cNvSpPr>
          <p:nvPr>
            <p:ph sz="quarter" idx="13"/>
          </p:nvPr>
        </p:nvSpPr>
        <p:spPr>
          <a:xfrm>
            <a:off x="346533" y="1752031"/>
            <a:ext cx="11497682" cy="4131244"/>
          </a:xfrm>
        </p:spPr>
        <p:txBody>
          <a:bodyPr>
            <a:normAutofit/>
          </a:bodyPr>
          <a:lstStyle/>
          <a:p>
            <a:pPr algn="justLow" rtl="0"/>
            <a:r>
              <a:rPr lang="en-US" sz="2400" cap="none" dirty="0"/>
              <a:t>We collected DNA from the products of miscarriage from 20 Iranian women in consanguineous marriages and with a history of recurrent pregnancy loss. QF-PCR and a-</a:t>
            </a:r>
            <a:r>
              <a:rPr lang="en-US" sz="2400" cap="none" dirty="0" err="1"/>
              <a:t>cgh</a:t>
            </a:r>
            <a:r>
              <a:rPr lang="en-US" sz="2400" cap="none" dirty="0"/>
              <a:t> had previously been performed and reported as normal.</a:t>
            </a:r>
          </a:p>
          <a:p>
            <a:pPr algn="justLow" rtl="0"/>
            <a:r>
              <a:rPr lang="en-US" sz="2400" cap="none" dirty="0"/>
              <a:t> None of the women had a specific diagnosis for pregnancy loss. As all cases were of loss of a pregnancy at less than 20 weeks of </a:t>
            </a:r>
            <a:r>
              <a:rPr lang="en-US" sz="2400" cap="none" dirty="0" smtClean="0"/>
              <a:t>gestation.</a:t>
            </a:r>
            <a:endParaRPr lang="fa-IR" sz="2400" cap="none" dirty="0">
              <a:solidFill>
                <a:srgbClr val="00B0F0"/>
              </a:solidFill>
            </a:endParaRPr>
          </a:p>
        </p:txBody>
      </p:sp>
      <p:sp>
        <p:nvSpPr>
          <p:cNvPr id="4" name="Slide Number Placeholder 3">
            <a:extLst>
              <a:ext uri="{FF2B5EF4-FFF2-40B4-BE49-F238E27FC236}">
                <a16:creationId xmlns:a16="http://schemas.microsoft.com/office/drawing/2014/main" xmlns="" id="{DEABCCC7-F154-4560-871A-2DC36EFCD820}"/>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5" name="Picture 4">
            <a:extLst>
              <a:ext uri="{FF2B5EF4-FFF2-40B4-BE49-F238E27FC236}">
                <a16:creationId xmlns:a16="http://schemas.microsoft.com/office/drawing/2014/main" xmlns="" id="{E5BD0AB5-EB53-48E1-A506-92EB4AF27AD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21000" y1="54947" x2="21000" y2="54947"/>
                        <a14:foregroundMark x1="44667" y1="10424" x2="44667" y2="10424"/>
                        <a14:foregroundMark x1="72556" y1="72792" x2="72556" y2="72792"/>
                      </a14:backgroundRemoval>
                    </a14:imgEffect>
                  </a14:imgLayer>
                </a14:imgProps>
              </a:ext>
            </a:extLst>
          </a:blip>
          <a:stretch>
            <a:fillRect/>
          </a:stretch>
        </p:blipFill>
        <p:spPr>
          <a:xfrm>
            <a:off x="9692640" y="26866"/>
            <a:ext cx="2743200" cy="1725165"/>
          </a:xfrm>
          <a:prstGeom prst="rect">
            <a:avLst/>
          </a:prstGeom>
        </p:spPr>
      </p:pic>
    </p:spTree>
    <p:extLst>
      <p:ext uri="{BB962C8B-B14F-4D97-AF65-F5344CB8AC3E}">
        <p14:creationId xmlns:p14="http://schemas.microsoft.com/office/powerpoint/2010/main" val="160711220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662</TotalTime>
  <Words>1685</Words>
  <Application>Microsoft Office PowerPoint</Application>
  <PresentationFormat>Custom</PresentationFormat>
  <Paragraphs>118</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Droplet</vt:lpstr>
      <vt:lpstr>Identifying The Causes Of Recurrent Pregnancy Loss In Consanguineous Couples Using Whole Exome Sequencing On The Products Of Miscarriage With No Chromosomal Abnormalities</vt:lpstr>
      <vt:lpstr>introduction</vt:lpstr>
      <vt:lpstr>introduction</vt:lpstr>
      <vt:lpstr>introduction</vt:lpstr>
      <vt:lpstr>introduction</vt:lpstr>
      <vt:lpstr>Aim</vt:lpstr>
      <vt:lpstr>Materials and methods</vt:lpstr>
      <vt:lpstr>Whole exome sequencing</vt:lpstr>
      <vt:lpstr>Results</vt:lpstr>
      <vt:lpstr>Results</vt:lpstr>
      <vt:lpstr>PIEZO1</vt:lpstr>
      <vt:lpstr>FRAS1</vt:lpstr>
      <vt:lpstr>COL1A1</vt:lpstr>
      <vt:lpstr>POMT1</vt:lpstr>
      <vt:lpstr>DIS3L2</vt:lpstr>
      <vt:lpstr>SCN5A</vt:lpstr>
      <vt:lpstr>FUCA1</vt:lpstr>
      <vt:lpstr>GBE1</vt:lpstr>
      <vt:lpstr>COL1A1</vt:lpstr>
      <vt:lpstr>Discussion</vt:lpstr>
      <vt:lpstr>Discussion</vt:lpstr>
      <vt:lpstr>Discussion</vt:lpstr>
      <vt:lpstr>Discussion</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the causes of recurrent pregnancy loss in consanguineous couples using whole exome sequencing on the products of miscarriage with no chromosomal abnormalities</dc:title>
  <dc:creator>test</dc:creator>
  <cp:lastModifiedBy>test</cp:lastModifiedBy>
  <cp:revision>60</cp:revision>
  <dcterms:created xsi:type="dcterms:W3CDTF">2021-10-04T04:53:26Z</dcterms:created>
  <dcterms:modified xsi:type="dcterms:W3CDTF">2021-10-27T07:13:19Z</dcterms:modified>
</cp:coreProperties>
</file>