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72" r:id="rId5"/>
    <p:sldId id="259" r:id="rId6"/>
    <p:sldId id="260" r:id="rId7"/>
    <p:sldId id="261" r:id="rId8"/>
    <p:sldId id="274" r:id="rId9"/>
    <p:sldId id="263" r:id="rId10"/>
    <p:sldId id="273" r:id="rId11"/>
    <p:sldId id="262" r:id="rId12"/>
    <p:sldId id="265" r:id="rId13"/>
    <p:sldId id="275" r:id="rId14"/>
    <p:sldId id="267" r:id="rId15"/>
    <p:sldId id="276" r:id="rId16"/>
    <p:sldId id="268" r:id="rId17"/>
    <p:sldId id="269" r:id="rId18"/>
    <p:sldId id="270" r:id="rId19"/>
    <p:sldId id="27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ED2EFC91-4CD6-4E39-9A4C-8E1E19FC9117}" type="datetimeFigureOut">
              <a:rPr lang="en-US" smtClean="0"/>
              <a:t>6/9/2021</a:t>
            </a:fld>
            <a:endParaRPr lang="en-US"/>
          </a:p>
        </p:txBody>
      </p:sp>
      <p:sp>
        <p:nvSpPr>
          <p:cNvPr id="5" name="Footer Placeholder 4"/>
          <p:cNvSpPr>
            <a:spLocks noGrp="1"/>
          </p:cNvSpPr>
          <p:nvPr>
            <p:ph type="ftr" sz="quarter" idx="11"/>
          </p:nvPr>
        </p:nvSpPr>
        <p:spPr>
          <a:xfrm>
            <a:off x="3623733" y="6117336"/>
            <a:ext cx="3609438" cy="365125"/>
          </a:xfrm>
        </p:spPr>
        <p:txBody>
          <a:bodyPr/>
          <a:lstStyle/>
          <a:p>
            <a:endParaRPr lang="en-US"/>
          </a:p>
        </p:txBody>
      </p:sp>
      <p:sp>
        <p:nvSpPr>
          <p:cNvPr id="6" name="Slide Number Placeholder 5"/>
          <p:cNvSpPr>
            <a:spLocks noGrp="1"/>
          </p:cNvSpPr>
          <p:nvPr>
            <p:ph type="sldNum" sz="quarter" idx="12"/>
          </p:nvPr>
        </p:nvSpPr>
        <p:spPr>
          <a:xfrm>
            <a:off x="8275320" y="6117336"/>
            <a:ext cx="411480" cy="365125"/>
          </a:xfrm>
        </p:spPr>
        <p:txBody>
          <a:bodyPr/>
          <a:lstStyle/>
          <a:p>
            <a:fld id="{28C72C59-CBD6-45CB-A7AF-42AD50BEB838}" type="slidenum">
              <a:rPr lang="en-US" smtClean="0"/>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191610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2EFC91-4CD6-4E39-9A4C-8E1E19FC9117}" type="datetimeFigureOut">
              <a:rPr lang="en-US" smtClean="0"/>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C72C59-CBD6-45CB-A7AF-42AD50BEB838}" type="slidenum">
              <a:rPr lang="en-US" smtClean="0"/>
              <a:t>‹#›</a:t>
            </a:fld>
            <a:endParaRPr lang="en-US"/>
          </a:p>
        </p:txBody>
      </p:sp>
    </p:spTree>
    <p:extLst>
      <p:ext uri="{BB962C8B-B14F-4D97-AF65-F5344CB8AC3E}">
        <p14:creationId xmlns:p14="http://schemas.microsoft.com/office/powerpoint/2010/main" val="283810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2EFC91-4CD6-4E39-9A4C-8E1E19FC9117}"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C72C59-CBD6-45CB-A7AF-42AD50BEB838}" type="slidenum">
              <a:rPr lang="en-US" smtClean="0"/>
              <a:t>‹#›</a:t>
            </a:fld>
            <a:endParaRPr lang="en-US"/>
          </a:p>
        </p:txBody>
      </p:sp>
    </p:spTree>
    <p:extLst>
      <p:ext uri="{BB962C8B-B14F-4D97-AF65-F5344CB8AC3E}">
        <p14:creationId xmlns:p14="http://schemas.microsoft.com/office/powerpoint/2010/main" val="22024440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2EFC91-4CD6-4E39-9A4C-8E1E19FC9117}"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C72C59-CBD6-45CB-A7AF-42AD50BEB838}" type="slidenum">
              <a:rPr lang="en-US" smtClean="0"/>
              <a:t>‹#›</a:t>
            </a:fld>
            <a:endParaRPr lang="en-US"/>
          </a:p>
        </p:txBody>
      </p:sp>
    </p:spTree>
    <p:extLst>
      <p:ext uri="{BB962C8B-B14F-4D97-AF65-F5344CB8AC3E}">
        <p14:creationId xmlns:p14="http://schemas.microsoft.com/office/powerpoint/2010/main" val="344644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2EFC91-4CD6-4E39-9A4C-8E1E19FC9117}"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C72C59-CBD6-45CB-A7AF-42AD50BEB838}" type="slidenum">
              <a:rPr lang="en-US" smtClean="0"/>
              <a:t>‹#›</a:t>
            </a:fld>
            <a:endParaRPr lang="en-US"/>
          </a:p>
        </p:txBody>
      </p:sp>
    </p:spTree>
    <p:extLst>
      <p:ext uri="{BB962C8B-B14F-4D97-AF65-F5344CB8AC3E}">
        <p14:creationId xmlns:p14="http://schemas.microsoft.com/office/powerpoint/2010/main" val="23355796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2EFC91-4CD6-4E39-9A4C-8E1E19FC9117}"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C72C59-CBD6-45CB-A7AF-42AD50BEB838}" type="slidenum">
              <a:rPr lang="en-US" smtClean="0"/>
              <a:t>‹#›</a:t>
            </a:fld>
            <a:endParaRPr lang="en-US"/>
          </a:p>
        </p:txBody>
      </p:sp>
    </p:spTree>
    <p:extLst>
      <p:ext uri="{BB962C8B-B14F-4D97-AF65-F5344CB8AC3E}">
        <p14:creationId xmlns:p14="http://schemas.microsoft.com/office/powerpoint/2010/main" val="40828769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2EFC91-4CD6-4E39-9A4C-8E1E19FC9117}"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C72C59-CBD6-45CB-A7AF-42AD50BEB838}" type="slidenum">
              <a:rPr lang="en-US" smtClean="0"/>
              <a:t>‹#›</a:t>
            </a:fld>
            <a:endParaRPr lang="en-US"/>
          </a:p>
        </p:txBody>
      </p:sp>
    </p:spTree>
    <p:extLst>
      <p:ext uri="{BB962C8B-B14F-4D97-AF65-F5344CB8AC3E}">
        <p14:creationId xmlns:p14="http://schemas.microsoft.com/office/powerpoint/2010/main" val="10627081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2EFC91-4CD6-4E39-9A4C-8E1E19FC9117}"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C72C59-CBD6-45CB-A7AF-42AD50BEB838}" type="slidenum">
              <a:rPr lang="en-US" smtClean="0"/>
              <a:t>‹#›</a:t>
            </a:fld>
            <a:endParaRPr lang="en-US"/>
          </a:p>
        </p:txBody>
      </p:sp>
    </p:spTree>
    <p:extLst>
      <p:ext uri="{BB962C8B-B14F-4D97-AF65-F5344CB8AC3E}">
        <p14:creationId xmlns:p14="http://schemas.microsoft.com/office/powerpoint/2010/main" val="661132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2EFC91-4CD6-4E39-9A4C-8E1E19FC9117}"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C72C59-CBD6-45CB-A7AF-42AD50BEB838}" type="slidenum">
              <a:rPr lang="en-US" smtClean="0"/>
              <a:t>‹#›</a:t>
            </a:fld>
            <a:endParaRPr lang="en-US"/>
          </a:p>
        </p:txBody>
      </p:sp>
    </p:spTree>
    <p:extLst>
      <p:ext uri="{BB962C8B-B14F-4D97-AF65-F5344CB8AC3E}">
        <p14:creationId xmlns:p14="http://schemas.microsoft.com/office/powerpoint/2010/main" val="1927355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ED2EFC91-4CD6-4E39-9A4C-8E1E19FC9117}" type="datetimeFigureOut">
              <a:rPr lang="en-US" smtClean="0"/>
              <a:t>6/9/2021</a:t>
            </a:fld>
            <a:endParaRPr lang="en-US"/>
          </a:p>
        </p:txBody>
      </p:sp>
      <p:sp>
        <p:nvSpPr>
          <p:cNvPr id="5" name="Footer Placeholder 4"/>
          <p:cNvSpPr>
            <a:spLocks noGrp="1"/>
          </p:cNvSpPr>
          <p:nvPr>
            <p:ph type="ftr" sz="quarter" idx="11"/>
          </p:nvPr>
        </p:nvSpPr>
        <p:spPr>
          <a:xfrm>
            <a:off x="1972647" y="6108173"/>
            <a:ext cx="5314517" cy="365125"/>
          </a:xfrm>
        </p:spPr>
        <p:txBody>
          <a:bodyPr/>
          <a:lstStyle/>
          <a:p>
            <a:endParaRPr lang="en-US"/>
          </a:p>
        </p:txBody>
      </p:sp>
      <p:sp>
        <p:nvSpPr>
          <p:cNvPr id="6" name="Slide Number Placeholder 5"/>
          <p:cNvSpPr>
            <a:spLocks noGrp="1"/>
          </p:cNvSpPr>
          <p:nvPr>
            <p:ph type="sldNum" sz="quarter" idx="12"/>
          </p:nvPr>
        </p:nvSpPr>
        <p:spPr>
          <a:xfrm>
            <a:off x="8258967" y="6108173"/>
            <a:ext cx="427833" cy="365125"/>
          </a:xfrm>
        </p:spPr>
        <p:txBody>
          <a:bodyPr/>
          <a:lstStyle/>
          <a:p>
            <a:fld id="{28C72C59-CBD6-45CB-A7AF-42AD50BEB838}" type="slidenum">
              <a:rPr lang="en-US" smtClean="0"/>
              <a:t>‹#›</a:t>
            </a:fld>
            <a:endParaRPr lang="en-US"/>
          </a:p>
        </p:txBody>
      </p:sp>
    </p:spTree>
    <p:extLst>
      <p:ext uri="{BB962C8B-B14F-4D97-AF65-F5344CB8AC3E}">
        <p14:creationId xmlns:p14="http://schemas.microsoft.com/office/powerpoint/2010/main" val="1270054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2EFC91-4CD6-4E39-9A4C-8E1E19FC9117}"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273317" y="6116070"/>
            <a:ext cx="413483" cy="365125"/>
          </a:xfrm>
        </p:spPr>
        <p:txBody>
          <a:bodyPr/>
          <a:lstStyle/>
          <a:p>
            <a:fld id="{28C72C59-CBD6-45CB-A7AF-42AD50BEB838}" type="slidenum">
              <a:rPr lang="en-US" smtClean="0"/>
              <a:t>‹#›</a:t>
            </a:fld>
            <a:endParaRPr lang="en-US"/>
          </a:p>
        </p:txBody>
      </p:sp>
    </p:spTree>
    <p:extLst>
      <p:ext uri="{BB962C8B-B14F-4D97-AF65-F5344CB8AC3E}">
        <p14:creationId xmlns:p14="http://schemas.microsoft.com/office/powerpoint/2010/main" val="58161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D2EFC91-4CD6-4E39-9A4C-8E1E19FC9117}" type="datetimeFigureOut">
              <a:rPr lang="en-US" smtClean="0"/>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C72C59-CBD6-45CB-A7AF-42AD50BEB838}" type="slidenum">
              <a:rPr lang="en-US" smtClean="0"/>
              <a:t>‹#›</a:t>
            </a:fld>
            <a:endParaRPr lang="en-US"/>
          </a:p>
        </p:txBody>
      </p:sp>
    </p:spTree>
    <p:extLst>
      <p:ext uri="{BB962C8B-B14F-4D97-AF65-F5344CB8AC3E}">
        <p14:creationId xmlns:p14="http://schemas.microsoft.com/office/powerpoint/2010/main" val="1579090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D2EFC91-4CD6-4E39-9A4C-8E1E19FC9117}" type="datetimeFigureOut">
              <a:rPr lang="en-US" smtClean="0"/>
              <a:t>6/9/2021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C72C59-CBD6-45CB-A7AF-42AD50BEB838}" type="slidenum">
              <a:rPr lang="en-US" smtClean="0"/>
              <a:t>‹#›</a:t>
            </a:fld>
            <a:endParaRPr lang="en-US"/>
          </a:p>
        </p:txBody>
      </p:sp>
    </p:spTree>
    <p:extLst>
      <p:ext uri="{BB962C8B-B14F-4D97-AF65-F5344CB8AC3E}">
        <p14:creationId xmlns:p14="http://schemas.microsoft.com/office/powerpoint/2010/main" val="1178091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D2EFC91-4CD6-4E39-9A4C-8E1E19FC9117}" type="datetimeFigureOut">
              <a:rPr lang="en-US" smtClean="0"/>
              <a:t>6/9/2021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C72C59-CBD6-45CB-A7AF-42AD50BEB838}" type="slidenum">
              <a:rPr lang="en-US" smtClean="0"/>
              <a:t>‹#›</a:t>
            </a:fld>
            <a:endParaRPr lang="en-US"/>
          </a:p>
        </p:txBody>
      </p:sp>
    </p:spTree>
    <p:extLst>
      <p:ext uri="{BB962C8B-B14F-4D97-AF65-F5344CB8AC3E}">
        <p14:creationId xmlns:p14="http://schemas.microsoft.com/office/powerpoint/2010/main" val="3408842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2EFC91-4CD6-4E39-9A4C-8E1E19FC9117}" type="datetimeFigureOut">
              <a:rPr lang="en-US" smtClean="0"/>
              <a:t>6/9/2021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C72C59-CBD6-45CB-A7AF-42AD50BEB838}" type="slidenum">
              <a:rPr lang="en-US" smtClean="0"/>
              <a:t>‹#›</a:t>
            </a:fld>
            <a:endParaRPr lang="en-US"/>
          </a:p>
        </p:txBody>
      </p:sp>
    </p:spTree>
    <p:extLst>
      <p:ext uri="{BB962C8B-B14F-4D97-AF65-F5344CB8AC3E}">
        <p14:creationId xmlns:p14="http://schemas.microsoft.com/office/powerpoint/2010/main" val="789887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2EFC91-4CD6-4E39-9A4C-8E1E19FC9117}" type="datetimeFigureOut">
              <a:rPr lang="en-US" smtClean="0"/>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C72C59-CBD6-45CB-A7AF-42AD50BEB838}" type="slidenum">
              <a:rPr lang="en-US" smtClean="0"/>
              <a:t>‹#›</a:t>
            </a:fld>
            <a:endParaRPr lang="en-US"/>
          </a:p>
        </p:txBody>
      </p:sp>
    </p:spTree>
    <p:extLst>
      <p:ext uri="{BB962C8B-B14F-4D97-AF65-F5344CB8AC3E}">
        <p14:creationId xmlns:p14="http://schemas.microsoft.com/office/powerpoint/2010/main" val="4228350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2EFC91-4CD6-4E39-9A4C-8E1E19FC9117}" type="datetimeFigureOut">
              <a:rPr lang="en-US" smtClean="0"/>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C72C59-CBD6-45CB-A7AF-42AD50BEB838}" type="slidenum">
              <a:rPr lang="en-US" smtClean="0"/>
              <a:t>‹#›</a:t>
            </a:fld>
            <a:endParaRPr lang="en-US"/>
          </a:p>
        </p:txBody>
      </p:sp>
    </p:spTree>
    <p:extLst>
      <p:ext uri="{BB962C8B-B14F-4D97-AF65-F5344CB8AC3E}">
        <p14:creationId xmlns:p14="http://schemas.microsoft.com/office/powerpoint/2010/main" val="265447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D2EFC91-4CD6-4E39-9A4C-8E1E19FC9117}" type="datetimeFigureOut">
              <a:rPr lang="en-US" smtClean="0"/>
              <a:t>6/9/2021</a:t>
            </a:fld>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8C72C59-CBD6-45CB-A7AF-42AD50BEB838}" type="slidenum">
              <a:rPr lang="en-US" smtClean="0"/>
              <a:t>‹#›</a:t>
            </a:fld>
            <a:endParaRPr lang="en-US"/>
          </a:p>
        </p:txBody>
      </p:sp>
    </p:spTree>
    <p:extLst>
      <p:ext uri="{BB962C8B-B14F-4D97-AF65-F5344CB8AC3E}">
        <p14:creationId xmlns:p14="http://schemas.microsoft.com/office/powerpoint/2010/main" val="3152390397"/>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 id="2147483773" r:id="rId17"/>
  </p:sldLayoutIdLst>
  <p:txStyles>
    <p:titleStyle>
      <a:lvl1pPr algn="ctr" defTabSz="457200" rtl="1" eaLnBrk="1" latinLnBrk="0" hangingPunct="1">
        <a:spcBef>
          <a:spcPct val="0"/>
        </a:spcBef>
        <a:buNone/>
        <a:defRPr sz="4000" kern="1200" cap="none">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r" defTabSz="457200" rtl="1"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r" defTabSz="457200" rtl="1"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r" defTabSz="457200" rtl="1"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9855" y="619268"/>
            <a:ext cx="6743700" cy="4638532"/>
          </a:xfrm>
        </p:spPr>
        <p:txBody>
          <a:bodyPr>
            <a:normAutofit/>
          </a:bodyPr>
          <a:lstStyle/>
          <a:p>
            <a:pPr algn="l"/>
            <a:r>
              <a:rPr lang="en-US" sz="2700" dirty="0" smtClean="0"/>
              <a:t>1-Singleton birth weight and premature birth after in vitro fertilization: Do we have evidence?</a:t>
            </a:r>
            <a:br>
              <a:rPr lang="en-US" sz="2700" dirty="0" smtClean="0"/>
            </a:br>
            <a:r>
              <a:rPr lang="en-US" sz="2700" dirty="0" smtClean="0"/>
              <a:t/>
            </a:r>
            <a:br>
              <a:rPr lang="en-US" sz="2700" dirty="0" smtClean="0"/>
            </a:br>
            <a:r>
              <a:rPr lang="en-US" sz="2700" dirty="0" smtClean="0"/>
              <a:t>2-Growth differences after fresh and frozen embryo transfers: When do they begin?</a:t>
            </a:r>
            <a:r>
              <a:rPr lang="fa-IR" sz="2700" dirty="0" smtClean="0"/>
              <a:t/>
            </a:r>
            <a:br>
              <a:rPr lang="fa-IR" sz="2700" dirty="0" smtClean="0"/>
            </a:br>
            <a:r>
              <a:rPr lang="en-US" sz="2700" dirty="0"/>
              <a:t/>
            </a:r>
            <a:br>
              <a:rPr lang="en-US" sz="2700" dirty="0"/>
            </a:br>
            <a:r>
              <a:rPr lang="en-US" sz="2700" dirty="0"/>
              <a:t>3-Assisted reproductive technologies and the risk of stillbirth in singleton </a:t>
            </a:r>
            <a:r>
              <a:rPr lang="en-US" sz="2700" dirty="0" smtClean="0"/>
              <a:t>pregnancies.</a:t>
            </a:r>
            <a:r>
              <a:rPr lang="en-US" sz="2800" dirty="0" smtClean="0"/>
              <a:t/>
            </a:r>
            <a:br>
              <a:rPr lang="en-US" sz="2800" dirty="0" smtClean="0"/>
            </a:br>
            <a:endParaRPr lang="en-US" sz="2800" dirty="0"/>
          </a:p>
        </p:txBody>
      </p:sp>
      <p:sp>
        <p:nvSpPr>
          <p:cNvPr id="3" name="Subtitle 2"/>
          <p:cNvSpPr>
            <a:spLocks noGrp="1"/>
          </p:cNvSpPr>
          <p:nvPr>
            <p:ph type="subTitle" idx="1"/>
          </p:nvPr>
        </p:nvSpPr>
        <p:spPr>
          <a:xfrm>
            <a:off x="272955" y="4983139"/>
            <a:ext cx="8610600" cy="1752600"/>
          </a:xfrm>
        </p:spPr>
        <p:txBody>
          <a:bodyPr>
            <a:normAutofit fontScale="92500"/>
          </a:bodyPr>
          <a:lstStyle/>
          <a:p>
            <a:pPr algn="l"/>
            <a:r>
              <a:rPr lang="en-US" sz="2000" dirty="0" smtClean="0"/>
              <a:t>  </a:t>
            </a:r>
          </a:p>
          <a:p>
            <a:pPr algn="l"/>
            <a:r>
              <a:rPr lang="en-US" sz="2000" dirty="0"/>
              <a:t> </a:t>
            </a:r>
            <a:r>
              <a:rPr lang="en-US" sz="2000" dirty="0" smtClean="0"/>
              <a:t> </a:t>
            </a:r>
          </a:p>
          <a:p>
            <a:pPr algn="l"/>
            <a:r>
              <a:rPr lang="en-US" sz="2000" b="1" dirty="0" smtClean="0">
                <a:solidFill>
                  <a:srgbClr val="7030A0"/>
                </a:solidFill>
              </a:rPr>
              <a:t>                                                                            </a:t>
            </a:r>
          </a:p>
          <a:p>
            <a:pPr algn="l"/>
            <a:r>
              <a:rPr lang="en-US" sz="2000" b="1" dirty="0" smtClean="0">
                <a:solidFill>
                  <a:srgbClr val="7030A0"/>
                </a:solidFill>
              </a:rPr>
              <a:t>                                                                             Presenter: Dr. Marjan Ghaemi (Ob/</a:t>
            </a:r>
            <a:r>
              <a:rPr lang="en-US" sz="2000" b="1" dirty="0" err="1" smtClean="0">
                <a:solidFill>
                  <a:srgbClr val="7030A0"/>
                </a:solidFill>
              </a:rPr>
              <a:t>Gyn</a:t>
            </a:r>
            <a:r>
              <a:rPr lang="en-US" sz="2000" b="1" dirty="0" smtClean="0">
                <a:solidFill>
                  <a:srgbClr val="7030A0"/>
                </a:solidFill>
              </a:rPr>
              <a:t>)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65343" y="5410200"/>
            <a:ext cx="4178969" cy="898478"/>
          </a:xfrm>
          <a:prstGeom prst="rect">
            <a:avLst/>
          </a:prstGeom>
        </p:spPr>
      </p:pic>
    </p:spTree>
    <p:extLst>
      <p:ext uri="{BB962C8B-B14F-4D97-AF65-F5344CB8AC3E}">
        <p14:creationId xmlns:p14="http://schemas.microsoft.com/office/powerpoint/2010/main" val="22317609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2133" y="838200"/>
            <a:ext cx="7704667" cy="5161616"/>
          </a:xfrm>
        </p:spPr>
        <p:txBody>
          <a:bodyPr>
            <a:normAutofit/>
          </a:bodyPr>
          <a:lstStyle/>
          <a:p>
            <a:pPr algn="just" rtl="0"/>
            <a:r>
              <a:rPr lang="en-US" dirty="0"/>
              <a:t>A study by Shah et al. It included single live births of 14,424 IVF/ICSI infants. There were 9,280 fresh and 5,144 frozen IVF cycles.</a:t>
            </a:r>
          </a:p>
          <a:p>
            <a:pPr algn="just" rtl="0"/>
            <a:r>
              <a:rPr lang="en-US" dirty="0"/>
              <a:t>Several changes in the stimulation protocols, types of culture media, laboratory practices, and technique of freezing the embryos occurred over the period of the study. </a:t>
            </a:r>
          </a:p>
          <a:p>
            <a:pPr algn="just" rtl="0"/>
            <a:r>
              <a:rPr lang="en-US" dirty="0"/>
              <a:t>The results showed that the birth weight of singletons from fresh embryo transfer was </a:t>
            </a:r>
            <a:r>
              <a:rPr lang="en-US" dirty="0">
                <a:solidFill>
                  <a:srgbClr val="7030A0"/>
                </a:solidFill>
              </a:rPr>
              <a:t>less than that of infants born from frozen embryos</a:t>
            </a:r>
            <a:r>
              <a:rPr lang="en-US" dirty="0"/>
              <a:t>, confirming the findings of previous reports.</a:t>
            </a:r>
          </a:p>
          <a:p>
            <a:endParaRPr lang="fa-IR" dirty="0"/>
          </a:p>
        </p:txBody>
      </p:sp>
    </p:spTree>
    <p:extLst>
      <p:ext uri="{BB962C8B-B14F-4D97-AF65-F5344CB8AC3E}">
        <p14:creationId xmlns:p14="http://schemas.microsoft.com/office/powerpoint/2010/main" val="1578261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2133" y="381000"/>
            <a:ext cx="7704667" cy="5618816"/>
          </a:xfrm>
        </p:spPr>
        <p:txBody>
          <a:bodyPr>
            <a:normAutofit/>
          </a:bodyPr>
          <a:lstStyle/>
          <a:p>
            <a:pPr algn="just" rtl="0"/>
            <a:r>
              <a:rPr lang="en-US" dirty="0"/>
              <a:t>The evolution of clinical and IVF laboratory practices improved the IVF outcomes and decreased the rates of large-for-gestational-age newborns and preterm births before 32 weeks</a:t>
            </a:r>
            <a:r>
              <a:rPr lang="en-US" dirty="0" smtClean="0"/>
              <a:t>.</a:t>
            </a:r>
          </a:p>
          <a:p>
            <a:pPr algn="just" rtl="0"/>
            <a:r>
              <a:rPr lang="en-US" dirty="0" smtClean="0"/>
              <a:t>The investigators also performed preimplantation genetic testing for 31.5% of the frozen embryos, and they transferred only euploid embryos. It is not clear what the indication for preimplantation</a:t>
            </a:r>
            <a:r>
              <a:rPr lang="en-US" dirty="0"/>
              <a:t> </a:t>
            </a:r>
            <a:r>
              <a:rPr lang="en-US" dirty="0" smtClean="0"/>
              <a:t>genetic testing was and if it affected the outcome of the study</a:t>
            </a:r>
            <a:r>
              <a:rPr lang="en-US" dirty="0" smtClean="0"/>
              <a:t>.</a:t>
            </a:r>
          </a:p>
          <a:p>
            <a:pPr algn="just" rtl="0"/>
            <a:r>
              <a:rPr lang="en-US" dirty="0"/>
              <a:t>Fresh embryo transfer resulting in a singleton pregnancy </a:t>
            </a:r>
            <a:r>
              <a:rPr lang="en-US" dirty="0">
                <a:solidFill>
                  <a:srgbClr val="7030A0"/>
                </a:solidFill>
              </a:rPr>
              <a:t>is associated with a higher risk of SGA, low birth weight infants, and preterm birth, whereas frozen embryo transfer is associated </a:t>
            </a:r>
            <a:r>
              <a:rPr lang="en-US" dirty="0" smtClean="0">
                <a:solidFill>
                  <a:srgbClr val="7030A0"/>
                </a:solidFill>
              </a:rPr>
              <a:t>with </a:t>
            </a:r>
            <a:r>
              <a:rPr lang="en-US" dirty="0">
                <a:solidFill>
                  <a:srgbClr val="7030A0"/>
                </a:solidFill>
              </a:rPr>
              <a:t>large-for gestational- age infants.</a:t>
            </a:r>
          </a:p>
          <a:p>
            <a:pPr algn="just" rtl="0"/>
            <a:endParaRPr lang="en-US" dirty="0" smtClean="0"/>
          </a:p>
        </p:txBody>
      </p:sp>
    </p:spTree>
    <p:extLst>
      <p:ext uri="{BB962C8B-B14F-4D97-AF65-F5344CB8AC3E}">
        <p14:creationId xmlns:p14="http://schemas.microsoft.com/office/powerpoint/2010/main" val="21126664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2133" y="457200"/>
            <a:ext cx="7704667" cy="6400800"/>
          </a:xfrm>
        </p:spPr>
        <p:txBody>
          <a:bodyPr>
            <a:normAutofit/>
          </a:bodyPr>
          <a:lstStyle/>
          <a:p>
            <a:pPr algn="just" rtl="0"/>
            <a:r>
              <a:rPr lang="en-US" dirty="0" smtClean="0"/>
              <a:t>Although the investigators report that the pregnancies eventually demonstrated ‘‘catch up’’ growth with normalization of the Z-scores to the reference population by 68 days in FETs and 75 days in fresh transfers.</a:t>
            </a:r>
          </a:p>
          <a:p>
            <a:pPr algn="just" rtl="0"/>
            <a:r>
              <a:rPr lang="en-US" dirty="0" smtClean="0"/>
              <a:t> pregnancies after fresh transfer still demonstrated a higher risk of SGA at term. </a:t>
            </a:r>
          </a:p>
          <a:p>
            <a:pPr algn="just" rtl="0"/>
            <a:r>
              <a:rPr lang="en-US" dirty="0" smtClean="0"/>
              <a:t>The </a:t>
            </a:r>
            <a:r>
              <a:rPr lang="en-US" dirty="0"/>
              <a:t>finding of lower CRL Z-score in pregnancies after fresh embryo transfer, coupled with the observation of a higher rate of SGA at term, suggests that the </a:t>
            </a:r>
            <a:r>
              <a:rPr lang="en-US" dirty="0">
                <a:solidFill>
                  <a:srgbClr val="7030A0"/>
                </a:solidFill>
              </a:rPr>
              <a:t>impaired growth trajectory of IVF infants destined to be SGA begins early in gestation.</a:t>
            </a:r>
          </a:p>
          <a:p>
            <a:pPr algn="just" rtl="0"/>
            <a:endParaRPr lang="en-US" dirty="0"/>
          </a:p>
        </p:txBody>
      </p:sp>
    </p:spTree>
    <p:extLst>
      <p:ext uri="{BB962C8B-B14F-4D97-AF65-F5344CB8AC3E}">
        <p14:creationId xmlns:p14="http://schemas.microsoft.com/office/powerpoint/2010/main" val="33956095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143000"/>
            <a:ext cx="7704667" cy="3332816"/>
          </a:xfrm>
        </p:spPr>
        <p:txBody>
          <a:bodyPr/>
          <a:lstStyle/>
          <a:p>
            <a:pPr marL="0" indent="0" algn="ctr" rtl="0">
              <a:buNone/>
            </a:pPr>
            <a:r>
              <a:rPr lang="en-US" sz="4400" dirty="0" smtClean="0"/>
              <a:t>What factors are important in first trimester fetal growth</a:t>
            </a:r>
            <a:r>
              <a:rPr lang="en-US" dirty="0" smtClean="0"/>
              <a:t>?</a:t>
            </a:r>
            <a:endParaRPr lang="fa-IR" dirty="0"/>
          </a:p>
        </p:txBody>
      </p:sp>
      <p:pic>
        <p:nvPicPr>
          <p:cNvPr id="4" name="Picture 3"/>
          <p:cNvPicPr>
            <a:picLocks noChangeAspect="1"/>
          </p:cNvPicPr>
          <p:nvPr/>
        </p:nvPicPr>
        <p:blipFill>
          <a:blip r:embed="rId2"/>
          <a:stretch>
            <a:fillRect/>
          </a:stretch>
        </p:blipFill>
        <p:spPr>
          <a:xfrm>
            <a:off x="3352800" y="3623263"/>
            <a:ext cx="2476500" cy="3247247"/>
          </a:xfrm>
          <a:prstGeom prst="rect">
            <a:avLst/>
          </a:prstGeom>
        </p:spPr>
      </p:pic>
    </p:spTree>
    <p:extLst>
      <p:ext uri="{BB962C8B-B14F-4D97-AF65-F5344CB8AC3E}">
        <p14:creationId xmlns:p14="http://schemas.microsoft.com/office/powerpoint/2010/main" val="2508938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2133" y="228600"/>
            <a:ext cx="7704667" cy="5771216"/>
          </a:xfrm>
        </p:spPr>
        <p:txBody>
          <a:bodyPr>
            <a:normAutofit/>
          </a:bodyPr>
          <a:lstStyle/>
          <a:p>
            <a:pPr algn="just" rtl="0"/>
            <a:r>
              <a:rPr lang="en-US" dirty="0" smtClean="0"/>
              <a:t>First </a:t>
            </a:r>
            <a:r>
              <a:rPr lang="en-US" dirty="0" smtClean="0"/>
              <a:t>trimester fetal growth has been correlated with maternal risk factors for cardiovascular disease, such as age, body mass index, smoking, and family history of cardiovascular disease, with lower first trimester fetal CRL measurements specifically in IVF/ICSI conceptions.</a:t>
            </a:r>
          </a:p>
          <a:p>
            <a:pPr algn="just" rtl="0"/>
            <a:r>
              <a:rPr lang="en-US" dirty="0" smtClean="0"/>
              <a:t>Taken together, these studies suggest that fetal growth differences </a:t>
            </a:r>
            <a:r>
              <a:rPr lang="en-US" dirty="0" smtClean="0">
                <a:solidFill>
                  <a:srgbClr val="7030A0"/>
                </a:solidFill>
              </a:rPr>
              <a:t>begin early in pregnancy </a:t>
            </a:r>
            <a:r>
              <a:rPr lang="en-US" dirty="0" smtClean="0"/>
              <a:t>and are dependent on the maternal environment, to which hormonal alterations due to fresh transfer compared with FET may be a contributing factor.</a:t>
            </a:r>
            <a:endParaRPr lang="en-US" dirty="0"/>
          </a:p>
        </p:txBody>
      </p:sp>
    </p:spTree>
    <p:extLst>
      <p:ext uri="{BB962C8B-B14F-4D97-AF65-F5344CB8AC3E}">
        <p14:creationId xmlns:p14="http://schemas.microsoft.com/office/powerpoint/2010/main" val="37566523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2133" y="152400"/>
            <a:ext cx="7704667" cy="5847416"/>
          </a:xfrm>
        </p:spPr>
        <p:txBody>
          <a:bodyPr>
            <a:normAutofit fontScale="92500"/>
          </a:bodyPr>
          <a:lstStyle/>
          <a:p>
            <a:pPr algn="l" rtl="0"/>
            <a:r>
              <a:rPr lang="en-US" dirty="0"/>
              <a:t>Specifically, it is worth noting that the </a:t>
            </a:r>
            <a:r>
              <a:rPr lang="en-US" dirty="0" smtClean="0"/>
              <a:t>fresh and </a:t>
            </a:r>
            <a:r>
              <a:rPr lang="en-US" dirty="0"/>
              <a:t>frozen cohorts differed in some significant ways </a:t>
            </a:r>
            <a:r>
              <a:rPr lang="en-US" dirty="0" smtClean="0"/>
              <a:t>that would </a:t>
            </a:r>
            <a:r>
              <a:rPr lang="en-US" dirty="0"/>
              <a:t>be </a:t>
            </a:r>
            <a:r>
              <a:rPr lang="en-US" dirty="0" smtClean="0"/>
              <a:t>expected</a:t>
            </a:r>
          </a:p>
          <a:p>
            <a:pPr algn="l" rtl="0"/>
            <a:r>
              <a:rPr lang="en-US" dirty="0" smtClean="0"/>
              <a:t> As </a:t>
            </a:r>
            <a:r>
              <a:rPr lang="en-US" dirty="0"/>
              <a:t>freeze-all cycles were performed </a:t>
            </a:r>
            <a:r>
              <a:rPr lang="en-US" dirty="0" smtClean="0"/>
              <a:t>for clinical </a:t>
            </a:r>
            <a:r>
              <a:rPr lang="en-US" dirty="0"/>
              <a:t>indications in high-responders. The FET group </a:t>
            </a:r>
            <a:r>
              <a:rPr lang="en-US" dirty="0" smtClean="0"/>
              <a:t>therefore had</a:t>
            </a:r>
            <a:r>
              <a:rPr lang="en-US" dirty="0"/>
              <a:t>, on average, higher </a:t>
            </a:r>
            <a:r>
              <a:rPr lang="en-US" dirty="0" err="1" smtClean="0"/>
              <a:t>antimullerian</a:t>
            </a:r>
            <a:r>
              <a:rPr lang="en-US" dirty="0" smtClean="0"/>
              <a:t> </a:t>
            </a:r>
            <a:r>
              <a:rPr lang="en-US" dirty="0"/>
              <a:t>hormone </a:t>
            </a:r>
            <a:r>
              <a:rPr lang="en-US" dirty="0" smtClean="0"/>
              <a:t>values and </a:t>
            </a:r>
            <a:r>
              <a:rPr lang="en-US" dirty="0"/>
              <a:t>more embryos available to transfer</a:t>
            </a:r>
            <a:r>
              <a:rPr lang="en-US" dirty="0" smtClean="0"/>
              <a:t>.</a:t>
            </a:r>
          </a:p>
          <a:p>
            <a:pPr algn="l" rtl="0"/>
            <a:r>
              <a:rPr lang="en-US" dirty="0" smtClean="0"/>
              <a:t> </a:t>
            </a:r>
            <a:r>
              <a:rPr lang="en-US" dirty="0"/>
              <a:t>Additionally, </a:t>
            </a:r>
            <a:r>
              <a:rPr lang="en-US" dirty="0" smtClean="0"/>
              <a:t>the average </a:t>
            </a:r>
            <a:r>
              <a:rPr lang="en-US" dirty="0"/>
              <a:t>number of embryos transferred was higher in </a:t>
            </a:r>
            <a:r>
              <a:rPr lang="en-US" dirty="0" smtClean="0"/>
              <a:t>the fresh group.</a:t>
            </a:r>
          </a:p>
          <a:p>
            <a:pPr algn="l" rtl="0"/>
            <a:r>
              <a:rPr lang="en-US" dirty="0" smtClean="0"/>
              <a:t>this </a:t>
            </a:r>
            <a:r>
              <a:rPr lang="en-US" dirty="0"/>
              <a:t>is significant as </a:t>
            </a:r>
            <a:r>
              <a:rPr lang="en-US" dirty="0" smtClean="0"/>
              <a:t>the presence </a:t>
            </a:r>
            <a:r>
              <a:rPr lang="en-US" dirty="0"/>
              <a:t>of a second implanting embryo may impact </a:t>
            </a:r>
            <a:r>
              <a:rPr lang="en-US" dirty="0" smtClean="0"/>
              <a:t>growth even </a:t>
            </a:r>
            <a:r>
              <a:rPr lang="en-US" dirty="0"/>
              <a:t>in a singleton </a:t>
            </a:r>
            <a:r>
              <a:rPr lang="en-US" dirty="0" smtClean="0"/>
              <a:t>pregnancy.</a:t>
            </a:r>
          </a:p>
          <a:p>
            <a:pPr algn="l" rtl="0"/>
            <a:r>
              <a:rPr lang="en-US" dirty="0" smtClean="0"/>
              <a:t>However</a:t>
            </a:r>
            <a:r>
              <a:rPr lang="en-US" dirty="0"/>
              <a:t>, maternal age, </a:t>
            </a:r>
            <a:r>
              <a:rPr lang="en-US" dirty="0" smtClean="0"/>
              <a:t>body mass </a:t>
            </a:r>
            <a:r>
              <a:rPr lang="en-US" dirty="0"/>
              <a:t>index, and smoking status, which, as discussed, have </a:t>
            </a:r>
            <a:r>
              <a:rPr lang="en-US" dirty="0" smtClean="0"/>
              <a:t>all been </a:t>
            </a:r>
            <a:r>
              <a:rPr lang="en-US" dirty="0"/>
              <a:t>shown to affect fetal growth trajectories, did not </a:t>
            </a:r>
            <a:r>
              <a:rPr lang="en-US" dirty="0" smtClean="0"/>
              <a:t>differ between </a:t>
            </a:r>
            <a:r>
              <a:rPr lang="en-US" dirty="0"/>
              <a:t>the groups.</a:t>
            </a:r>
            <a:endParaRPr lang="fa-IR" dirty="0"/>
          </a:p>
        </p:txBody>
      </p:sp>
    </p:spTree>
    <p:extLst>
      <p:ext uri="{BB962C8B-B14F-4D97-AF65-F5344CB8AC3E}">
        <p14:creationId xmlns:p14="http://schemas.microsoft.com/office/powerpoint/2010/main" val="26026326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2133" y="381000"/>
            <a:ext cx="7704667" cy="5618816"/>
          </a:xfrm>
        </p:spPr>
        <p:txBody>
          <a:bodyPr>
            <a:normAutofit/>
          </a:bodyPr>
          <a:lstStyle/>
          <a:p>
            <a:pPr algn="just" rtl="0"/>
            <a:r>
              <a:rPr lang="en-US" dirty="0"/>
              <a:t> Preeclampsia specifically has been associated with programmed FET cycles and is hypothesized to be because of the absence of corpora luteal hormone production with subsequent effects on implantation and placental development.</a:t>
            </a:r>
          </a:p>
          <a:p>
            <a:pPr algn="just" rtl="0"/>
            <a:r>
              <a:rPr lang="en-US" dirty="0" smtClean="0"/>
              <a:t>This </a:t>
            </a:r>
            <a:r>
              <a:rPr lang="en-US" dirty="0" smtClean="0"/>
              <a:t>study did not find a difference in the rates of maternal complications such as preeclampsia and other hypertensive disorders of pregnancy that have been associated with FETs</a:t>
            </a:r>
            <a:r>
              <a:rPr lang="en-US" dirty="0" smtClean="0"/>
              <a:t>.</a:t>
            </a:r>
            <a:endParaRPr lang="en-US" dirty="0" smtClean="0"/>
          </a:p>
        </p:txBody>
      </p:sp>
    </p:spTree>
    <p:extLst>
      <p:ext uri="{BB962C8B-B14F-4D97-AF65-F5344CB8AC3E}">
        <p14:creationId xmlns:p14="http://schemas.microsoft.com/office/powerpoint/2010/main" val="11274197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2133" y="685800"/>
            <a:ext cx="7704667" cy="5314016"/>
          </a:xfrm>
        </p:spPr>
        <p:txBody>
          <a:bodyPr/>
          <a:lstStyle/>
          <a:p>
            <a:pPr marL="0" indent="0" algn="ctr" rtl="0">
              <a:buNone/>
            </a:pPr>
            <a:r>
              <a:rPr lang="en-US" b="1" dirty="0" smtClean="0"/>
              <a:t>Assisted </a:t>
            </a:r>
            <a:r>
              <a:rPr lang="en-US" b="1" dirty="0"/>
              <a:t>reproductive technologies and the risk of stillbirth in singleton </a:t>
            </a:r>
            <a:r>
              <a:rPr lang="en-US" b="1" dirty="0" smtClean="0"/>
              <a:t>pregnancies</a:t>
            </a:r>
            <a:r>
              <a:rPr lang="en-US" b="1" dirty="0"/>
              <a:t/>
            </a:r>
            <a:br>
              <a:rPr lang="en-US" b="1" dirty="0"/>
            </a:br>
            <a:endParaRPr lang="en-US" b="1" dirty="0"/>
          </a:p>
          <a:p>
            <a:pPr algn="just" rtl="0"/>
            <a:r>
              <a:rPr lang="en-US" dirty="0" smtClean="0"/>
              <a:t>Systematic </a:t>
            </a:r>
            <a:r>
              <a:rPr lang="en-US" dirty="0"/>
              <a:t>literature search and search chaining on online databases: PubMed, </a:t>
            </a:r>
            <a:r>
              <a:rPr lang="en-US" dirty="0" err="1"/>
              <a:t>Embase</a:t>
            </a:r>
            <a:r>
              <a:rPr lang="en-US" dirty="0"/>
              <a:t>, and </a:t>
            </a:r>
            <a:r>
              <a:rPr lang="en-US" dirty="0" smtClean="0"/>
              <a:t>Scopus was performed to </a:t>
            </a:r>
            <a:r>
              <a:rPr lang="en-US" dirty="0"/>
              <a:t>identify the risk of stillbirth from in vitro types of assisted reproductive technologies compared with spontaneous conception </a:t>
            </a:r>
            <a:r>
              <a:rPr lang="en-US" dirty="0" smtClean="0"/>
              <a:t>limited </a:t>
            </a:r>
            <a:r>
              <a:rPr lang="en-US" dirty="0"/>
              <a:t>to singleton births</a:t>
            </a:r>
            <a:r>
              <a:rPr lang="en-US" dirty="0" smtClean="0"/>
              <a:t>.</a:t>
            </a:r>
            <a:endParaRPr lang="en-US" dirty="0" smtClean="0"/>
          </a:p>
        </p:txBody>
      </p:sp>
    </p:spTree>
    <p:extLst>
      <p:ext uri="{BB962C8B-B14F-4D97-AF65-F5344CB8AC3E}">
        <p14:creationId xmlns:p14="http://schemas.microsoft.com/office/powerpoint/2010/main" val="31098696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2133" y="228600"/>
            <a:ext cx="7704667" cy="5771216"/>
          </a:xfrm>
        </p:spPr>
        <p:txBody>
          <a:bodyPr/>
          <a:lstStyle/>
          <a:p>
            <a:pPr algn="just" rtl="0"/>
            <a:r>
              <a:rPr lang="en-US" dirty="0"/>
              <a:t>A total of 19 studies were included, and study quality was mixed. Ten studies qualified for inclusion to the meta-analysis, which revealed a significantly increased risk of stillbirth in IVF/IVF-ICSI compared with that in SC </a:t>
            </a:r>
            <a:r>
              <a:rPr lang="en-US" dirty="0" smtClean="0"/>
              <a:t>and </a:t>
            </a:r>
            <a:r>
              <a:rPr lang="en-US" dirty="0"/>
              <a:t>there was no evidence of publication bias</a:t>
            </a:r>
            <a:r>
              <a:rPr lang="en-US" dirty="0" smtClean="0"/>
              <a:t>.</a:t>
            </a:r>
          </a:p>
          <a:p>
            <a:pPr algn="just" rtl="0"/>
            <a:r>
              <a:rPr lang="en-US" dirty="0"/>
              <a:t>In vitro fertilization and IVF-ICSI treatment </a:t>
            </a:r>
            <a:r>
              <a:rPr lang="en-US" dirty="0">
                <a:solidFill>
                  <a:srgbClr val="7030A0"/>
                </a:solidFill>
              </a:rPr>
              <a:t>increases the risk of stillbirth </a:t>
            </a:r>
            <a:r>
              <a:rPr lang="en-US" dirty="0"/>
              <a:t>compared with natural conception.</a:t>
            </a:r>
            <a:endParaRPr lang="fa-IR" dirty="0"/>
          </a:p>
        </p:txBody>
      </p:sp>
    </p:spTree>
    <p:extLst>
      <p:ext uri="{BB962C8B-B14F-4D97-AF65-F5344CB8AC3E}">
        <p14:creationId xmlns:p14="http://schemas.microsoft.com/office/powerpoint/2010/main" val="24722241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2133" y="457200"/>
            <a:ext cx="7704667" cy="5542616"/>
          </a:xfrm>
        </p:spPr>
        <p:txBody>
          <a:bodyPr>
            <a:normAutofit/>
          </a:bodyPr>
          <a:lstStyle/>
          <a:p>
            <a:pPr marL="0" indent="0" algn="just" rtl="0">
              <a:buNone/>
            </a:pPr>
            <a:r>
              <a:rPr lang="en-US" sz="2800" dirty="0"/>
              <a:t>1-Singleton birth weight and premature birth after in vitro fertilization: Do we have evidence?</a:t>
            </a:r>
            <a:br>
              <a:rPr lang="en-US" sz="2800" dirty="0"/>
            </a:br>
            <a:r>
              <a:rPr lang="en-US" sz="2800" dirty="0"/>
              <a:t/>
            </a:r>
            <a:br>
              <a:rPr lang="en-US" sz="2800" dirty="0"/>
            </a:br>
            <a:r>
              <a:rPr lang="en-US" sz="2800" dirty="0"/>
              <a:t>2-Growth differences after fresh and frozen embryo transfers: When do they begin?</a:t>
            </a:r>
            <a:br>
              <a:rPr lang="en-US" sz="2800" dirty="0"/>
            </a:br>
            <a:r>
              <a:rPr lang="en-US" sz="2800" dirty="0"/>
              <a:t/>
            </a:r>
            <a:br>
              <a:rPr lang="en-US" sz="2800" dirty="0"/>
            </a:br>
            <a:r>
              <a:rPr lang="en-US" sz="2800" dirty="0"/>
              <a:t>3-Assisted reproductive technologies and the risk of stillbirth in singleton pregnancies.</a:t>
            </a:r>
            <a:r>
              <a:rPr lang="en-US" dirty="0"/>
              <a:t/>
            </a:r>
            <a:br>
              <a:rPr lang="en-US" dirty="0"/>
            </a:br>
            <a:endParaRPr lang="fa-IR" dirty="0"/>
          </a:p>
        </p:txBody>
      </p:sp>
    </p:spTree>
    <p:extLst>
      <p:ext uri="{BB962C8B-B14F-4D97-AF65-F5344CB8AC3E}">
        <p14:creationId xmlns:p14="http://schemas.microsoft.com/office/powerpoint/2010/main" val="3151731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2133" y="762000"/>
            <a:ext cx="7857067" cy="5638800"/>
          </a:xfrm>
        </p:spPr>
        <p:txBody>
          <a:bodyPr>
            <a:normAutofit/>
          </a:bodyPr>
          <a:lstStyle/>
          <a:p>
            <a:pPr marL="0" indent="0" algn="ctr" rtl="0">
              <a:buNone/>
            </a:pPr>
            <a:r>
              <a:rPr lang="en-US" b="1" dirty="0" smtClean="0"/>
              <a:t>Singleton </a:t>
            </a:r>
            <a:r>
              <a:rPr lang="en-US" b="1" dirty="0"/>
              <a:t>birth weight and premature birth after in vitro fertilization: Do we have evidence</a:t>
            </a:r>
            <a:r>
              <a:rPr lang="en-US" b="1" dirty="0" smtClean="0"/>
              <a:t>?</a:t>
            </a:r>
          </a:p>
          <a:p>
            <a:pPr algn="just" rtl="0"/>
            <a:r>
              <a:rPr lang="en-US" dirty="0" smtClean="0"/>
              <a:t>In </a:t>
            </a:r>
            <a:r>
              <a:rPr lang="en-US" dirty="0"/>
              <a:t>recent years, markers of infertility treatment success </a:t>
            </a:r>
            <a:r>
              <a:rPr lang="en-US" dirty="0" smtClean="0"/>
              <a:t>have shifted </a:t>
            </a:r>
            <a:r>
              <a:rPr lang="en-US" dirty="0"/>
              <a:t>from clinical pregnancy rates to focus on live </a:t>
            </a:r>
            <a:r>
              <a:rPr lang="en-US" dirty="0" smtClean="0"/>
              <a:t>birthrates, which </a:t>
            </a:r>
            <a:r>
              <a:rPr lang="en-US" dirty="0"/>
              <a:t>include perinatal outcomes</a:t>
            </a:r>
            <a:r>
              <a:rPr lang="en-US" dirty="0" smtClean="0"/>
              <a:t>.</a:t>
            </a:r>
          </a:p>
          <a:p>
            <a:pPr algn="just" rtl="0"/>
            <a:r>
              <a:rPr lang="en-US" dirty="0" smtClean="0"/>
              <a:t>Compared with spontaneous conception, singleton pregnancies after ICSI are associated with a higher risk of obstetric and perinatal </a:t>
            </a:r>
            <a:r>
              <a:rPr lang="en-US" b="1" u="sng" dirty="0" smtClean="0">
                <a:solidFill>
                  <a:srgbClr val="7030A0"/>
                </a:solidFill>
              </a:rPr>
              <a:t>complications</a:t>
            </a:r>
            <a:r>
              <a:rPr lang="en-US" dirty="0" smtClean="0"/>
              <a:t>.</a:t>
            </a:r>
          </a:p>
          <a:p>
            <a:pPr algn="just" rtl="0"/>
            <a:r>
              <a:rPr lang="en-US" dirty="0" smtClean="0"/>
              <a:t>A meta-analysis including 8,044 singletons conceived after IVF/ICSI and 53,633 singletons conceived spontaneously, showed that the risk of </a:t>
            </a:r>
            <a:r>
              <a:rPr lang="en-US" b="1" u="sng" dirty="0" smtClean="0">
                <a:solidFill>
                  <a:srgbClr val="7030A0"/>
                </a:solidFill>
              </a:rPr>
              <a:t>premature birth </a:t>
            </a:r>
            <a:r>
              <a:rPr lang="en-US" dirty="0" smtClean="0"/>
              <a:t>in IVF/ICSI singletons was significantly higher than that in natural pregnancy singletons.</a:t>
            </a:r>
            <a:endParaRPr lang="en-US" dirty="0"/>
          </a:p>
        </p:txBody>
      </p:sp>
    </p:spTree>
    <p:extLst>
      <p:ext uri="{BB962C8B-B14F-4D97-AF65-F5344CB8AC3E}">
        <p14:creationId xmlns:p14="http://schemas.microsoft.com/office/powerpoint/2010/main" val="17981913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2133" y="533400"/>
            <a:ext cx="7704667" cy="5466416"/>
          </a:xfrm>
        </p:spPr>
        <p:txBody>
          <a:bodyPr>
            <a:normAutofit/>
          </a:bodyPr>
          <a:lstStyle/>
          <a:p>
            <a:pPr algn="l" rtl="0"/>
            <a:r>
              <a:rPr lang="en-US" dirty="0" smtClean="0"/>
              <a:t>Because </a:t>
            </a:r>
            <a:r>
              <a:rPr lang="en-US" dirty="0" smtClean="0"/>
              <a:t>these studies usually compared the perinatal outcomes of singletons in subfertile couples to fertile couples, it remains difficult to determine whether these perinatal outcomes are </a:t>
            </a:r>
            <a:r>
              <a:rPr lang="en-US" b="1" dirty="0" smtClean="0">
                <a:solidFill>
                  <a:srgbClr val="7030A0"/>
                </a:solidFill>
              </a:rPr>
              <a:t>related to ART or are the result of possible intrinsic factors in subfertile couples.</a:t>
            </a:r>
            <a:endParaRPr lang="en-US" b="1" dirty="0">
              <a:solidFill>
                <a:srgbClr val="7030A0"/>
              </a:solidFill>
            </a:endParaRPr>
          </a:p>
        </p:txBody>
      </p:sp>
    </p:spTree>
    <p:extLst>
      <p:ext uri="{BB962C8B-B14F-4D97-AF65-F5344CB8AC3E}">
        <p14:creationId xmlns:p14="http://schemas.microsoft.com/office/powerpoint/2010/main" val="15554103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600200"/>
            <a:ext cx="7704667" cy="3332816"/>
          </a:xfrm>
        </p:spPr>
        <p:txBody>
          <a:bodyPr>
            <a:normAutofit/>
          </a:bodyPr>
          <a:lstStyle/>
          <a:p>
            <a:pPr marL="0" indent="0" algn="ctr" rtl="0">
              <a:buNone/>
            </a:pPr>
            <a:r>
              <a:rPr lang="en-US" sz="4000" dirty="0" smtClean="0"/>
              <a:t>Is there any evidence?</a:t>
            </a:r>
            <a:endParaRPr lang="fa-IR" sz="4000" dirty="0"/>
          </a:p>
        </p:txBody>
      </p:sp>
      <p:pic>
        <p:nvPicPr>
          <p:cNvPr id="4" name="Picture 3"/>
          <p:cNvPicPr>
            <a:picLocks noChangeAspect="1"/>
          </p:cNvPicPr>
          <p:nvPr/>
        </p:nvPicPr>
        <p:blipFill>
          <a:blip r:embed="rId2"/>
          <a:stretch>
            <a:fillRect/>
          </a:stretch>
        </p:blipFill>
        <p:spPr>
          <a:xfrm>
            <a:off x="2599795" y="3962400"/>
            <a:ext cx="4791075" cy="2495673"/>
          </a:xfrm>
          <a:prstGeom prst="rect">
            <a:avLst/>
          </a:prstGeom>
        </p:spPr>
      </p:pic>
    </p:spTree>
    <p:extLst>
      <p:ext uri="{BB962C8B-B14F-4D97-AF65-F5344CB8AC3E}">
        <p14:creationId xmlns:p14="http://schemas.microsoft.com/office/powerpoint/2010/main" val="1767656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2133" y="533400"/>
            <a:ext cx="7704667" cy="5466416"/>
          </a:xfrm>
        </p:spPr>
        <p:txBody>
          <a:bodyPr>
            <a:normAutofit/>
          </a:bodyPr>
          <a:lstStyle/>
          <a:p>
            <a:pPr algn="just" rtl="0"/>
            <a:r>
              <a:rPr lang="en-US" dirty="0" smtClean="0"/>
              <a:t>In another study</a:t>
            </a:r>
            <a:r>
              <a:rPr lang="en-US" dirty="0" smtClean="0"/>
              <a:t>, </a:t>
            </a:r>
            <a:r>
              <a:rPr lang="en-US" dirty="0" smtClean="0"/>
              <a:t>a cohort </a:t>
            </a:r>
            <a:r>
              <a:rPr lang="en-US" dirty="0" smtClean="0"/>
              <a:t>of patients with unexplained infertility was used, leaving the intrinsic factors of subfertility out of the equation. The adjusted birth weight </a:t>
            </a:r>
            <a:r>
              <a:rPr lang="en-US" dirty="0" smtClean="0">
                <a:solidFill>
                  <a:srgbClr val="7030A0"/>
                </a:solidFill>
              </a:rPr>
              <a:t>was significantly lower in infants </a:t>
            </a:r>
            <a:r>
              <a:rPr lang="en-US" dirty="0" smtClean="0"/>
              <a:t>born after ovarian stimulation with clomiphene citrate or follicle-stimulating hormone, and no possible explanation was suggested.</a:t>
            </a:r>
            <a:endParaRPr lang="en-US" dirty="0"/>
          </a:p>
        </p:txBody>
      </p:sp>
    </p:spTree>
    <p:extLst>
      <p:ext uri="{BB962C8B-B14F-4D97-AF65-F5344CB8AC3E}">
        <p14:creationId xmlns:p14="http://schemas.microsoft.com/office/powerpoint/2010/main" val="36117771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2133" y="381000"/>
            <a:ext cx="7704667" cy="5618816"/>
          </a:xfrm>
        </p:spPr>
        <p:txBody>
          <a:bodyPr>
            <a:normAutofit/>
          </a:bodyPr>
          <a:lstStyle/>
          <a:p>
            <a:pPr algn="just" rtl="0"/>
            <a:r>
              <a:rPr lang="en-US" dirty="0" smtClean="0"/>
              <a:t>The cause of high perinatal risks after ART could be a result of </a:t>
            </a:r>
            <a:r>
              <a:rPr lang="en-US" u="sng" dirty="0" smtClean="0">
                <a:solidFill>
                  <a:srgbClr val="7030A0"/>
                </a:solidFill>
              </a:rPr>
              <a:t>abnormal placentation </a:t>
            </a:r>
            <a:r>
              <a:rPr lang="en-US" dirty="0" smtClean="0"/>
              <a:t>due to ovarian stimulation leading to lower birth weights.</a:t>
            </a:r>
          </a:p>
          <a:p>
            <a:pPr algn="just" rtl="0"/>
            <a:r>
              <a:rPr lang="en-US" dirty="0" smtClean="0"/>
              <a:t> Laboratory procedures of ART appear to increase this risk, and subfertile </a:t>
            </a:r>
            <a:r>
              <a:rPr lang="en-US" dirty="0" smtClean="0">
                <a:solidFill>
                  <a:srgbClr val="7030A0"/>
                </a:solidFill>
              </a:rPr>
              <a:t>couples may have an intrinsically higher risk of adverse perinatal outcomes.</a:t>
            </a:r>
          </a:p>
        </p:txBody>
      </p:sp>
    </p:spTree>
    <p:extLst>
      <p:ext uri="{BB962C8B-B14F-4D97-AF65-F5344CB8AC3E}">
        <p14:creationId xmlns:p14="http://schemas.microsoft.com/office/powerpoint/2010/main" val="42251783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2133" y="381000"/>
            <a:ext cx="7704667" cy="5618816"/>
          </a:xfrm>
        </p:spPr>
        <p:txBody>
          <a:bodyPr>
            <a:normAutofit/>
          </a:bodyPr>
          <a:lstStyle/>
          <a:p>
            <a:pPr marL="0" indent="0" algn="ctr" rtl="0">
              <a:buNone/>
            </a:pPr>
            <a:r>
              <a:rPr lang="en-US" b="1" dirty="0" smtClean="0"/>
              <a:t>Growth </a:t>
            </a:r>
            <a:r>
              <a:rPr lang="en-US" b="1" dirty="0"/>
              <a:t>differences after fresh and frozen embryo transfers: When do they begin?</a:t>
            </a:r>
            <a:br>
              <a:rPr lang="en-US" b="1" dirty="0"/>
            </a:br>
            <a:endParaRPr lang="en-US" b="1" dirty="0"/>
          </a:p>
          <a:p>
            <a:pPr algn="just" rtl="0"/>
            <a:r>
              <a:rPr lang="en-US" dirty="0"/>
              <a:t>The early implantation endometrial environment </a:t>
            </a:r>
            <a:r>
              <a:rPr lang="en-US" dirty="0" smtClean="0"/>
              <a:t>is extremely </a:t>
            </a:r>
            <a:r>
              <a:rPr lang="en-US" dirty="0"/>
              <a:t>important to the health of what will, </a:t>
            </a:r>
            <a:r>
              <a:rPr lang="en-US" dirty="0" smtClean="0"/>
              <a:t>hopefully, become </a:t>
            </a:r>
            <a:r>
              <a:rPr lang="en-US" dirty="0"/>
              <a:t>an implanted embryo, fetus, and then a </a:t>
            </a:r>
            <a:r>
              <a:rPr lang="en-US" dirty="0" smtClean="0"/>
              <a:t>live-born infant.</a:t>
            </a:r>
          </a:p>
          <a:p>
            <a:pPr algn="just" rtl="0"/>
            <a:r>
              <a:rPr lang="en-US" dirty="0"/>
              <a:t>Is it better to transfer an embryo in a fresh </a:t>
            </a:r>
            <a:r>
              <a:rPr lang="en-US" dirty="0" smtClean="0"/>
              <a:t>environment, after </a:t>
            </a:r>
            <a:r>
              <a:rPr lang="en-US" dirty="0"/>
              <a:t>gonadotropin hormonal stimulation</a:t>
            </a:r>
            <a:r>
              <a:rPr lang="en-US" dirty="0" smtClean="0"/>
              <a:t>?</a:t>
            </a:r>
          </a:p>
          <a:p>
            <a:pPr algn="just" rtl="0"/>
            <a:r>
              <a:rPr lang="en-US" dirty="0"/>
              <a:t>Is it </a:t>
            </a:r>
            <a:r>
              <a:rPr lang="en-US" dirty="0" smtClean="0"/>
              <a:t>then better </a:t>
            </a:r>
            <a:r>
              <a:rPr lang="en-US" dirty="0"/>
              <a:t>to adopt a freeze-all strategy to improve </a:t>
            </a:r>
            <a:r>
              <a:rPr lang="en-US" dirty="0" smtClean="0"/>
              <a:t>neonatal outcomes</a:t>
            </a:r>
            <a:r>
              <a:rPr lang="en-US" dirty="0"/>
              <a:t>?</a:t>
            </a:r>
          </a:p>
        </p:txBody>
      </p:sp>
    </p:spTree>
    <p:extLst>
      <p:ext uri="{BB962C8B-B14F-4D97-AF65-F5344CB8AC3E}">
        <p14:creationId xmlns:p14="http://schemas.microsoft.com/office/powerpoint/2010/main" val="8783701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Answers</a:t>
            </a:r>
            <a:endParaRPr lang="fa-IR" b="1" dirty="0"/>
          </a:p>
        </p:txBody>
      </p:sp>
      <p:sp>
        <p:nvSpPr>
          <p:cNvPr id="3" name="Content Placeholder 2"/>
          <p:cNvSpPr>
            <a:spLocks noGrp="1"/>
          </p:cNvSpPr>
          <p:nvPr>
            <p:ph idx="1"/>
          </p:nvPr>
        </p:nvSpPr>
        <p:spPr>
          <a:xfrm>
            <a:off x="982133" y="1905000"/>
            <a:ext cx="7704667" cy="4094816"/>
          </a:xfrm>
        </p:spPr>
        <p:txBody>
          <a:bodyPr>
            <a:normAutofit/>
          </a:bodyPr>
          <a:lstStyle/>
          <a:p>
            <a:pPr algn="just" rtl="0"/>
            <a:r>
              <a:rPr lang="en-US" dirty="0"/>
              <a:t>Fresh </a:t>
            </a:r>
            <a:r>
              <a:rPr lang="en-US" dirty="0" smtClean="0"/>
              <a:t>transfers have </a:t>
            </a:r>
            <a:r>
              <a:rPr lang="en-US" dirty="0"/>
              <a:t>been associated with an increased incidence </a:t>
            </a:r>
            <a:r>
              <a:rPr lang="en-US" dirty="0" smtClean="0"/>
              <a:t>of small-for-gestational-age </a:t>
            </a:r>
            <a:r>
              <a:rPr lang="en-US" dirty="0"/>
              <a:t>(SGA) infants in multiple </a:t>
            </a:r>
            <a:r>
              <a:rPr lang="en-US" dirty="0" smtClean="0"/>
              <a:t>observational and </a:t>
            </a:r>
            <a:r>
              <a:rPr lang="en-US" dirty="0"/>
              <a:t>randomized controlled </a:t>
            </a:r>
            <a:r>
              <a:rPr lang="en-US" dirty="0" smtClean="0"/>
              <a:t>studies.</a:t>
            </a:r>
          </a:p>
          <a:p>
            <a:pPr algn="just" rtl="0"/>
            <a:r>
              <a:rPr lang="en-US" dirty="0"/>
              <a:t>Frozen embryo transfers (FETs) have </a:t>
            </a:r>
            <a:r>
              <a:rPr lang="en-US" dirty="0" smtClean="0"/>
              <a:t>been associated </a:t>
            </a:r>
            <a:r>
              <a:rPr lang="en-US" dirty="0"/>
              <a:t>with an increased incidence of </a:t>
            </a:r>
            <a:r>
              <a:rPr lang="en-US" dirty="0" smtClean="0"/>
              <a:t>large-for gestational- age </a:t>
            </a:r>
            <a:r>
              <a:rPr lang="en-US" dirty="0"/>
              <a:t>infants and a higher risk of maternal </a:t>
            </a:r>
            <a:r>
              <a:rPr lang="en-US" dirty="0" smtClean="0"/>
              <a:t>hypertensive disorders </a:t>
            </a:r>
            <a:r>
              <a:rPr lang="en-US" dirty="0"/>
              <a:t>including preeclampsia, specifically </a:t>
            </a:r>
            <a:r>
              <a:rPr lang="en-US" dirty="0" smtClean="0"/>
              <a:t>in hormonally </a:t>
            </a:r>
            <a:r>
              <a:rPr lang="en-US" dirty="0"/>
              <a:t>programmed FET cycles in which ovulation </a:t>
            </a:r>
            <a:r>
              <a:rPr lang="en-US" dirty="0" smtClean="0"/>
              <a:t>is suppressed.</a:t>
            </a:r>
            <a:endParaRPr lang="fa-IR" dirty="0"/>
          </a:p>
        </p:txBody>
      </p:sp>
    </p:spTree>
    <p:extLst>
      <p:ext uri="{BB962C8B-B14F-4D97-AF65-F5344CB8AC3E}">
        <p14:creationId xmlns:p14="http://schemas.microsoft.com/office/powerpoint/2010/main" val="1555143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2133" y="609600"/>
            <a:ext cx="7704667" cy="6096000"/>
          </a:xfrm>
        </p:spPr>
        <p:txBody>
          <a:bodyPr>
            <a:normAutofit/>
          </a:bodyPr>
          <a:lstStyle/>
          <a:p>
            <a:pPr algn="l" rtl="0"/>
            <a:r>
              <a:rPr lang="en-US" dirty="0"/>
              <a:t>Although that statement may seem obvious, the quest to determine the optimal environment for an implanting embryo after in vitro fertilization (IVF) is far from over.</a:t>
            </a:r>
          </a:p>
          <a:p>
            <a:pPr algn="l" rtl="0"/>
            <a:r>
              <a:rPr lang="en-US" dirty="0" smtClean="0"/>
              <a:t>Pregnancies </a:t>
            </a:r>
            <a:r>
              <a:rPr lang="en-US" dirty="0"/>
              <a:t>after fresh and frozen embryo transfer both had lower CRL Z-scores at the time of the </a:t>
            </a:r>
            <a:r>
              <a:rPr lang="en-US" dirty="0">
                <a:solidFill>
                  <a:srgbClr val="7030A0"/>
                </a:solidFill>
              </a:rPr>
              <a:t>first trimester </a:t>
            </a:r>
            <a:r>
              <a:rPr lang="en-US" dirty="0" smtClean="0">
                <a:solidFill>
                  <a:srgbClr val="7030A0"/>
                </a:solidFill>
              </a:rPr>
              <a:t>measurement </a:t>
            </a:r>
            <a:r>
              <a:rPr lang="en-US" dirty="0" smtClean="0"/>
              <a:t>compared </a:t>
            </a:r>
            <a:r>
              <a:rPr lang="en-US" dirty="0"/>
              <a:t>with those after FET </a:t>
            </a:r>
            <a:r>
              <a:rPr lang="en-US" dirty="0" smtClean="0"/>
              <a:t>even </a:t>
            </a:r>
            <a:r>
              <a:rPr lang="en-US" dirty="0"/>
              <a:t>when controlling for possible confounding factors.</a:t>
            </a:r>
          </a:p>
          <a:p>
            <a:pPr algn="l" rtl="0"/>
            <a:endParaRPr lang="en-US" dirty="0"/>
          </a:p>
        </p:txBody>
      </p:sp>
    </p:spTree>
    <p:extLst>
      <p:ext uri="{BB962C8B-B14F-4D97-AF65-F5344CB8AC3E}">
        <p14:creationId xmlns:p14="http://schemas.microsoft.com/office/powerpoint/2010/main" val="9359756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332</TotalTime>
  <Words>1060</Words>
  <Application>Microsoft Office PowerPoint</Application>
  <PresentationFormat>On-screen Show (4:3)</PresentationFormat>
  <Paragraphs>47</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Corbel</vt:lpstr>
      <vt:lpstr>Tahoma</vt:lpstr>
      <vt:lpstr>Parallax</vt:lpstr>
      <vt:lpstr>1-Singleton birth weight and premature birth after in vitro fertilization: Do we have evidence?  2-Growth differences after fresh and frozen embryo transfers: When do they begin?  3-Assisted reproductive technologies and the risk of stillbirth in singleton pregnancies. </vt:lpstr>
      <vt:lpstr>PowerPoint Presentation</vt:lpstr>
      <vt:lpstr>PowerPoint Presentation</vt:lpstr>
      <vt:lpstr>PowerPoint Presentation</vt:lpstr>
      <vt:lpstr>PowerPoint Presentation</vt:lpstr>
      <vt:lpstr>PowerPoint Presentation</vt:lpstr>
      <vt:lpstr>PowerPoint Presentation</vt:lpstr>
      <vt:lpstr>Answers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RoyalSystem</dc:creator>
  <cp:lastModifiedBy>test</cp:lastModifiedBy>
  <cp:revision>29</cp:revision>
  <dcterms:created xsi:type="dcterms:W3CDTF">2021-06-07T11:36:07Z</dcterms:created>
  <dcterms:modified xsi:type="dcterms:W3CDTF">2021-06-09T03:01:16Z</dcterms:modified>
</cp:coreProperties>
</file>