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59" r:id="rId4"/>
    <p:sldId id="257" r:id="rId5"/>
    <p:sldId id="267" r:id="rId6"/>
    <p:sldId id="270" r:id="rId7"/>
    <p:sldId id="272" r:id="rId8"/>
    <p:sldId id="263" r:id="rId9"/>
    <p:sldId id="264" r:id="rId10"/>
    <p:sldId id="273" r:id="rId11"/>
    <p:sldId id="262" r:id="rId12"/>
    <p:sldId id="276" r:id="rId13"/>
    <p:sldId id="275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7" autoAdjust="0"/>
  </p:normalViewPr>
  <p:slideViewPr>
    <p:cSldViewPr>
      <p:cViewPr varScale="1">
        <p:scale>
          <a:sx n="58" d="100"/>
          <a:sy n="58" d="100"/>
        </p:scale>
        <p:origin x="8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547" y="2590800"/>
            <a:ext cx="7467600" cy="91342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Geriatric Incontinence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611607"/>
            <a:ext cx="6096000" cy="1199704"/>
          </a:xfrm>
        </p:spPr>
        <p:txBody>
          <a:bodyPr/>
          <a:lstStyle/>
          <a:p>
            <a:pPr algn="l"/>
            <a:r>
              <a:rPr lang="en-US" dirty="0" smtClean="0"/>
              <a:t>S.R. Yahyazadeh M.D</a:t>
            </a:r>
            <a:r>
              <a:rPr lang="en-US" dirty="0" smtClean="0"/>
              <a:t>.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4826"/>
            <a:ext cx="1219200" cy="1629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518" y="501513"/>
            <a:ext cx="1381125" cy="1381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1447801"/>
            <a:ext cx="7772400" cy="762000"/>
          </a:xfrm>
        </p:spPr>
        <p:txBody>
          <a:bodyPr/>
          <a:lstStyle/>
          <a:p>
            <a:pPr algn="ctr"/>
            <a:r>
              <a:rPr lang="en-US" sz="4100" dirty="0">
                <a:solidFill>
                  <a:srgbClr val="464646"/>
                </a:solidFill>
              </a:rPr>
              <a:t>Principles of Catheter Care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667000"/>
            <a:ext cx="2686050" cy="17049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53400" cy="4343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Maintain a sterile, closed gravity drainage system.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Secure to the upper thigh or abdomen. 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Empty the bag every 8 hours.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Do not routinely irrigate the catheter.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Do not clamp or kink the drainage tubing.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Keep the bag below bladder level at all times.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Avoid frequent cleaning of the urethral meatus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924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Catheter Care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Periurethral antimicrobial </a:t>
            </a:r>
            <a:r>
              <a:rPr lang="en-US" dirty="0" smtClean="0"/>
              <a:t>creams: </a:t>
            </a:r>
            <a:r>
              <a:rPr lang="en-US" dirty="0"/>
              <a:t>ineffective.</a:t>
            </a:r>
          </a:p>
          <a:p>
            <a:pPr>
              <a:lnSpc>
                <a:spcPct val="150000"/>
              </a:lnSpc>
            </a:pPr>
            <a:r>
              <a:rPr lang="en-US" dirty="0"/>
              <a:t>Adding disinfectants to the </a:t>
            </a:r>
            <a:r>
              <a:rPr lang="en-US" dirty="0" smtClean="0"/>
              <a:t>bag: </a:t>
            </a:r>
            <a:r>
              <a:rPr lang="en-US" dirty="0"/>
              <a:t>ineffective.</a:t>
            </a:r>
          </a:p>
          <a:p>
            <a:pPr>
              <a:lnSpc>
                <a:spcPct val="150000"/>
              </a:lnSpc>
            </a:pPr>
            <a:r>
              <a:rPr lang="en-US" dirty="0"/>
              <a:t>Infection prophylaxis and treatment of asymptomatic bacteriuria are unnecessary and potentially </a:t>
            </a:r>
            <a:r>
              <a:rPr lang="en-US" dirty="0" smtClean="0"/>
              <a:t>misleading.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Catheter Care</a:t>
            </a:r>
          </a:p>
        </p:txBody>
      </p:sp>
    </p:spTree>
    <p:extLst>
      <p:ext uri="{BB962C8B-B14F-4D97-AF65-F5344CB8AC3E}">
        <p14:creationId xmlns:p14="http://schemas.microsoft.com/office/powerpoint/2010/main" val="239380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026" y="131748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“bypassing” in the absence of </a:t>
            </a:r>
            <a:r>
              <a:rPr lang="en-US" sz="2800" dirty="0" smtClean="0"/>
              <a:t>obstruction: </a:t>
            </a:r>
            <a:r>
              <a:rPr lang="en-US" sz="2800" dirty="0" smtClean="0"/>
              <a:t>bladder </a:t>
            </a:r>
            <a:r>
              <a:rPr lang="en-US" sz="2800" dirty="0" smtClean="0"/>
              <a:t>spasm.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symptomatic </a:t>
            </a:r>
            <a:r>
              <a:rPr lang="en-US" sz="2800" dirty="0" smtClean="0"/>
              <a:t>UTI: change the catheter before obtaining a culture </a:t>
            </a:r>
            <a:r>
              <a:rPr lang="en-US" sz="2800" dirty="0" smtClean="0"/>
              <a:t>specimen.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If frequent blockage persists, consider using a silicon catheter.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609600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Catheter Care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sz="2800" dirty="0" smtClean="0"/>
              <a:t>In the absence of obstruction and symptomatic UTI: no consensus on the best time to change </a:t>
            </a:r>
          </a:p>
          <a:p>
            <a:pPr lvl="1">
              <a:lnSpc>
                <a:spcPct val="160000"/>
              </a:lnSpc>
            </a:pPr>
            <a:r>
              <a:rPr lang="en-US" sz="2400" dirty="0" smtClean="0"/>
              <a:t>Some persons form </a:t>
            </a:r>
            <a:r>
              <a:rPr lang="en-US" sz="2400" dirty="0" smtClean="0"/>
              <a:t>a material </a:t>
            </a:r>
            <a:r>
              <a:rPr lang="en-US" sz="2400" dirty="0" smtClean="0"/>
              <a:t>that frequently clogs the lumen</a:t>
            </a:r>
          </a:p>
          <a:p>
            <a:pPr lvl="1">
              <a:lnSpc>
                <a:spcPct val="160000"/>
              </a:lnSpc>
            </a:pPr>
            <a:r>
              <a:rPr lang="en-US" sz="2400" dirty="0" smtClean="0"/>
              <a:t>Others can use </a:t>
            </a:r>
            <a:r>
              <a:rPr lang="en-US" sz="2400" dirty="0" smtClean="0"/>
              <a:t>a catheter </a:t>
            </a:r>
            <a:r>
              <a:rPr lang="en-US" sz="2400" dirty="0" smtClean="0"/>
              <a:t>for years, but it is customary to change it every 1 to 2 months. </a:t>
            </a:r>
          </a:p>
          <a:p>
            <a:pPr>
              <a:lnSpc>
                <a:spcPct val="160000"/>
              </a:lnSpc>
            </a:pPr>
            <a:r>
              <a:rPr lang="en-US" sz="2800" dirty="0" smtClean="0"/>
              <a:t>For patients who are difficult to catheterize, the catheter can be changed less frequently.</a:t>
            </a:r>
          </a:p>
          <a:p>
            <a:pPr>
              <a:lnSpc>
                <a:spcPct val="160000"/>
              </a:lnSpc>
            </a:pPr>
            <a:r>
              <a:rPr lang="en-US" sz="2800" dirty="0" smtClean="0"/>
              <a:t>For long-term need: silicone catheter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best time to change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110824"/>
          </a:xfrm>
        </p:spPr>
        <p:txBody>
          <a:bodyPr/>
          <a:lstStyle/>
          <a:p>
            <a:pPr marL="109728" indent="0">
              <a:lnSpc>
                <a:spcPct val="150000"/>
              </a:lnSpc>
              <a:buNone/>
            </a:pPr>
            <a:r>
              <a:rPr lang="en-US" b="1" dirty="0" smtClean="0"/>
              <a:t>A </a:t>
            </a:r>
            <a:r>
              <a:rPr lang="en-US" b="1" dirty="0" smtClean="0"/>
              <a:t>major problem for the elderly: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15-30</a:t>
            </a:r>
            <a:r>
              <a:rPr lang="en-US" dirty="0" smtClean="0"/>
              <a:t>% at </a:t>
            </a:r>
            <a:r>
              <a:rPr lang="en-US" dirty="0" smtClean="0"/>
              <a:t>home.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1/3 in acute care </a:t>
            </a:r>
            <a:r>
              <a:rPr lang="en-US" dirty="0" smtClean="0"/>
              <a:t>settings.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50% in nursing </a:t>
            </a:r>
            <a:r>
              <a:rPr lang="en-US" dirty="0" smtClean="0"/>
              <a:t>homes.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dirty="0" smtClean="0"/>
              <a:t>Prevalence: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648200"/>
            <a:ext cx="3657600" cy="1920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24800" cy="42546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Abnormal </a:t>
            </a:r>
            <a:r>
              <a:rPr lang="en-US" sz="2400" b="1" dirty="0" smtClean="0"/>
              <a:t>at any </a:t>
            </a:r>
            <a:r>
              <a:rPr lang="en-US" sz="2400" b="1" dirty="0" smtClean="0"/>
              <a:t>age.</a:t>
            </a:r>
            <a:endParaRPr lang="en-US" sz="2400" b="1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At no age affect the majority even over </a:t>
            </a:r>
            <a:r>
              <a:rPr lang="en-US" sz="2000" dirty="0" smtClean="0"/>
              <a:t>85.  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Relates more to age-associated diseases and functional impairments than to age </a:t>
            </a:r>
            <a:r>
              <a:rPr lang="en-US" sz="2000" dirty="0" smtClean="0"/>
              <a:t>itself.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Usually treatable and often curable at all </a:t>
            </a:r>
            <a:r>
              <a:rPr lang="en-US" sz="2400" dirty="0" smtClean="0"/>
              <a:t>ages.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The approach </a:t>
            </a:r>
            <a:r>
              <a:rPr lang="en-US" sz="2400" dirty="0" smtClean="0"/>
              <a:t>must differ significantly </a:t>
            </a:r>
            <a:r>
              <a:rPr lang="en-US" sz="2400" dirty="0" smtClean="0"/>
              <a:t>from younger patients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 incontinence normal </a:t>
            </a:r>
            <a:r>
              <a:rPr lang="en-US" dirty="0" smtClean="0"/>
              <a:t>in elderly?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81328"/>
            <a:ext cx="76200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Perineal rashes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Pressure ulcers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UTI </a:t>
            </a:r>
            <a:r>
              <a:rPr lang="en-US" sz="2400" dirty="0" smtClean="0"/>
              <a:t>&amp; </a:t>
            </a:r>
            <a:r>
              <a:rPr lang="en-US" sz="2400" dirty="0" err="1" smtClean="0"/>
              <a:t>urosepsis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Falls  </a:t>
            </a:r>
            <a:r>
              <a:rPr lang="en-US" sz="2400" dirty="0" smtClean="0"/>
              <a:t>&amp; </a:t>
            </a:r>
            <a:r>
              <a:rPr lang="en-US" sz="2400" dirty="0" smtClean="0"/>
              <a:t>fractures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Embarrassment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Stigmatization </a:t>
            </a:r>
            <a:r>
              <a:rPr lang="en-US" sz="2400" dirty="0" smtClean="0"/>
              <a:t>&amp; </a:t>
            </a:r>
            <a:r>
              <a:rPr lang="en-US" sz="2400" dirty="0" smtClean="0"/>
              <a:t>isolation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Depression </a:t>
            </a:r>
            <a:r>
              <a:rPr lang="en-US" sz="2400" dirty="0" smtClean="0"/>
              <a:t>&amp; </a:t>
            </a:r>
            <a:r>
              <a:rPr lang="en-US" sz="2400" dirty="0" smtClean="0"/>
              <a:t>anxiety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Sexual dysfunction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Risk of institutionalization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365" y="4073716"/>
            <a:ext cx="3048000" cy="193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970" y="1481328"/>
            <a:ext cx="1750790" cy="17002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4999"/>
            <a:ext cx="7924800" cy="37338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D</a:t>
            </a:r>
            <a:r>
              <a:rPr lang="en-US" sz="2000" dirty="0" smtClean="0"/>
              <a:t>elirium/</a:t>
            </a:r>
            <a:r>
              <a:rPr lang="en-US" sz="2000" dirty="0" err="1" smtClean="0"/>
              <a:t>confusional</a:t>
            </a:r>
            <a:r>
              <a:rPr lang="en-US" sz="2000" dirty="0" smtClean="0"/>
              <a:t> State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I</a:t>
            </a:r>
            <a:r>
              <a:rPr lang="en-US" sz="2000" dirty="0" smtClean="0"/>
              <a:t>nfection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A</a:t>
            </a:r>
            <a:r>
              <a:rPr lang="en-US" sz="2000" dirty="0" smtClean="0"/>
              <a:t>trophic urethritis/vaginitis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P</a:t>
            </a:r>
            <a:r>
              <a:rPr lang="en-US" sz="2000" dirty="0" smtClean="0"/>
              <a:t>harmaceuticals</a:t>
            </a:r>
            <a:r>
              <a:rPr lang="en-US" sz="2000" b="1" dirty="0" smtClean="0"/>
              <a:t>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E</a:t>
            </a:r>
            <a:r>
              <a:rPr lang="en-US" sz="2000" dirty="0" smtClean="0"/>
              <a:t>xcess</a:t>
            </a:r>
            <a:r>
              <a:rPr lang="en-US" sz="2000" b="1" dirty="0" smtClean="0"/>
              <a:t> </a:t>
            </a:r>
            <a:r>
              <a:rPr lang="en-US" sz="2000" dirty="0" smtClean="0"/>
              <a:t>urine output</a:t>
            </a:r>
            <a:r>
              <a:rPr lang="en-US" sz="2000" b="1" dirty="0" smtClean="0"/>
              <a:t>	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R</a:t>
            </a:r>
            <a:r>
              <a:rPr lang="en-US" sz="2000" dirty="0" smtClean="0"/>
              <a:t>estricted </a:t>
            </a:r>
            <a:r>
              <a:rPr lang="en-US" sz="2000" dirty="0" smtClean="0"/>
              <a:t>mobility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S</a:t>
            </a:r>
            <a:r>
              <a:rPr lang="en-US" sz="2000" dirty="0" smtClean="0"/>
              <a:t>tool </a:t>
            </a:r>
            <a:r>
              <a:rPr lang="en-US" sz="2000" dirty="0" smtClean="0"/>
              <a:t>impaction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Transient Incontinence</a:t>
            </a:r>
            <a:r>
              <a:rPr lang="en-US" sz="4000" dirty="0" smtClean="0"/>
              <a:t>:</a:t>
            </a:r>
            <a:endParaRPr lang="en-US" sz="22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t="1" r="18222" b="2377"/>
          <a:stretch/>
        </p:blipFill>
        <p:spPr>
          <a:xfrm>
            <a:off x="5822674" y="2209800"/>
            <a:ext cx="2850874" cy="19058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2390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Sedatives/hypnotics</a:t>
            </a:r>
          </a:p>
          <a:p>
            <a:r>
              <a:rPr lang="en-US" sz="2000" dirty="0" smtClean="0"/>
              <a:t>Anticholinergics, Antihistamines</a:t>
            </a:r>
          </a:p>
          <a:p>
            <a:r>
              <a:rPr lang="en-US" sz="2000" dirty="0" smtClean="0"/>
              <a:t>Antipsychotics, Antidepressants </a:t>
            </a:r>
            <a:r>
              <a:rPr lang="en-US" sz="2000" i="1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Narcotic analgesics </a:t>
            </a:r>
          </a:p>
          <a:p>
            <a:r>
              <a:rPr lang="el-GR" sz="2000" dirty="0" smtClean="0"/>
              <a:t>α-</a:t>
            </a:r>
            <a:r>
              <a:rPr lang="en-US" sz="2000" dirty="0" smtClean="0"/>
              <a:t>Adrenergic antagonists  </a:t>
            </a:r>
          </a:p>
          <a:p>
            <a:r>
              <a:rPr lang="en-US" sz="2000" dirty="0" smtClean="0"/>
              <a:t>Calcium channel blockers </a:t>
            </a:r>
          </a:p>
          <a:p>
            <a:r>
              <a:rPr lang="en-US" sz="2000" dirty="0" smtClean="0"/>
              <a:t>Potent diuretics </a:t>
            </a:r>
            <a:endParaRPr lang="en-US" sz="2000" i="1" dirty="0" smtClean="0"/>
          </a:p>
          <a:p>
            <a:r>
              <a:rPr lang="en-US" sz="2000" dirty="0" smtClean="0"/>
              <a:t>NSAIDs </a:t>
            </a:r>
          </a:p>
          <a:p>
            <a:r>
              <a:rPr lang="en-US" sz="2000" dirty="0" smtClean="0"/>
              <a:t>Anticonvulsants/analgesics </a:t>
            </a:r>
          </a:p>
          <a:p>
            <a:r>
              <a:rPr lang="en-US" sz="2000" dirty="0" smtClean="0"/>
              <a:t>Parkinson agents </a:t>
            </a:r>
          </a:p>
          <a:p>
            <a:r>
              <a:rPr lang="en-US" sz="2000" dirty="0" smtClean="0"/>
              <a:t>ACE inhibitors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</a:t>
            </a:r>
            <a:r>
              <a:rPr lang="en-US" dirty="0" smtClean="0"/>
              <a:t>harmaceuticals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828800"/>
            <a:ext cx="8001000" cy="35052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Detrusor </a:t>
            </a:r>
            <a:r>
              <a:rPr lang="en-US" dirty="0" smtClean="0"/>
              <a:t>overactivity</a:t>
            </a:r>
            <a:r>
              <a:rPr lang="en-US" sz="2000" dirty="0" smtClean="0"/>
              <a:t>: </a:t>
            </a:r>
            <a:r>
              <a:rPr lang="en-US" sz="2000" dirty="0" smtClean="0"/>
              <a:t>the most common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Stress </a:t>
            </a:r>
            <a:r>
              <a:rPr lang="en-US" dirty="0" smtClean="0"/>
              <a:t>incontinence: </a:t>
            </a:r>
            <a:r>
              <a:rPr lang="en-US" sz="2000" dirty="0" smtClean="0"/>
              <a:t>the second most common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Urethral </a:t>
            </a:r>
            <a:r>
              <a:rPr lang="en-US" dirty="0" smtClean="0"/>
              <a:t>obstruction: </a:t>
            </a:r>
            <a:r>
              <a:rPr lang="en-US" sz="2000" dirty="0" smtClean="0"/>
              <a:t>in men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Isolated detrusor </a:t>
            </a:r>
            <a:r>
              <a:rPr lang="en-US" dirty="0" smtClean="0"/>
              <a:t>weakness: </a:t>
            </a:r>
            <a:r>
              <a:rPr lang="en-US" sz="2000" dirty="0" smtClean="0"/>
              <a:t>very uncommon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Impairment of cognitive or physical function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/>
          <a:lstStyle/>
          <a:p>
            <a:r>
              <a:rPr lang="en-US" dirty="0" smtClean="0"/>
              <a:t>Established Incontinence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46227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000" dirty="0" smtClean="0"/>
              <a:t>Contributing </a:t>
            </a:r>
            <a:r>
              <a:rPr lang="en-US" sz="2000" dirty="0" smtClean="0"/>
              <a:t>medications, </a:t>
            </a:r>
            <a:r>
              <a:rPr lang="en-US" sz="2000" dirty="0" smtClean="0"/>
              <a:t>and </a:t>
            </a:r>
            <a:r>
              <a:rPr lang="en-US" sz="2000" dirty="0" smtClean="0"/>
              <a:t>diseases beyond the LUT </a:t>
            </a:r>
          </a:p>
          <a:p>
            <a:pPr>
              <a:lnSpc>
                <a:spcPct val="160000"/>
              </a:lnSpc>
            </a:pPr>
            <a:r>
              <a:rPr lang="en-US" sz="2000" dirty="0" smtClean="0"/>
              <a:t>Behavioral therapy often works </a:t>
            </a:r>
          </a:p>
          <a:p>
            <a:pPr lvl="1">
              <a:lnSpc>
                <a:spcPct val="160000"/>
              </a:lnSpc>
            </a:pPr>
            <a:r>
              <a:rPr lang="en-US" sz="2000" dirty="0" smtClean="0"/>
              <a:t>bladder fullness, drinking less, voiding more often, coughing, </a:t>
            </a:r>
            <a:r>
              <a:rPr lang="en-US" sz="2000" dirty="0" smtClean="0"/>
              <a:t>and staying </a:t>
            </a:r>
            <a:r>
              <a:rPr lang="en-US" sz="2000" dirty="0" smtClean="0"/>
              <a:t>close to a toilet.</a:t>
            </a:r>
          </a:p>
          <a:p>
            <a:pPr>
              <a:lnSpc>
                <a:spcPct val="160000"/>
              </a:lnSpc>
            </a:pPr>
            <a:r>
              <a:rPr lang="en-US" sz="2000" dirty="0" smtClean="0"/>
              <a:t>Medications, Surgery</a:t>
            </a:r>
          </a:p>
          <a:p>
            <a:pPr>
              <a:lnSpc>
                <a:spcPct val="160000"/>
              </a:lnSpc>
            </a:pPr>
            <a:r>
              <a:rPr lang="en-US" sz="2000" dirty="0" err="1" smtClean="0"/>
              <a:t>Neuromodulation</a:t>
            </a:r>
            <a:r>
              <a:rPr lang="en-US" sz="2000" dirty="0" smtClean="0"/>
              <a:t>, Botulinum </a:t>
            </a:r>
            <a:r>
              <a:rPr lang="en-US" sz="2000" dirty="0" smtClean="0"/>
              <a:t>toxin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800" dirty="0"/>
              <a:t>Successful treatment: </a:t>
            </a:r>
            <a:r>
              <a:rPr lang="en-US" sz="2400" dirty="0"/>
              <a:t>a </a:t>
            </a:r>
            <a:r>
              <a:rPr lang="en-US" sz="2000" dirty="0"/>
              <a:t>feasible but stepwise approach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4622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Regardless of age, mobility, </a:t>
            </a:r>
            <a:r>
              <a:rPr lang="en-US" sz="2400" dirty="0" smtClean="0"/>
              <a:t>mentation, </a:t>
            </a:r>
            <a:r>
              <a:rPr lang="en-US" sz="2400" dirty="0" smtClean="0"/>
              <a:t>or institutionalization, incontinence is never normal.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Aging increases the likelihood of incontinence in the setting of additional physiologic, pharmacologic, or pathologic insults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Multifactorial, creative, persistent, and optimistic approach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8842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SUMMARY</a:t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880</TotalTime>
  <Words>468</Words>
  <Application>Microsoft Office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Lucida Sans Unicode</vt:lpstr>
      <vt:lpstr>Verdana</vt:lpstr>
      <vt:lpstr>Wingdings 2</vt:lpstr>
      <vt:lpstr>Wingdings 3</vt:lpstr>
      <vt:lpstr>Concourse</vt:lpstr>
      <vt:lpstr>Geriatric Incontinence</vt:lpstr>
      <vt:lpstr>Prevalence:</vt:lpstr>
      <vt:lpstr>Is incontinence normal in elderly?</vt:lpstr>
      <vt:lpstr>Drawbacks:</vt:lpstr>
      <vt:lpstr> Transient Incontinence:</vt:lpstr>
      <vt:lpstr>Pharmaceuticals</vt:lpstr>
      <vt:lpstr>Established Incontinence</vt:lpstr>
      <vt:lpstr>Successful treatment: a feasible but stepwise approach </vt:lpstr>
      <vt:lpstr>SUMMARY </vt:lpstr>
      <vt:lpstr>Principles of Catheter Care</vt:lpstr>
      <vt:lpstr>Catheter Care</vt:lpstr>
      <vt:lpstr>Catheter Care</vt:lpstr>
      <vt:lpstr>PowerPoint Presentation</vt:lpstr>
      <vt:lpstr>The best time to change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Geriatric Incontinence and Voiding Dysfunction</dc:title>
  <dc:creator>Administrator</dc:creator>
  <cp:lastModifiedBy>Administrator</cp:lastModifiedBy>
  <cp:revision>20</cp:revision>
  <dcterms:created xsi:type="dcterms:W3CDTF">2006-08-16T00:00:00Z</dcterms:created>
  <dcterms:modified xsi:type="dcterms:W3CDTF">2023-06-21T18:43:00Z</dcterms:modified>
</cp:coreProperties>
</file>