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93" r:id="rId2"/>
    <p:sldId id="269" r:id="rId3"/>
    <p:sldId id="258" r:id="rId4"/>
    <p:sldId id="259" r:id="rId5"/>
    <p:sldId id="294" r:id="rId6"/>
    <p:sldId id="266" r:id="rId7"/>
    <p:sldId id="268" r:id="rId8"/>
    <p:sldId id="263" r:id="rId9"/>
    <p:sldId id="262" r:id="rId10"/>
    <p:sldId id="270" r:id="rId11"/>
    <p:sldId id="300" r:id="rId12"/>
    <p:sldId id="271" r:id="rId13"/>
    <p:sldId id="299" r:id="rId14"/>
    <p:sldId id="302" r:id="rId15"/>
    <p:sldId id="304" r:id="rId16"/>
    <p:sldId id="305" r:id="rId17"/>
    <p:sldId id="307" r:id="rId18"/>
    <p:sldId id="318" r:id="rId19"/>
    <p:sldId id="328" r:id="rId20"/>
    <p:sldId id="301" r:id="rId21"/>
    <p:sldId id="276" r:id="rId22"/>
    <p:sldId id="321" r:id="rId23"/>
    <p:sldId id="323" r:id="rId24"/>
    <p:sldId id="325" r:id="rId25"/>
    <p:sldId id="327" r:id="rId26"/>
    <p:sldId id="296" r:id="rId27"/>
    <p:sldId id="272" r:id="rId28"/>
    <p:sldId id="295" r:id="rId29"/>
    <p:sldId id="277" r:id="rId30"/>
    <p:sldId id="284" r:id="rId31"/>
    <p:sldId id="285" r:id="rId32"/>
    <p:sldId id="286" r:id="rId33"/>
    <p:sldId id="287" r:id="rId34"/>
    <p:sldId id="281" r:id="rId35"/>
    <p:sldId id="260" r:id="rId36"/>
    <p:sldId id="308" r:id="rId37"/>
    <p:sldId id="309" r:id="rId38"/>
    <p:sldId id="310" r:id="rId39"/>
    <p:sldId id="316" r:id="rId40"/>
    <p:sldId id="314" r:id="rId41"/>
    <p:sldId id="2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F31B-77E5-4045-9C8D-71C7BDBFEB7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3BB2-828A-4409-BFBD-FB13C8DD6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4C3A3-3145-44B1-BDB1-FB0690C48A85}" type="slidenum">
              <a:rPr lang="en-US"/>
              <a:pPr/>
              <a:t>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/>
              <a:t>Gonadotropins are high in utero and elevated again during infancy</a:t>
            </a:r>
          </a:p>
          <a:p>
            <a:pPr>
              <a:buFontTx/>
              <a:buChar char="•"/>
            </a:pPr>
            <a:r>
              <a:rPr lang="en-US"/>
              <a:t>GnRH is inhibited during childhood (“juvenile pause”) by CNS</a:t>
            </a:r>
          </a:p>
          <a:p>
            <a:pPr>
              <a:buFontTx/>
              <a:buChar char="•"/>
            </a:pPr>
            <a:r>
              <a:rPr lang="en-US"/>
              <a:t>During puberty this inhibition is released</a:t>
            </a:r>
          </a:p>
          <a:p>
            <a:pPr>
              <a:buFontTx/>
              <a:buChar char="•"/>
            </a:pPr>
            <a:r>
              <a:rPr lang="en-US"/>
              <a:t>LH/FSH induce ovarian estrogen synthesis</a:t>
            </a:r>
          </a:p>
          <a:p>
            <a:pPr>
              <a:buFontTx/>
              <a:buChar char="•"/>
            </a:pPr>
            <a:r>
              <a:rPr lang="en-US"/>
              <a:t>At onset, LH/FSH pulses at night then becomes more regular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DDEAB-4447-4943-BE43-A7736945E791}" type="slidenum">
              <a:rPr lang="en-US"/>
              <a:pPr/>
              <a:t>4</a:t>
            </a:fld>
            <a:endParaRPr lang="en-US"/>
          </a:p>
        </p:txBody>
      </p:sp>
      <p:sp>
        <p:nvSpPr>
          <p:cNvPr id="152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ovary undergoes cyclic changes that include the follicular and luteal phase; with ovulation between the two phases</a:t>
            </a:r>
          </a:p>
          <a:p>
            <a:r>
              <a:rPr lang="en-US"/>
              <a:t>increased levels of estrogens and progesterone make follicle independent of FSH</a:t>
            </a:r>
          </a:p>
        </p:txBody>
      </p:sp>
    </p:spTree>
    <p:extLst>
      <p:ext uri="{BB962C8B-B14F-4D97-AF65-F5344CB8AC3E}">
        <p14:creationId xmlns:p14="http://schemas.microsoft.com/office/powerpoint/2010/main" val="269613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10B-162E-4F25-8E30-5E1E1368C4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5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3710B-162E-4F25-8E30-5E1E1368C4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2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97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1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C92274-01F6-4801-B354-9650FD99589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F2FC0F-0C24-4D6B-B56E-6905233F1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2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710" y="0"/>
            <a:ext cx="11783290" cy="127808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b="1" i="1" dirty="0">
                <a:latin typeface="Times New Roman"/>
                <a:cs typeface="Times New Roman"/>
              </a:rPr>
              <a:t>In the name of GOD,</a:t>
            </a:r>
            <a:br>
              <a:rPr lang="en-US" sz="4000" b="1" i="1" dirty="0">
                <a:latin typeface="Times New Roman"/>
                <a:cs typeface="Times New Roman"/>
              </a:rPr>
            </a:br>
            <a:r>
              <a:rPr lang="en-US" sz="4000" b="1" i="1" dirty="0">
                <a:latin typeface="Times New Roman"/>
                <a:cs typeface="Times New Roman"/>
              </a:rPr>
              <a:t>The Compassionate &amp; The merciful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Delayed Puberty in Girls: Practical Approach for Gynecologists and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Endocrinologists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065" y="3377046"/>
            <a:ext cx="8416636" cy="294755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8000" b="1" cap="none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Fahimeh</a:t>
            </a:r>
            <a:r>
              <a:rPr lang="en-US" sz="8000" b="1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000" b="1" cap="none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Ramezani</a:t>
            </a:r>
            <a:r>
              <a:rPr lang="en-US" sz="8000" b="1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8000" b="1" cap="none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Tehrani</a:t>
            </a:r>
            <a:r>
              <a:rPr lang="en-US" sz="8000" b="1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8000" b="1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5600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5600" cap="none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5600" cap="none" spc="-5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4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Professor</a:t>
            </a:r>
            <a:r>
              <a:rPr lang="en-US" sz="5600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5600" cap="none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56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Reproductive Endocrinology Research Center</a:t>
            </a:r>
          </a:p>
          <a:p>
            <a:pPr algn="ctr">
              <a:lnSpc>
                <a:spcPct val="150000"/>
              </a:lnSpc>
            </a:pPr>
            <a:r>
              <a:rPr lang="en-US" sz="56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 Institute Of Endocrine Sciences</a:t>
            </a:r>
          </a:p>
          <a:p>
            <a:pPr algn="ctr">
              <a:lnSpc>
                <a:spcPct val="150000"/>
              </a:lnSpc>
            </a:pPr>
            <a:r>
              <a:rPr lang="en-US" sz="5600" cap="none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Shahid</a:t>
            </a:r>
            <a:r>
              <a:rPr lang="en-US" sz="56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cap="none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Beheshti</a:t>
            </a:r>
            <a:r>
              <a:rPr lang="en-US" sz="56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University Of Medical Sciences</a:t>
            </a:r>
          </a:p>
          <a:p>
            <a:pPr algn="ctr">
              <a:lnSpc>
                <a:spcPct val="150000"/>
              </a:lnSpc>
            </a:pPr>
            <a:r>
              <a:rPr lang="en-US" sz="5600" cap="none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December2025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8408"/>
            <a:ext cx="4448175" cy="96491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&amp; classification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43075"/>
            <a:ext cx="5743575" cy="444034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thelarche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13/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years, or no menarche by 15/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years, or &gt;3 years between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thelarche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menarche; OR more than 2SD from Median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delay of growth and puberty (CDGP).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Hypogonadotropic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(functional vs permanent; congenital vs acquired).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Hypergonadotropic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(gonadal failure: Turner syndrome, POI, gonadal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dysgenesis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49" y="99922"/>
            <a:ext cx="6724651" cy="62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162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of treatment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2057401"/>
            <a:ext cx="8791575" cy="3695700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development of secondary sexual characteristics (particularly breast).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the uterus to an adult size and shape.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 good adolescent growth spurt.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normal peak bone mass by late 20’s.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maturation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medical conditions are associated with a higher prevalence of psychological and mental health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46" y="0"/>
            <a:ext cx="283725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treatment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03820" cy="402336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always individualized by etiology, bone age/height potential, psychosocial distress, and patient preference.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Multidisciplinary care with pediatric endocrinology for true delayed/arrested puberty, especially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complex DSD.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92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Estrogen effects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69533"/>
            <a:ext cx="10058400" cy="44312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Estrogens are essential for bone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ariety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actions in the brain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Estrogen’s direct effects on the cardiovascular system Protection: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endothelial cell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vascular smooth muscle cell growth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nitric oxide, leading to vasodilation, and prevention of ischemia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total cholesterol and LDL, and increasing HDL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HRT in young adolescent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Induction breast development</a:t>
            </a:r>
          </a:p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Induction of menses</a:t>
            </a:r>
          </a:p>
          <a:p>
            <a:pPr algn="l" rtl="0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term maintenance of normal estrogen state</a:t>
            </a:r>
            <a:endParaRPr lang="fa-I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33350"/>
            <a:ext cx="12134850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" y="428625"/>
            <a:ext cx="3084195" cy="1027847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various available Estrogens</a:t>
            </a:r>
            <a:endParaRPr lang="fa-I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21934"/>
            <a:ext cx="2647950" cy="4393141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Conjugated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estrogens (CEs), or conjugated equine estrogens (CEEs), sold under the brand name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contraction of "pregnant mares' urine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mixture of estrogen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sulfate (50-70% of total)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Equillin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sulfate ( 20-30% of total)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83439"/>
              </p:ext>
            </p:extLst>
          </p:nvPr>
        </p:nvGraphicFramePr>
        <p:xfrm>
          <a:off x="3211873" y="485775"/>
          <a:ext cx="8570550" cy="5916645"/>
        </p:xfrm>
        <a:graphic>
          <a:graphicData uri="http://schemas.openxmlformats.org/drawingml/2006/table">
            <a:tbl>
              <a:tblPr/>
              <a:tblGrid>
                <a:gridCol w="171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28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17β-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Estradiol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Estradiol Valerate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Ethinyl Estradiol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Conjugated Estrogens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72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Nature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bioidentical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steroid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17β-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Estradiol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prodrug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ester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Synthetic with C17</a:t>
                      </a:r>
                      <a:r>
                        <a:rPr lang="el-G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α-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ethinyl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Mixture of sulfated equine estrogens (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estrone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equilin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sulfates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724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Potency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post-hydrolysis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100x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Variable; ~3-5x oral potency vs. 17β-estradiol due to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2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Bioavailability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(~5%) 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by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(20–60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(~40-50%) via sulfate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stability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84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Half-Life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(1-2h oral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Prolonged (IM: 7-8 days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(13-27h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Intermediate (8-18h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9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Forms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Oral, transdermal, gel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tablets, IM </a:t>
                      </a:r>
                      <a:r>
                        <a:rPr lang="de-DE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depot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(contraceptives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 tablets (e.g.,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Premarin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0.3-1.25 mg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422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Impact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(SHBG ↑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(SHBG ↑, clotting risk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Uses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HRT, menopause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HRT,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fertility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Contraceptives</a:t>
                      </a: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Menopause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50" marR="37950" marT="37950" marB="379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5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117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Vs transdermal Estrogen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37360"/>
            <a:ext cx="8229600" cy="464396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route can achieve higher plasma levels of circulating estradiol with a lower treatment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route is subject to a high first-pass effect, which results in high levels of estradiol and consequent estrogenic effects in the liver and low potency due to first-pass hepatic and intestinal metabolism into metabolites like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estrone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estrogen conjugates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Conversely, this is not the case for parenteral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bypass the intestines and liver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hard evidence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use of either oral/transdermal 17β-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oestradiol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oral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ethinyloestradiol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pubertal induction.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RCTs comparing final height,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breast development, cardiovascular risk or patient satisfaction.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micronized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oestradiol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identical to the natural product of the ovary and is the most physiological form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available, and there is a trend towards the use of more natural products.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dose equivalency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275609"/>
            <a:ext cx="8568952" cy="3850555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50mcg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(applied twice weekly and left in situ) = 2mg oral 17β (per day)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mcg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ethinylestradiol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 day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)=0.625 mg of CE (per day)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 matrix patch is the first choice of pubertal HRT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cut to achieve physiological E2 concentration seen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puberty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153518"/>
              </p:ext>
            </p:extLst>
          </p:nvPr>
        </p:nvGraphicFramePr>
        <p:xfrm>
          <a:off x="1977727" y="1828851"/>
          <a:ext cx="8296872" cy="4057550"/>
        </p:xfrm>
        <a:graphic>
          <a:graphicData uri="http://schemas.openxmlformats.org/drawingml/2006/table">
            <a:tbl>
              <a:tblPr/>
              <a:tblGrid>
                <a:gridCol w="207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267"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Micronized Progesterone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Medroxyprogesterone Acetate (MPA)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Dydrogesterone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823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Potency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 (1×); requires higher doses for endometrial effect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5–20× more potent orally for endometrial transformation and ovulation suppression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10–20× more potent than oral progesterone; selective endometrial action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67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Half-life (oral)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5–10 hours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~24 hours (longer for depot forms)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Parent: 5–7 hours; active metabolite: 14–17 hours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823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 effects profile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Minimal androgenic/glucocorticoid activity; neutral on lipids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Glucocorticoid activity; potential adverse lipid, CV, breast effects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Highly selective; no androgenic, estrogenic, or glucocorticoid effects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 algn="l"/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similarity to natural P4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Identical (bioidentical)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 physiologic; more systemic effects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Closest synthetic to natural progesterone in selectivity</a:t>
                      </a:r>
                    </a:p>
                  </a:txBody>
                  <a:tcPr marL="62855" marR="62855" marT="62855" marB="6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23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480665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onset of puberty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&amp;classification of late puberty in girls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principal of treatment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 of pubertal induction treatment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​Address special etiologies (Turner, POI, chronic disease, functional hypothalamic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,constitutional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).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Long‑term outcomes and follow‑up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230" y="839053"/>
            <a:ext cx="10058400" cy="684947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2060"/>
                </a:solidFill>
              </a:rPr>
              <a:t>!!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OCPs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350" y="1731294"/>
            <a:ext cx="8229600" cy="4785395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goal of HRT for delayed puberty is to mimic normal physiological endocrinology with regard to estrogen replacement.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the potent synthetic estrogen (EE), which in effect provides more steroid hormone than is needed for physiologic replacement,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unfavourable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effects on lipid profile, 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haemostatic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factors and with an increased risk of thromboembolic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consequence of the sparse evidence, recommendations for delayed puberty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necessarily be based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Theoretical knowledge about physiology and endocrinology, and extrapolated from the evidence of HRT in normal menopause.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recommendations today are primarily based on “best clinical practice” supplemented by evidence where it exists.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737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 of pubertal induction treatment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4891"/>
            <a:ext cx="10058400" cy="466551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estrogen supplementation from the age of 12 years in the absence of a spontaneous start or progression of breast development (12-13 years).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Puberty is a relatively slow process and the replacement therapy in the induction process should mimic this.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very low doses to mimic early puberty and avoid rapid epiphyseal closure or uterine bleeding.​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appropriate starting dose has yet to be determined, estrogen replacement is usually begun at one-tenth to one-eighth of the adult replacement dose and then increased gradually over a period of 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for normal breast and uterine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seems advisable to delay the addition of progestin at least 2 years after starting estrogen or until breakthrough bleeding occurs.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adult maintenance: physiologic estradiol levels with cyclic or continuous progestin; combined OCP can be used later for convenience, but adult‑dose EE is not ideal for initial induction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dose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100–200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transdermal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2–4 mg micronized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EE2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0.625-1.25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CEE 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dose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47" y="1737360"/>
            <a:ext cx="9074644" cy="47050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ethinylestradiol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micronized estradiol have both been used for puberty induction.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regimen consists of an estrogen with a dosage equivalent to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6.25-25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mcg/day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transdermal estradiol (approximately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0.15/0.3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CEE)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unopposed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 progesterone) daily for 6 months with incremental dose increases at 6-month intervals until the required maintenance dose is achieved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Estradiol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0.25-0.5 mg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over 2 years to an adult dose of 2 mg.</a:t>
            </a:r>
            <a:endParaRPr lang="fa-I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6-18 months are allowed in this phase and is individualized depending on patient`s age, pubertal stage prior to start of therapy, height, and response to therapy.</a:t>
            </a:r>
          </a:p>
          <a:p>
            <a:pPr marL="0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menses.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phase, doses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estrogen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further increased.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ral CE (0.625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daily)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of equivalent strength (0.025 mge0.05 mg,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2*week), OR 2 mg oral Estradiol  </a:t>
            </a:r>
          </a:p>
          <a:p>
            <a:pPr marL="0" indent="0" algn="l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Progestins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added,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breakthrough bleeding, and/or when breast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complete, or after 1-3 years of estrogen in a dose of 10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 MP 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7-10 days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month, to induce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menses.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336" y="1869977"/>
            <a:ext cx="8363272" cy="4713387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Premarin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0.625-1.25 mg daily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Ethniyl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estradiol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20-35 mcg daily(OCPs)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Estradiol 2-3 mg daily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Transdermal patch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mg- 0.1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progestins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continued till menopause age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fa-I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Clinical: height, weight, BMI, Tanner stage, BP, side effects every 6–12 months.​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Labs: estradiol and lipids/glucose as needed; TFTs if Turner or autoimmune.​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health: ensure calcium/vitamin D intake; DXA if high‑risk (TS, POI, prolonged FHH).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delay of growth and puberty (CDGP)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522720" cy="402336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treat vs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girls with CDGP progress spontaneously; expectant management with reassurance is reasonable if breast development is beginning and psychosocial distress is mild.​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Short‑term “jump‑start” low‑dose estrogen is considered when there is marked psychosocial impact, very delayed bone age, or no clear progression.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05" y="2026709"/>
            <a:ext cx="4321762" cy="2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hypothalamic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chronic disease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treatment = treat underlying cause: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 restoration, decrease exercise, treat eating disorder, manage chronic disease, reduce stress.​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prolonged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hypoestrogenism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(≥6–12 months) or low BMD risk:</a:t>
            </a: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low‑dose estrogen (preferably transdermal 17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E2) and titrate as in induction regimen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Turner syndrome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Pubertal induction similar in principle, but must balance growth promotion (GH therapy) with timely estrogen introduction.​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favors low‑dose estrogen started around 11–12 years, with slow up‑titration and later addition of progestin; this does not compromise final height when doses are low and gradual.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Recombinant human GH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somatropin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daily subcutaneous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early (ages 4-6 years) for best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40-50 mcg/kg/day (0.3-0.375 mg/kg/week)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Until height velocity ~2 cm/year &amp; bone age ≥13-14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with low-dose estrogen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Monitor: IGF-1 levels, height velocity, bone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 even after age 12-13 if height velocity is below the 50th percentile or short stature is evident with remaining growth potential; with benefits of 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0" y="2781299"/>
            <a:ext cx="2439202" cy="1790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5" y="433387"/>
            <a:ext cx="1228725" cy="22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GNRH secretion changes in 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9144000" cy="4343400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819400" y="304800"/>
            <a:ext cx="8153400" cy="1143000"/>
          </a:xfrm>
        </p:spPr>
        <p:txBody>
          <a:bodyPr>
            <a:normAutofit/>
          </a:bodyPr>
          <a:lstStyle/>
          <a:p>
            <a:r>
              <a:rPr lang="en-US"/>
              <a:t>Gonadotropin levels over lifetime</a:t>
            </a:r>
          </a:p>
        </p:txBody>
      </p:sp>
    </p:spTree>
    <p:extLst>
      <p:ext uri="{BB962C8B-B14F-4D97-AF65-F5344CB8AC3E}">
        <p14:creationId xmlns:p14="http://schemas.microsoft.com/office/powerpoint/2010/main" val="23075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90" y="-33443"/>
            <a:ext cx="7522845" cy="9563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CAIS – key points for pubertal management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1950509"/>
            <a:ext cx="7218045" cy="40233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Phenotype: 46,XY, female external genitalia, absent/short vagina, no uterus, intra‑abdominal/inguinal testes, primary amenorrhea; breast development often good, sparse/absent pubic/axillary hair.​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 absent uterus on US/MRI, 46,XY karyotype, male‑range testosterone with female phenotype, AR gene variant.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Pre‑pubertal malignancy risk relatively low (about 0.8–2%), but increases with age (up to around 15% or more in some series).​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convention: delay prophylactic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until completion of spontaneous puberty (mid‑to‑late adolescence, typically ~15–18 years) to allow endogenous testicular estrogen to drive natural breast/uterine‑surrogate development and to permit patient participation in decision‑making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31" y="752475"/>
            <a:ext cx="4208493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Post‑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Lifelong estrogen replacement is required, following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pubertal induction/maintenance principles, usually with transdermal or oral 17β‑estradiol.​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psychological and sexual health counseling are fundamental parts of care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63" y="167699"/>
            <a:ext cx="10515600" cy="7848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PAIS – key points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63" y="952501"/>
            <a:ext cx="10515600" cy="468370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Phenotype: 46,XY with variable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undervirilization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/ambiguous genitalia; genital appearance may range from predominantly female to predominantly male.​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highly individualized and should always involve a specialized DSD multidisciplinary team.​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considerations: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Malignancy risk in PAIS is substantially higher than in CAIS (up to about 50% reported in some series).​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individuals raised as females, many experts recommend earlier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(often in childhood or early adolescence) to reduce malignancy risk and prevent further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virilization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timing must balance risk, potential hormone production, and the adolescent’s capacity to participate in decisions.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management after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gonadectomy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raised female: estrogen replacement as for other 46,XX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adolescents, adjusted to clinical response.​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raised male: testosterone replacement according to male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pubertal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8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Long‑term outcomes and counseling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appropriate pubertal induction and hormone replacement, most girls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achieve normal secondary sexual characteristics, good BMD, and acceptable adult height.​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prognosis depends on etiology: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CDGP and functional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hypogonadism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usually have normal fertility once underlying issues resolve.​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primary ovarian failure or congenital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deficiency, fertility can often be achieved with assisted reproductive techniques or pulsatile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/gonadotropin therapy in adulthood.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34" y="238125"/>
            <a:ext cx="7674781" cy="60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75" y="1"/>
            <a:ext cx="8183788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05" y="123825"/>
            <a:ext cx="8477208" cy="60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87" y="66675"/>
            <a:ext cx="8339106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8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667" name="Picture 3" descr="C:\WINDOWS\Desktop\Untitled-1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524000" y="285728"/>
            <a:ext cx="1371600" cy="889000"/>
          </a:xfrm>
          <a:prstGeom prst="rect">
            <a:avLst/>
          </a:prstGeom>
          <a:noFill/>
        </p:spPr>
      </p:pic>
      <p:pic>
        <p:nvPicPr>
          <p:cNvPr id="1521668" name="Picture 4" descr="C:\WINDOWS\Desktop\Untitled-5.jpg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b="3281"/>
          <a:stretch>
            <a:fillRect/>
          </a:stretch>
        </p:blipFill>
        <p:spPr bwMode="auto">
          <a:xfrm>
            <a:off x="0" y="2454273"/>
            <a:ext cx="5572132" cy="4403727"/>
          </a:xfrm>
          <a:prstGeom prst="rect">
            <a:avLst/>
          </a:prstGeom>
          <a:noFill/>
        </p:spPr>
      </p:pic>
      <p:pic>
        <p:nvPicPr>
          <p:cNvPr id="19" name="Picture 3" descr="ov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55520" y="2571744"/>
            <a:ext cx="3500430" cy="4286256"/>
          </a:xfrm>
          <a:prstGeom prst="rect">
            <a:avLst/>
          </a:prstGeom>
          <a:noFill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238877" y="1357298"/>
            <a:ext cx="1649413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ar-SA" sz="1600" b="1" dirty="0">
                <a:solidFill>
                  <a:schemeClr val="bg2"/>
                </a:solidFill>
                <a:latin typeface="Tahoma" pitchFamily="34" charset="0"/>
              </a:rPr>
              <a:t>Neural control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524893" y="1357298"/>
            <a:ext cx="1901825" cy="3365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ar-SA" sz="1600" b="1" dirty="0">
                <a:solidFill>
                  <a:schemeClr val="bg2"/>
                </a:solidFill>
                <a:latin typeface="Tahoma" pitchFamily="34" charset="0"/>
              </a:rPr>
              <a:t>Chemical control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738810" y="1928803"/>
            <a:ext cx="1220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 b="1" dirty="0">
                <a:latin typeface="Tahoma" pitchFamily="34" charset="0"/>
              </a:rPr>
              <a:t>Dopamine</a:t>
            </a:r>
          </a:p>
          <a:p>
            <a:pPr algn="ctr"/>
            <a:r>
              <a:rPr lang="en-US" altLang="ar-SA" sz="1600" b="1" dirty="0">
                <a:latin typeface="Tahoma" pitchFamily="34" charset="0"/>
              </a:rPr>
              <a:t> (-)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024694" y="1928803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ar-SA" sz="1600" b="1" dirty="0" err="1">
                <a:latin typeface="Tahoma" pitchFamily="34" charset="0"/>
              </a:rPr>
              <a:t>Norepiniphrine</a:t>
            </a:r>
            <a:endParaRPr lang="en-US" altLang="ar-SA" sz="1600" b="1" dirty="0">
              <a:latin typeface="Tahoma" pitchFamily="34" charset="0"/>
            </a:endParaRPr>
          </a:p>
          <a:p>
            <a:pPr algn="ctr"/>
            <a:r>
              <a:rPr lang="en-US" altLang="ar-SA" sz="1600" b="1" dirty="0">
                <a:latin typeface="Tahoma" pitchFamily="34" charset="0"/>
              </a:rPr>
              <a:t> (+)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953521" y="1928803"/>
            <a:ext cx="1492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ar-SA" sz="1600" b="1" dirty="0" err="1">
                <a:latin typeface="Tahoma" pitchFamily="34" charset="0"/>
              </a:rPr>
              <a:t>Endorphines</a:t>
            </a:r>
            <a:endParaRPr lang="en-US" altLang="ar-SA" sz="1600" b="1" dirty="0">
              <a:latin typeface="Tahoma" pitchFamily="34" charset="0"/>
            </a:endParaRPr>
          </a:p>
          <a:p>
            <a:pPr algn="ctr"/>
            <a:r>
              <a:rPr lang="en-US" altLang="ar-SA" sz="1600" b="1" dirty="0">
                <a:latin typeface="Tahoma" pitchFamily="34" charset="0"/>
              </a:rPr>
              <a:t> (-)</a:t>
            </a:r>
          </a:p>
        </p:txBody>
      </p:sp>
      <p:cxnSp>
        <p:nvCxnSpPr>
          <p:cNvPr id="32" name="Elbow Connector 31"/>
          <p:cNvCxnSpPr/>
          <p:nvPr/>
        </p:nvCxnSpPr>
        <p:spPr>
          <a:xfrm rot="16200000" flipH="1">
            <a:off x="7203289" y="1821645"/>
            <a:ext cx="28575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6417471" y="1821645"/>
            <a:ext cx="285752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1" idx="2"/>
          </p:cNvCxnSpPr>
          <p:nvPr/>
        </p:nvCxnSpPr>
        <p:spPr>
          <a:xfrm rot="16200000" flipH="1">
            <a:off x="9347218" y="1822435"/>
            <a:ext cx="306392" cy="4921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881290" y="214290"/>
            <a:ext cx="6762768" cy="97629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chemeClr val="bg2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CNS-Hypothalamus-Pituitary</a:t>
            </a:r>
          </a:p>
          <a:p>
            <a:pPr algn="ctr">
              <a:defRPr/>
            </a:pPr>
            <a:r>
              <a:rPr lang="en-US" alt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Ovary-uterus Interaction</a:t>
            </a:r>
          </a:p>
        </p:txBody>
      </p:sp>
    </p:spTree>
    <p:extLst>
      <p:ext uri="{BB962C8B-B14F-4D97-AF65-F5344CB8AC3E}">
        <p14:creationId xmlns:p14="http://schemas.microsoft.com/office/powerpoint/2010/main" val="3711425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individualized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Mimic normal physiologic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patient preference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with Estrogen then add progesterone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your patient with clinical signs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continued till menopause age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forget psychosocial support!</a:t>
            </a:r>
            <a:endParaRPr lang="fa-IR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08" y="2114156"/>
            <a:ext cx="4249985" cy="34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idx="1"/>
          </p:nvPr>
        </p:nvSpPr>
        <p:spPr>
          <a:xfrm>
            <a:off x="2057400" y="590549"/>
            <a:ext cx="7086600" cy="7524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Thank you for your attention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2" y="1762124"/>
            <a:ext cx="8153465" cy="45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777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673" y="107161"/>
            <a:ext cx="7543800" cy="685800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Factors affecting onset of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843078"/>
            <a:ext cx="7400925" cy="4856961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Genetic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Socio-economic status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Race 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Environmental factors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Composition of diet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Prenatal factors</a:t>
            </a:r>
          </a:p>
          <a:p>
            <a:pPr>
              <a:buFont typeface="Courier New" pitchFamily="49" charset="0"/>
              <a:buChar char="o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Exposure to endocrine disrupting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Documents and Settings\mea18\Desktop\pics, repro phys\pics, reprophys\menstrual cyle, whole body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257" y="1843078"/>
            <a:ext cx="3071834" cy="4075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36405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857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events at adolescence in girls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accessmedicine.com.ezp1.harvard.edu/loadBinary.aspx?name=dech&amp;filename=dech_c006f00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7640" y="1908609"/>
            <a:ext cx="6003938" cy="4022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81455" y="2265218"/>
            <a:ext cx="35564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Breast enlargement begins 8-13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Axillary hair develops 11-13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65CD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Pubic hair develops 10-12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yrs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Menarche begins 10-16 yrs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05" y="394977"/>
            <a:ext cx="9561195" cy="162432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Genetic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Twins study (50-85%)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Sister-sister study(35-40%)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Mothers- daughters study(23-39%)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CYP3A4 , LEP genes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TAAA repeat in SHBG gene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Xbal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Pvull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polymorphism in estrogen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reseptor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1" y="556716"/>
            <a:ext cx="3657600" cy="27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282720"/>
            <a:ext cx="6934200" cy="8429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 of a Teenager</a:t>
            </a: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990600"/>
            <a:ext cx="5486400" cy="4271962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72146" y="527988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influences behavior, and experiences influence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03087657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4814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Secular Trend of Sexual &amp; Psychosocial Maturation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97438" y="1900238"/>
            <a:ext cx="24574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3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3482" y="836454"/>
            <a:ext cx="6000760" cy="5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947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634</TotalTime>
  <Words>2335</Words>
  <Application>Microsoft Office PowerPoint</Application>
  <PresentationFormat>Widescreen</PresentationFormat>
  <Paragraphs>289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Retrospect</vt:lpstr>
      <vt:lpstr>In the name of GOD, The Compassionate &amp; The merciful  Treatment of Delayed Puberty in Girls: Practical Approach for Gynecologists and Endocrinologists</vt:lpstr>
      <vt:lpstr>Agenda </vt:lpstr>
      <vt:lpstr>Gonadotropin levels over lifetime</vt:lpstr>
      <vt:lpstr>PowerPoint Presentation</vt:lpstr>
      <vt:lpstr>Factors affecting onset of puberty</vt:lpstr>
      <vt:lpstr>Sequence of events at adolescence in girls</vt:lpstr>
      <vt:lpstr>Genetic </vt:lpstr>
      <vt:lpstr>Brain of a Teenager</vt:lpstr>
      <vt:lpstr>Secular Trend of Sexual &amp; Psychosocial Maturation</vt:lpstr>
      <vt:lpstr>Definition &amp; classification</vt:lpstr>
      <vt:lpstr>The aim of treatment</vt:lpstr>
      <vt:lpstr>Principles of treatment</vt:lpstr>
      <vt:lpstr>Estrogen effects</vt:lpstr>
      <vt:lpstr>HRT in young adolescent</vt:lpstr>
      <vt:lpstr>PowerPoint Presentation</vt:lpstr>
      <vt:lpstr>Comparison of various available Estrogens</vt:lpstr>
      <vt:lpstr>Oral Vs transdermal Estrogen </vt:lpstr>
      <vt:lpstr>Daily dose equivalency</vt:lpstr>
      <vt:lpstr>Progesterone </vt:lpstr>
      <vt:lpstr>!!NOT OCPs</vt:lpstr>
      <vt:lpstr>Key points of pubertal induction treatment</vt:lpstr>
      <vt:lpstr>Adult dose</vt:lpstr>
      <vt:lpstr>Starting dose</vt:lpstr>
      <vt:lpstr>Induction of menses.</vt:lpstr>
      <vt:lpstr>Long term maintenance</vt:lpstr>
      <vt:lpstr>Monitoring</vt:lpstr>
      <vt:lpstr>Constitutional delay of growth and puberty (CDGP) </vt:lpstr>
      <vt:lpstr>Functional hypothalamic hypogonadism / chronic disease </vt:lpstr>
      <vt:lpstr>Turner syndrome </vt:lpstr>
      <vt:lpstr>CAIS – key points for pubertal management</vt:lpstr>
      <vt:lpstr>Post‑gonadectomy management</vt:lpstr>
      <vt:lpstr>PAIS – key points and gonadectomy timing</vt:lpstr>
      <vt:lpstr>Hormonal management after gonadectomy</vt:lpstr>
      <vt:lpstr>Long‑term outcomes and counseling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دکتر رمضانی</dc:creator>
  <cp:lastModifiedBy>User</cp:lastModifiedBy>
  <cp:revision>76</cp:revision>
  <dcterms:created xsi:type="dcterms:W3CDTF">2025-12-07T05:39:40Z</dcterms:created>
  <dcterms:modified xsi:type="dcterms:W3CDTF">2025-12-11T07:38:07Z</dcterms:modified>
</cp:coreProperties>
</file>