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6" r:id="rId14"/>
    <p:sldId id="268" r:id="rId15"/>
    <p:sldId id="275" r:id="rId16"/>
    <p:sldId id="277" r:id="rId17"/>
    <p:sldId id="269" r:id="rId18"/>
    <p:sldId id="270" r:id="rId19"/>
    <p:sldId id="279" r:id="rId20"/>
    <p:sldId id="278" r:id="rId21"/>
    <p:sldId id="271" r:id="rId22"/>
    <p:sldId id="280" r:id="rId23"/>
    <p:sldId id="281" r:id="rId24"/>
    <p:sldId id="272" r:id="rId25"/>
    <p:sldId id="273" r:id="rId26"/>
    <p:sldId id="284" r:id="rId27"/>
    <p:sldId id="282" r:id="rId28"/>
    <p:sldId id="283" r:id="rId29"/>
    <p:sldId id="286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1B2DD-0815-473F-80C2-267D9F7B0D5B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557B0-12DC-4F79-9DDA-BEF40C89A9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1B2DD-0815-473F-80C2-267D9F7B0D5B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557B0-12DC-4F79-9DDA-BEF40C89A9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1B2DD-0815-473F-80C2-267D9F7B0D5B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557B0-12DC-4F79-9DDA-BEF40C89A9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1B2DD-0815-473F-80C2-267D9F7B0D5B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557B0-12DC-4F79-9DDA-BEF40C89A9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1B2DD-0815-473F-80C2-267D9F7B0D5B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557B0-12DC-4F79-9DDA-BEF40C89A9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1B2DD-0815-473F-80C2-267D9F7B0D5B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557B0-12DC-4F79-9DDA-BEF40C89A9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1B2DD-0815-473F-80C2-267D9F7B0D5B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557B0-12DC-4F79-9DDA-BEF40C89A9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1B2DD-0815-473F-80C2-267D9F7B0D5B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557B0-12DC-4F79-9DDA-BEF40C89A9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1B2DD-0815-473F-80C2-267D9F7B0D5B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557B0-12DC-4F79-9DDA-BEF40C89A9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1B2DD-0815-473F-80C2-267D9F7B0D5B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557B0-12DC-4F79-9DDA-BEF40C89A9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1B2DD-0815-473F-80C2-267D9F7B0D5B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6A557B0-12DC-4F79-9DDA-BEF40C89A99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301B2DD-0815-473F-80C2-267D9F7B0D5B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6A557B0-12DC-4F79-9DDA-BEF40C89A99C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/>
              <a:t>IN THE NAME OF GOD </a:t>
            </a:r>
            <a:endParaRPr lang="en-US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Diagnosis &amp; treatment of infertility in men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en-US" sz="3600" b="1" dirty="0" smtClean="0">
                <a:solidFill>
                  <a:schemeClr val="tx1"/>
                </a:solidFill>
              </a:rPr>
              <a:t>, </a:t>
            </a:r>
            <a:r>
              <a:rPr lang="en-US" b="1" dirty="0" smtClean="0">
                <a:solidFill>
                  <a:schemeClr val="tx1"/>
                </a:solidFill>
              </a:rPr>
              <a:t>AUA/ASRM </a:t>
            </a:r>
            <a:r>
              <a:rPr lang="en-US" b="1" dirty="0" err="1" smtClean="0">
                <a:solidFill>
                  <a:schemeClr val="tx1"/>
                </a:solidFill>
              </a:rPr>
              <a:t>guidline</a:t>
            </a:r>
            <a:r>
              <a:rPr lang="en-US" b="1" dirty="0" smtClean="0">
                <a:solidFill>
                  <a:schemeClr val="tx1"/>
                </a:solidFill>
              </a:rPr>
              <a:t> 2021</a:t>
            </a:r>
          </a:p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Dr. Y </a:t>
            </a:r>
            <a:r>
              <a:rPr lang="en-US" sz="2800" dirty="0" err="1" smtClean="0">
                <a:solidFill>
                  <a:schemeClr val="tx1"/>
                </a:solidFill>
              </a:rPr>
              <a:t>Farbod</a:t>
            </a:r>
            <a:r>
              <a:rPr lang="en-US" sz="2800" dirty="0" smtClean="0">
                <a:solidFill>
                  <a:schemeClr val="tx1"/>
                </a:solidFill>
              </a:rPr>
              <a:t>, infertility &amp; reproductive endocrinology fellowship, TUMS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G_231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3400" y="1905000"/>
            <a:ext cx="8229600" cy="4724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Life style &amp; infertility (</a:t>
            </a:r>
            <a:r>
              <a:rPr lang="en-US" sz="3600" b="1" dirty="0" err="1" smtClean="0"/>
              <a:t>limitted</a:t>
            </a:r>
            <a:r>
              <a:rPr lang="en-US" sz="3600" b="1" dirty="0" smtClean="0"/>
              <a:t> data)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Diet: lower fats &amp; meats , higher vegetables &amp; fruits</a:t>
            </a:r>
          </a:p>
          <a:p>
            <a:r>
              <a:rPr lang="en-US" dirty="0" smtClean="0"/>
              <a:t>Smoking: small impact on sperm concentration, motility &amp; morphology</a:t>
            </a:r>
          </a:p>
          <a:p>
            <a:r>
              <a:rPr lang="en-US" dirty="0" smtClean="0"/>
              <a:t>use of anabolic steroids: suppress spermatogenesis</a:t>
            </a:r>
          </a:p>
          <a:p>
            <a:r>
              <a:rPr lang="en-US" dirty="0" smtClean="0"/>
              <a:t>Concern about the influence of any medication?! Consult reviews or databases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Diagnosis &amp; Evaluation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 the S/A results to guide management. Multiple abnormal parameters = Greatest clinical significance</a:t>
            </a:r>
          </a:p>
          <a:p>
            <a:r>
              <a:rPr lang="en-US" dirty="0" smtClean="0"/>
              <a:t>Hormonal evaluation ( FSH + Test.): impaired libido, erectile dysfunction, </a:t>
            </a:r>
            <a:r>
              <a:rPr lang="en-US" dirty="0" err="1" smtClean="0"/>
              <a:t>oligospermia</a:t>
            </a:r>
            <a:r>
              <a:rPr lang="en-US" dirty="0" smtClean="0"/>
              <a:t> (&lt;10 mil/ML), </a:t>
            </a:r>
            <a:r>
              <a:rPr lang="en-US" dirty="0" err="1" smtClean="0"/>
              <a:t>azoospermia</a:t>
            </a:r>
            <a:r>
              <a:rPr lang="en-US" dirty="0" smtClean="0"/>
              <a:t>, atrophic testes, evidence of hormonal abnormality on Ph/Ex.</a:t>
            </a:r>
          </a:p>
          <a:p>
            <a:r>
              <a:rPr lang="en-US" dirty="0" smtClean="0"/>
              <a:t>LH: low serum test. (&lt;300 </a:t>
            </a:r>
            <a:r>
              <a:rPr lang="en-US" dirty="0" err="1" smtClean="0"/>
              <a:t>ng</a:t>
            </a:r>
            <a:r>
              <a:rPr lang="en-US" dirty="0" smtClean="0"/>
              <a:t>/ML)</a:t>
            </a:r>
          </a:p>
          <a:p>
            <a:r>
              <a:rPr lang="en-US" dirty="0" smtClean="0"/>
              <a:t>PRL: hypo-hypo , decreased libido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Azoospermia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obstructive </a:t>
            </a:r>
            <a:r>
              <a:rPr lang="en-US" dirty="0" smtClean="0"/>
              <a:t>/ impaired production?? (semen volume , Ph/Ex, FSH levels)</a:t>
            </a:r>
          </a:p>
          <a:p>
            <a:r>
              <a:rPr lang="en-US" dirty="0" smtClean="0"/>
              <a:t>NL testis V. (length &gt; 4.6 Cm), FSH&lt;7.6, semen volume &lt;0.5 – 1 cc : most likely obstructive </a:t>
            </a:r>
            <a:r>
              <a:rPr lang="en-US" dirty="0" err="1" smtClean="0"/>
              <a:t>azoospermia</a:t>
            </a:r>
            <a:r>
              <a:rPr lang="en-US" dirty="0" smtClean="0"/>
              <a:t>, especially if the proximal </a:t>
            </a:r>
            <a:r>
              <a:rPr lang="en-US" dirty="0" err="1" smtClean="0"/>
              <a:t>epididymis</a:t>
            </a:r>
            <a:r>
              <a:rPr lang="en-US" dirty="0" smtClean="0"/>
              <a:t> is enlarged or absent </a:t>
            </a:r>
            <a:r>
              <a:rPr lang="en-US" dirty="0" err="1" smtClean="0"/>
              <a:t>vasa</a:t>
            </a:r>
            <a:r>
              <a:rPr lang="en-US" dirty="0" smtClean="0"/>
              <a:t> in Ph/Ex</a:t>
            </a:r>
          </a:p>
          <a:p>
            <a:r>
              <a:rPr lang="en-US" dirty="0" smtClean="0"/>
              <a:t>Table 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Content Placeholder 3" descr="Screenshot 2021-10-11 at 8.21.30 PM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209800"/>
            <a:ext cx="7391399" cy="35052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Karyotype</a:t>
            </a:r>
            <a:r>
              <a:rPr lang="en-US" dirty="0" smtClean="0"/>
              <a:t> &amp; Y </a:t>
            </a:r>
            <a:r>
              <a:rPr lang="en-US" dirty="0" err="1" smtClean="0"/>
              <a:t>microdeletion</a:t>
            </a:r>
            <a:r>
              <a:rPr lang="en-US" dirty="0" smtClean="0"/>
              <a:t>: PI + </a:t>
            </a:r>
            <a:r>
              <a:rPr lang="en-US" dirty="0" err="1" smtClean="0"/>
              <a:t>azoospermia</a:t>
            </a:r>
            <a:r>
              <a:rPr lang="en-US" dirty="0" smtClean="0"/>
              <a:t> / severe </a:t>
            </a:r>
            <a:r>
              <a:rPr lang="en-US" dirty="0" err="1" smtClean="0"/>
              <a:t>oligospermia</a:t>
            </a:r>
            <a:r>
              <a:rPr lang="en-US" dirty="0" smtClean="0"/>
              <a:t> (&lt;5mil/ML) + elevated FSH , testicular atrophy (impaired sperm production as the cause of </a:t>
            </a:r>
            <a:r>
              <a:rPr lang="en-US" dirty="0" err="1" smtClean="0"/>
              <a:t>oligo-azoospermia</a:t>
            </a:r>
            <a:r>
              <a:rPr lang="en-US" dirty="0" smtClean="0"/>
              <a:t>)</a:t>
            </a:r>
          </a:p>
          <a:p>
            <a:r>
              <a:rPr lang="en-US" dirty="0" smtClean="0"/>
              <a:t>The Most </a:t>
            </a:r>
            <a:r>
              <a:rPr lang="en-US" dirty="0" err="1" smtClean="0"/>
              <a:t>abNL</a:t>
            </a:r>
            <a:r>
              <a:rPr lang="en-US" dirty="0" smtClean="0"/>
              <a:t> pattern: 47,xxy</a:t>
            </a:r>
          </a:p>
          <a:p>
            <a:r>
              <a:rPr lang="en-US" dirty="0" smtClean="0"/>
              <a:t>At least 50-60% have rare foci of spermatogenesis upon </a:t>
            </a:r>
            <a:r>
              <a:rPr lang="en-US" dirty="0" err="1" smtClean="0"/>
              <a:t>microdissection</a:t>
            </a:r>
            <a:r>
              <a:rPr lang="en-US" dirty="0" smtClean="0"/>
              <a:t>-testicular sperm extraction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2</a:t>
            </a:r>
            <a:r>
              <a:rPr lang="en-US" baseline="30000" dirty="0" smtClean="0"/>
              <a:t>nd</a:t>
            </a:r>
            <a:r>
              <a:rPr lang="en-US" dirty="0" smtClean="0"/>
              <a:t> most common genetic known cause of infertility: Y </a:t>
            </a:r>
            <a:r>
              <a:rPr lang="en-US" dirty="0" err="1" smtClean="0"/>
              <a:t>microdeletions</a:t>
            </a:r>
            <a:endParaRPr lang="en-US" dirty="0" smtClean="0"/>
          </a:p>
          <a:p>
            <a:r>
              <a:rPr lang="en-US" dirty="0" smtClean="0"/>
              <a:t>At least 50% of men with </a:t>
            </a:r>
            <a:r>
              <a:rPr lang="en-US" dirty="0" err="1" smtClean="0"/>
              <a:t>AZFc</a:t>
            </a:r>
            <a:r>
              <a:rPr lang="en-US" dirty="0" smtClean="0"/>
              <a:t> deletion have sperm after ejaculation &amp; testicular sperm extraction, but no sperm in complete </a:t>
            </a:r>
            <a:r>
              <a:rPr lang="en-US" dirty="0" err="1" smtClean="0"/>
              <a:t>microdeletion</a:t>
            </a:r>
            <a:r>
              <a:rPr lang="en-US" dirty="0" smtClean="0"/>
              <a:t> of </a:t>
            </a:r>
            <a:r>
              <a:rPr lang="en-US" dirty="0" err="1" smtClean="0"/>
              <a:t>AZFa</a:t>
            </a:r>
            <a:r>
              <a:rPr lang="en-US" dirty="0" smtClean="0"/>
              <a:t> , </a:t>
            </a:r>
            <a:r>
              <a:rPr lang="en-US" dirty="0" err="1" smtClean="0"/>
              <a:t>AZFb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 surgical intervention is </a:t>
            </a:r>
            <a:r>
              <a:rPr lang="en-US" b="1" dirty="0" smtClean="0">
                <a:sym typeface="Wingdings" pitchFamily="2" charset="2"/>
              </a:rPr>
              <a:t> NOT </a:t>
            </a:r>
            <a:r>
              <a:rPr lang="en-US" dirty="0" smtClean="0">
                <a:sym typeface="Wingdings" pitchFamily="2" charset="2"/>
              </a:rPr>
              <a:t>indicated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Evaluation of an infertile male </a:t>
            </a:r>
            <a:endParaRPr lang="en-US" sz="3600" b="1" dirty="0"/>
          </a:p>
        </p:txBody>
      </p:sp>
      <p:pic>
        <p:nvPicPr>
          <p:cNvPr id="6" name="Content Placeholder 5" descr="Screenshot 2021-10-11 at 7.45.12 PM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05000" y="1905000"/>
            <a:ext cx="5334000" cy="4953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Diagnosis &amp; evaluation, cont.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CFTR mutation carrier testing: </a:t>
            </a:r>
            <a:r>
              <a:rPr lang="en-US" dirty="0" err="1" smtClean="0"/>
              <a:t>vasal</a:t>
            </a:r>
            <a:r>
              <a:rPr lang="en-US" dirty="0" smtClean="0"/>
              <a:t> agenesis or idiopathic obstructive </a:t>
            </a:r>
            <a:r>
              <a:rPr lang="en-US" dirty="0" err="1" smtClean="0"/>
              <a:t>azoospermia</a:t>
            </a:r>
            <a:endParaRPr lang="en-US" dirty="0" smtClean="0"/>
          </a:p>
          <a:p>
            <a:r>
              <a:rPr lang="en-US" dirty="0" smtClean="0"/>
              <a:t>CFTR mutations : 80% of men with CBAVD , 20% CUAVD, 21% idiopathic </a:t>
            </a:r>
            <a:r>
              <a:rPr lang="en-US" dirty="0" err="1" smtClean="0"/>
              <a:t>epididymal</a:t>
            </a:r>
            <a:r>
              <a:rPr lang="en-US" dirty="0" smtClean="0"/>
              <a:t> obstruction</a:t>
            </a:r>
            <a:endParaRPr lang="en-US" dirty="0"/>
          </a:p>
          <a:p>
            <a:r>
              <a:rPr lang="en-US" dirty="0" smtClean="0"/>
              <a:t>Men with CFTR mutation : genetic evaluation of the female partner</a:t>
            </a:r>
          </a:p>
          <a:p>
            <a:r>
              <a:rPr lang="en-US" dirty="0" smtClean="0"/>
              <a:t>Pay attention to the risk of an affected offspring!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Sperm DNA fragmentation analysis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b="1" dirty="0" smtClean="0"/>
              <a:t>NOT </a:t>
            </a:r>
            <a:r>
              <a:rPr lang="en-US" dirty="0" smtClean="0"/>
              <a:t>recommended in the initial evaluation, no prospective studies about the fertility outcomes of those who had testing from who did not.</a:t>
            </a:r>
          </a:p>
          <a:p>
            <a:r>
              <a:rPr lang="en-US" dirty="0" smtClean="0"/>
              <a:t>Some reversible causes: anti-depressant use , GU infection</a:t>
            </a:r>
          </a:p>
          <a:p>
            <a:r>
              <a:rPr lang="en-US" dirty="0" smtClean="0"/>
              <a:t>Other causes may be managed by use of testicular sperm in selected cases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THE OVERAL GOAL OF MALE EVALUATION 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 conditions that may affect management or health of the patient / their offspring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RPL (Recurrent Pregnancy Loss) : </a:t>
            </a:r>
            <a:r>
              <a:rPr lang="en-US" dirty="0" err="1" smtClean="0"/>
              <a:t>karyotype</a:t>
            </a:r>
            <a:r>
              <a:rPr lang="en-US" dirty="0" smtClean="0"/>
              <a:t> + sperm DNA fragmentation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Increased round cells on S/A (&gt;1mil/ML): differentiate WBCs from germ cells (</a:t>
            </a:r>
            <a:r>
              <a:rPr lang="en-US" dirty="0" err="1" smtClean="0"/>
              <a:t>spermatogenic</a:t>
            </a:r>
            <a:r>
              <a:rPr lang="en-US" dirty="0" smtClean="0"/>
              <a:t> problem)</a:t>
            </a:r>
          </a:p>
          <a:p>
            <a:r>
              <a:rPr lang="en-US" dirty="0" err="1" smtClean="0"/>
              <a:t>Pyospermia</a:t>
            </a:r>
            <a:r>
              <a:rPr lang="en-US" dirty="0" smtClean="0"/>
              <a:t>: infection evaluation, BUT routine semen cultures? No benefit!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ASA testing: should</a:t>
            </a:r>
            <a:r>
              <a:rPr lang="en-US" b="1" dirty="0" smtClean="0"/>
              <a:t> NOT </a:t>
            </a:r>
            <a:r>
              <a:rPr lang="en-US" dirty="0" smtClean="0"/>
              <a:t> be done in the initial evaluation, only if it will affect management of the patient (for example to suggest the presence of reproductive tract obstruction)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Diagnostic testicular </a:t>
            </a:r>
            <a:r>
              <a:rPr lang="en-US" dirty="0" err="1" smtClean="0"/>
              <a:t>Bx</a:t>
            </a:r>
            <a:r>
              <a:rPr lang="en-US" dirty="0" smtClean="0"/>
              <a:t>: should </a:t>
            </a:r>
            <a:r>
              <a:rPr lang="en-US" b="1" dirty="0" smtClean="0"/>
              <a:t>not </a:t>
            </a:r>
            <a:r>
              <a:rPr lang="en-US" dirty="0" smtClean="0"/>
              <a:t> routinely be performed to differentiate between obstructive &amp; non-obstructive </a:t>
            </a:r>
            <a:r>
              <a:rPr lang="en-US" dirty="0" err="1" smtClean="0"/>
              <a:t>azoospermia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 rare cases( NL semen V,NL testicular V &amp; FSH&lt;7.6 w/o evidence of </a:t>
            </a:r>
            <a:r>
              <a:rPr lang="en-US" dirty="0" err="1" smtClean="0"/>
              <a:t>epididymal</a:t>
            </a:r>
            <a:r>
              <a:rPr lang="en-US" dirty="0" smtClean="0"/>
              <a:t> engorgement on Ph/Ex)</a:t>
            </a:r>
          </a:p>
          <a:p>
            <a:r>
              <a:rPr lang="en-US" dirty="0" smtClean="0"/>
              <a:t>Cryopreservation from the sample </a:t>
            </a:r>
            <a:r>
              <a:rPr lang="en-US" dirty="0" smtClean="0"/>
              <a:t>should </a:t>
            </a:r>
            <a:r>
              <a:rPr lang="en-US" dirty="0" smtClean="0"/>
              <a:t>be attempted if ART is an option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Abnormal parameters </a:t>
            </a:r>
            <a:r>
              <a:rPr lang="en-US" b="1" dirty="0" smtClean="0"/>
              <a:t>do NOT </a:t>
            </a:r>
            <a:r>
              <a:rPr lang="en-US" dirty="0" smtClean="0"/>
              <a:t>by themselves predict fertility or infertility </a:t>
            </a:r>
            <a:r>
              <a:rPr lang="en-US" b="1" dirty="0" smtClean="0"/>
              <a:t>, except : </a:t>
            </a:r>
            <a:endParaRPr lang="en-US" dirty="0" smtClean="0"/>
          </a:p>
          <a:p>
            <a:r>
              <a:rPr lang="en-US" dirty="0" err="1" smtClean="0"/>
              <a:t>Azoospermia</a:t>
            </a:r>
            <a:endParaRPr lang="en-US" dirty="0" smtClean="0"/>
          </a:p>
          <a:p>
            <a:r>
              <a:rPr lang="en-US" dirty="0" smtClean="0"/>
              <a:t>Some types of </a:t>
            </a:r>
            <a:r>
              <a:rPr lang="en-US" dirty="0" err="1" smtClean="0"/>
              <a:t>teratospermia</a:t>
            </a:r>
            <a:r>
              <a:rPr lang="en-US" dirty="0" smtClean="0"/>
              <a:t> ( complete </a:t>
            </a:r>
            <a:r>
              <a:rPr lang="en-US" dirty="0" err="1" smtClean="0"/>
              <a:t>globospermia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Necrozoospermia</a:t>
            </a:r>
            <a:endParaRPr lang="en-US" dirty="0" smtClean="0"/>
          </a:p>
          <a:p>
            <a:r>
              <a:rPr lang="en-US" dirty="0" smtClean="0"/>
              <a:t>Complete </a:t>
            </a:r>
            <a:r>
              <a:rPr lang="en-US" dirty="0" err="1" smtClean="0"/>
              <a:t>asthenospermia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* Infertility ratio increases with number of abnormal parameters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Imaging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Scrotal US: should </a:t>
            </a:r>
            <a:r>
              <a:rPr lang="en-US" b="1" dirty="0" smtClean="0"/>
              <a:t>NOT </a:t>
            </a:r>
            <a:r>
              <a:rPr lang="en-US" dirty="0" smtClean="0"/>
              <a:t> be routinely performed initially</a:t>
            </a:r>
          </a:p>
          <a:p>
            <a:r>
              <a:rPr lang="en-US" dirty="0" smtClean="0"/>
              <a:t>Color </a:t>
            </a:r>
            <a:r>
              <a:rPr lang="en-US" dirty="0" err="1" smtClean="0"/>
              <a:t>doppler</a:t>
            </a:r>
            <a:r>
              <a:rPr lang="en-US" dirty="0" smtClean="0"/>
              <a:t> US: </a:t>
            </a:r>
            <a:r>
              <a:rPr lang="en-US" b="1" dirty="0" smtClean="0"/>
              <a:t>NOT </a:t>
            </a:r>
            <a:r>
              <a:rPr lang="en-US" dirty="0" smtClean="0"/>
              <a:t>routinely recommended, as treatment of non-palpable </a:t>
            </a:r>
            <a:r>
              <a:rPr lang="en-US" dirty="0" err="1" smtClean="0"/>
              <a:t>varicocele</a:t>
            </a:r>
            <a:r>
              <a:rPr lang="en-US" dirty="0" smtClean="0"/>
              <a:t> is not helpful. Just in obese patients or contracted </a:t>
            </a:r>
            <a:r>
              <a:rPr lang="en-US" dirty="0" err="1" smtClean="0"/>
              <a:t>dartos</a:t>
            </a:r>
            <a:r>
              <a:rPr lang="en-US" dirty="0" smtClean="0"/>
              <a:t> muscle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TRUS: </a:t>
            </a:r>
            <a:r>
              <a:rPr lang="en-US" b="1" dirty="0" smtClean="0"/>
              <a:t>NOT</a:t>
            </a:r>
            <a:r>
              <a:rPr lang="en-US" dirty="0" smtClean="0"/>
              <a:t> initially performed, only in S/A suggestive of ejaculatory dust obstruction ( </a:t>
            </a:r>
            <a:r>
              <a:rPr lang="en-US" dirty="0" err="1" smtClean="0"/>
              <a:t>i.e</a:t>
            </a:r>
            <a:r>
              <a:rPr lang="en-US" dirty="0" smtClean="0"/>
              <a:t>, acidic, </a:t>
            </a:r>
            <a:r>
              <a:rPr lang="en-US" dirty="0" err="1" smtClean="0"/>
              <a:t>azoospermic</a:t>
            </a:r>
            <a:r>
              <a:rPr lang="en-US" dirty="0" smtClean="0"/>
              <a:t>, V&lt;1.5 cc with NL test. &amp; palpable vas </a:t>
            </a:r>
            <a:r>
              <a:rPr lang="en-US" dirty="0" err="1" smtClean="0"/>
              <a:t>deferans</a:t>
            </a:r>
            <a:r>
              <a:rPr lang="en-US" dirty="0" smtClean="0"/>
              <a:t>)</a:t>
            </a:r>
          </a:p>
          <a:p>
            <a:r>
              <a:rPr lang="en-US" dirty="0" smtClean="0"/>
              <a:t>CBAVD: TRUS?? NO! it </a:t>
            </a:r>
            <a:r>
              <a:rPr lang="en-US" dirty="0" err="1" smtClean="0"/>
              <a:t>doesen’t</a:t>
            </a:r>
            <a:r>
              <a:rPr lang="en-US" dirty="0" smtClean="0"/>
              <a:t> contribute to the diagnosis or treatment.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Abdominal imaging: </a:t>
            </a:r>
            <a:r>
              <a:rPr lang="en-US" b="1" dirty="0" smtClean="0"/>
              <a:t>NOT </a:t>
            </a:r>
            <a:r>
              <a:rPr lang="en-US" dirty="0" smtClean="0"/>
              <a:t>routinely performed for an isolated small or moderate Rt. </a:t>
            </a:r>
            <a:r>
              <a:rPr lang="en-US" dirty="0" err="1" smtClean="0"/>
              <a:t>Varicocele</a:t>
            </a:r>
            <a:r>
              <a:rPr lang="en-US" dirty="0" smtClean="0"/>
              <a:t> </a:t>
            </a:r>
          </a:p>
          <a:p>
            <a:r>
              <a:rPr lang="en-US" dirty="0" smtClean="0"/>
              <a:t>Retrospective study, 4000 men with </a:t>
            </a:r>
            <a:r>
              <a:rPr lang="en-US" dirty="0" err="1" smtClean="0"/>
              <a:t>varicoceles</a:t>
            </a:r>
            <a:r>
              <a:rPr lang="en-US" dirty="0" smtClean="0"/>
              <a:t> ( </a:t>
            </a:r>
            <a:r>
              <a:rPr lang="en-US" dirty="0"/>
              <a:t>8</a:t>
            </a:r>
            <a:r>
              <a:rPr lang="en-US" dirty="0" smtClean="0"/>
              <a:t>% Rt.) </a:t>
            </a:r>
            <a:r>
              <a:rPr lang="en-US" dirty="0" smtClean="0">
                <a:sym typeface="Wingdings" pitchFamily="2" charset="2"/>
              </a:rPr>
              <a:t> NO difference in cancer diagnosis based on </a:t>
            </a:r>
            <a:r>
              <a:rPr lang="en-US" dirty="0" err="1" smtClean="0">
                <a:sym typeface="Wingdings" pitchFamily="2" charset="2"/>
              </a:rPr>
              <a:t>varicocele</a:t>
            </a:r>
            <a:r>
              <a:rPr lang="en-US" dirty="0" smtClean="0">
                <a:sym typeface="Wingdings" pitchFamily="2" charset="2"/>
              </a:rPr>
              <a:t> laterality</a:t>
            </a:r>
          </a:p>
          <a:p>
            <a:r>
              <a:rPr lang="en-US" dirty="0" smtClean="0">
                <a:sym typeface="Wingdings" pitchFamily="2" charset="2"/>
              </a:rPr>
              <a:t>Imaging should be considered for men with a new onset or non-reducible </a:t>
            </a:r>
            <a:r>
              <a:rPr lang="en-US" dirty="0" err="1" smtClean="0">
                <a:sym typeface="Wingdings" pitchFamily="2" charset="2"/>
              </a:rPr>
              <a:t>varicocele</a:t>
            </a:r>
            <a:r>
              <a:rPr lang="en-US" dirty="0" smtClean="0">
                <a:sym typeface="Wingdings" pitchFamily="2" charset="2"/>
              </a:rPr>
              <a:t> , especially if it is large.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Renal anomalies 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CUAVD: 26-75% </a:t>
            </a:r>
            <a:r>
              <a:rPr lang="en-US" dirty="0" err="1" smtClean="0"/>
              <a:t>ipsilateral</a:t>
            </a:r>
            <a:r>
              <a:rPr lang="en-US" dirty="0" smtClean="0"/>
              <a:t> renal anomalies</a:t>
            </a:r>
          </a:p>
          <a:p>
            <a:r>
              <a:rPr lang="en-US" dirty="0" smtClean="0"/>
              <a:t>CBAVD: &lt;10% </a:t>
            </a:r>
          </a:p>
          <a:p>
            <a:r>
              <a:rPr lang="en-US" dirty="0" smtClean="0"/>
              <a:t>Renal US: </a:t>
            </a:r>
            <a:r>
              <a:rPr lang="en-US" b="1" dirty="0" smtClean="0"/>
              <a:t>should </a:t>
            </a:r>
            <a:r>
              <a:rPr lang="en-US" dirty="0" smtClean="0"/>
              <a:t>recommended in case of </a:t>
            </a:r>
            <a:r>
              <a:rPr lang="en-US" dirty="0" err="1" smtClean="0"/>
              <a:t>vasal</a:t>
            </a:r>
            <a:r>
              <a:rPr lang="en-US" dirty="0" smtClean="0"/>
              <a:t> agenesis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Thanks for paying attention</a:t>
            </a:r>
            <a:endParaRPr lang="en-US" b="1" dirty="0"/>
          </a:p>
        </p:txBody>
      </p:sp>
      <p:pic>
        <p:nvPicPr>
          <p:cNvPr id="4" name="Content Placeholder 3" descr="IMG_232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09800" y="2438400"/>
            <a:ext cx="4572000" cy="3200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Specific goals of evaluation of the infertile male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Potentially correctable conditions</a:t>
            </a:r>
          </a:p>
          <a:p>
            <a:r>
              <a:rPr lang="en-US" dirty="0" smtClean="0"/>
              <a:t>Irreversible conditions amenable to ART</a:t>
            </a:r>
          </a:p>
          <a:p>
            <a:r>
              <a:rPr lang="en-US" dirty="0" smtClean="0"/>
              <a:t>Irreversible conditions that are not amenable to ART (possible options: donor/adoption )</a:t>
            </a:r>
          </a:p>
          <a:p>
            <a:r>
              <a:rPr lang="en-US" dirty="0" smtClean="0"/>
              <a:t>Life or health threatening conditions (underlie the infertility or associated medical </a:t>
            </a:r>
            <a:r>
              <a:rPr lang="en-US" dirty="0" err="1" smtClean="0"/>
              <a:t>comorbidities</a:t>
            </a:r>
            <a:r>
              <a:rPr lang="en-US" dirty="0" smtClean="0"/>
              <a:t>)</a:t>
            </a:r>
          </a:p>
          <a:p>
            <a:r>
              <a:rPr lang="en-US" dirty="0" smtClean="0"/>
              <a:t>Genetic abnormalities or lifestyle &amp; age factors (affect health of male or offspring)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Guideline statements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Initial evaluation : male &amp; female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Initial evaluation of the male: reproductive </a:t>
            </a:r>
            <a:r>
              <a:rPr lang="en-US" dirty="0" err="1" smtClean="0"/>
              <a:t>Hx</a:t>
            </a:r>
            <a:r>
              <a:rPr lang="en-US" dirty="0" smtClean="0"/>
              <a:t> + one or more S/A.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One or more abnormal semen parameters = evaluation by a male reproductive expert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Failed ART cycles or RPL (2 or more losses) = evaluation of the male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Reproductive </a:t>
            </a:r>
            <a:r>
              <a:rPr lang="en-US" sz="3600" b="1" dirty="0" err="1" smtClean="0"/>
              <a:t>Hx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Sexual </a:t>
            </a:r>
            <a:r>
              <a:rPr lang="en-US" dirty="0" err="1" smtClean="0"/>
              <a:t>Hx</a:t>
            </a:r>
            <a:endParaRPr lang="en-US" dirty="0" smtClean="0"/>
          </a:p>
          <a:p>
            <a:r>
              <a:rPr lang="en-US" dirty="0" smtClean="0"/>
              <a:t>Lifestyle</a:t>
            </a:r>
          </a:p>
          <a:p>
            <a:r>
              <a:rPr lang="en-US" dirty="0" smtClean="0"/>
              <a:t>Medical </a:t>
            </a:r>
            <a:r>
              <a:rPr lang="en-US" dirty="0" err="1" smtClean="0"/>
              <a:t>Hx</a:t>
            </a:r>
            <a:r>
              <a:rPr lang="en-US" dirty="0" smtClean="0"/>
              <a:t> &amp; medications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Semen analysis interpretation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Abnormal parameters </a:t>
            </a:r>
            <a:r>
              <a:rPr lang="en-US" b="1" dirty="0" smtClean="0"/>
              <a:t>do NOT </a:t>
            </a:r>
            <a:r>
              <a:rPr lang="en-US" dirty="0" smtClean="0"/>
              <a:t>by themselves predict fertility or infertility</a:t>
            </a:r>
            <a:r>
              <a:rPr lang="en-US" b="1" dirty="0" smtClean="0"/>
              <a:t>.</a:t>
            </a:r>
          </a:p>
          <a:p>
            <a:r>
              <a:rPr lang="en-US" dirty="0" smtClean="0"/>
              <a:t>Parameters are highly variable ( even from ejaculate o ejaculate).</a:t>
            </a:r>
          </a:p>
          <a:p>
            <a:r>
              <a:rPr lang="en-US" dirty="0" smtClean="0"/>
              <a:t>At least 2* S/A (at least 1 mo apart) obtained, especially if the 1</a:t>
            </a:r>
            <a:r>
              <a:rPr lang="en-US" baseline="30000" dirty="0" smtClean="0"/>
              <a:t>st</a:t>
            </a:r>
            <a:r>
              <a:rPr lang="en-US" dirty="0" smtClean="0"/>
              <a:t> is </a:t>
            </a:r>
            <a:r>
              <a:rPr lang="en-US" dirty="0" err="1" smtClean="0"/>
              <a:t>abNl</a:t>
            </a:r>
            <a:r>
              <a:rPr lang="en-US" dirty="0" smtClean="0"/>
              <a:t>. 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Importance of male evaluation &amp; treatment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can improve S/A &amp; fertility outcomes ( allow natural conceive &amp; lower costs).</a:t>
            </a:r>
          </a:p>
          <a:p>
            <a:r>
              <a:rPr lang="en-US" dirty="0" smtClean="0"/>
              <a:t>1-6% of infertile men have significant undiagnosed medical pathology (</a:t>
            </a:r>
            <a:r>
              <a:rPr lang="en-US" dirty="0" err="1" smtClean="0"/>
              <a:t>ie</a:t>
            </a:r>
            <a:r>
              <a:rPr lang="en-US" dirty="0" smtClean="0"/>
              <a:t>. Malignancies) even when they have </a:t>
            </a:r>
            <a:r>
              <a:rPr lang="en-US" dirty="0" err="1" smtClean="0"/>
              <a:t>Nl</a:t>
            </a:r>
            <a:r>
              <a:rPr lang="en-US" dirty="0" smtClean="0"/>
              <a:t> S/A.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General health  &amp; infertility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patient should be informed of relevant, associated health conditions.</a:t>
            </a:r>
          </a:p>
          <a:p>
            <a:r>
              <a:rPr lang="en-US" dirty="0" smtClean="0"/>
              <a:t>Age &gt;=40 : increased risk of adverse outcomes for their offspring(</a:t>
            </a:r>
            <a:r>
              <a:rPr lang="en-US" dirty="0" err="1" smtClean="0"/>
              <a:t>denovo</a:t>
            </a:r>
            <a:r>
              <a:rPr lang="en-US" dirty="0" smtClean="0"/>
              <a:t> </a:t>
            </a:r>
            <a:r>
              <a:rPr lang="en-US" dirty="0" err="1" smtClean="0"/>
              <a:t>germline</a:t>
            </a:r>
            <a:r>
              <a:rPr lang="en-US" dirty="0" smtClean="0"/>
              <a:t> mutations, sperm </a:t>
            </a:r>
            <a:r>
              <a:rPr lang="en-US" dirty="0" err="1" smtClean="0"/>
              <a:t>aneuploidy</a:t>
            </a:r>
            <a:r>
              <a:rPr lang="en-US" dirty="0" smtClean="0"/>
              <a:t>, structural chromosomal aberrations, sperm DNA fragmentation, birth defects, </a:t>
            </a:r>
            <a:r>
              <a:rPr lang="en-US" dirty="0" err="1" smtClean="0"/>
              <a:t>chondroplalsia</a:t>
            </a:r>
            <a:r>
              <a:rPr lang="en-US" dirty="0" smtClean="0"/>
              <a:t>, autism &amp; schizophrenia). </a:t>
            </a:r>
          </a:p>
          <a:p>
            <a:r>
              <a:rPr lang="en-US" dirty="0" smtClean="0"/>
              <a:t>Discuss risk factors associated with infertility (lifestyle, medication , environmental exposures). The current data on the majority of risk factors are limited.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err="1" smtClean="0"/>
              <a:t>Overal</a:t>
            </a:r>
            <a:r>
              <a:rPr lang="en-US" sz="3600" b="1" dirty="0" smtClean="0"/>
              <a:t> health &amp; infertile men: increasingly recognized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Abnormal semen = higher rates of testicular cancer</a:t>
            </a:r>
          </a:p>
          <a:p>
            <a:r>
              <a:rPr lang="en-US" dirty="0" smtClean="0"/>
              <a:t>Abnormal </a:t>
            </a:r>
            <a:r>
              <a:rPr lang="en-US" dirty="0" smtClean="0"/>
              <a:t>S/A = higher mortality </a:t>
            </a:r>
            <a:r>
              <a:rPr lang="en-US" dirty="0" smtClean="0"/>
              <a:t>rates</a:t>
            </a:r>
          </a:p>
          <a:p>
            <a:r>
              <a:rPr lang="en-US" dirty="0" err="1" smtClean="0"/>
              <a:t>Azoospermia</a:t>
            </a:r>
            <a:r>
              <a:rPr lang="en-US" dirty="0" smtClean="0"/>
              <a:t> = higher rates of cancer in </a:t>
            </a:r>
            <a:r>
              <a:rPr lang="en-US" dirty="0" smtClean="0"/>
              <a:t>general</a:t>
            </a:r>
            <a:endParaRPr lang="en-US" dirty="0" smtClean="0"/>
          </a:p>
          <a:p>
            <a:r>
              <a:rPr lang="en-US" dirty="0" smtClean="0"/>
              <a:t>Over 50%, the cause of infertility can be attributed to several conditions which have health implications beyond </a:t>
            </a:r>
            <a:r>
              <a:rPr lang="en-US" dirty="0" err="1" smtClean="0"/>
              <a:t>infertiliity</a:t>
            </a:r>
            <a:r>
              <a:rPr lang="en-US" dirty="0"/>
              <a:t> </a:t>
            </a:r>
            <a:r>
              <a:rPr lang="en-US" dirty="0" smtClean="0"/>
              <a:t>(table2).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240</TotalTime>
  <Words>1084</Words>
  <Application>Microsoft Office PowerPoint</Application>
  <PresentationFormat>On-screen Show (4:3)</PresentationFormat>
  <Paragraphs>93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Flow</vt:lpstr>
      <vt:lpstr>IN THE NAME OF GOD </vt:lpstr>
      <vt:lpstr>THE OVERAL GOAL OF MALE EVALUATION </vt:lpstr>
      <vt:lpstr>Specific goals of evaluation of the infertile male</vt:lpstr>
      <vt:lpstr>Guideline statements</vt:lpstr>
      <vt:lpstr>Reproductive Hx</vt:lpstr>
      <vt:lpstr>Semen analysis interpretation</vt:lpstr>
      <vt:lpstr>Importance of male evaluation &amp; treatment</vt:lpstr>
      <vt:lpstr>General health  &amp; infertility</vt:lpstr>
      <vt:lpstr>Overal health &amp; infertile men: increasingly recognized</vt:lpstr>
      <vt:lpstr>Slide 10</vt:lpstr>
      <vt:lpstr>Life style &amp; infertility (limitted data)</vt:lpstr>
      <vt:lpstr>Diagnosis &amp; Evaluation</vt:lpstr>
      <vt:lpstr>Azoospermia</vt:lpstr>
      <vt:lpstr> </vt:lpstr>
      <vt:lpstr>Slide 15</vt:lpstr>
      <vt:lpstr>Slide 16</vt:lpstr>
      <vt:lpstr>Evaluation of an infertile male </vt:lpstr>
      <vt:lpstr>Diagnosis &amp; evaluation, cont.</vt:lpstr>
      <vt:lpstr>Sperm DNA fragmentation analysis</vt:lpstr>
      <vt:lpstr>Slide 20</vt:lpstr>
      <vt:lpstr>Slide 21</vt:lpstr>
      <vt:lpstr>Slide 22</vt:lpstr>
      <vt:lpstr>Slide 23</vt:lpstr>
      <vt:lpstr>Slide 24</vt:lpstr>
      <vt:lpstr>Imaging</vt:lpstr>
      <vt:lpstr>Slide 26</vt:lpstr>
      <vt:lpstr>Slide 27</vt:lpstr>
      <vt:lpstr>Renal anomalies </vt:lpstr>
      <vt:lpstr>Thanks for paying attention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 THE NAME OF GOD</dc:title>
  <dc:creator>Yasi</dc:creator>
  <cp:lastModifiedBy>Yasi</cp:lastModifiedBy>
  <cp:revision>23</cp:revision>
  <dcterms:created xsi:type="dcterms:W3CDTF">2021-10-11T14:56:41Z</dcterms:created>
  <dcterms:modified xsi:type="dcterms:W3CDTF">2021-10-12T10:51:44Z</dcterms:modified>
</cp:coreProperties>
</file>