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69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>
        <p:scale>
          <a:sx n="65" d="100"/>
          <a:sy n="65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0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8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64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2622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06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85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7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36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8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6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4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5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C921-F892-44CB-83BD-C23DFEB56D3B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B625-FCC3-4946-B529-FC485EAB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03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629167">
            <a:off x="1524000" y="1889759"/>
            <a:ext cx="5951913" cy="3491345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Frozen embryo transfer: a review on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optimal endometrial preparation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timing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64" y="4549209"/>
            <a:ext cx="8144134" cy="1117687"/>
          </a:xfrm>
        </p:spPr>
        <p:txBody>
          <a:bodyPr/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A.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Tarafdari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95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Proliferative phase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either be triggered exogenously (i.e.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ovulation is triggered by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soon as a dominant follicle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&gt;16 mm is observed)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serial blood (or, albeit less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accurately, urine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sampling until a LH peak is observed (i.e.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 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which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ovulation occurs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spontaneously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 versus triggered ovulation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Progesterone supplementation.</a:t>
            </a:r>
          </a:p>
        </p:txBody>
      </p:sp>
    </p:spTree>
    <p:extLst>
      <p:ext uri="{BB962C8B-B14F-4D97-AF65-F5344CB8AC3E}">
        <p14:creationId xmlns:p14="http://schemas.microsoft.com/office/powerpoint/2010/main" val="106798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HRT or NC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have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physicians with conflicting information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terms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clinical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18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 Timing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seems that the starting day of progesterone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intake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optimal when equal to the theoretical day of 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day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presumptive embryo transfer timing is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timing of fresh embryo transfer after OR: the day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progesterone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supplementation (considered as P + 0) is set equal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theoretical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of OR, which is indeed also Day 0 from 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embryonic point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view.</a:t>
            </a:r>
          </a:p>
        </p:txBody>
      </p:sp>
    </p:spTree>
    <p:extLst>
      <p:ext uri="{BB962C8B-B14F-4D97-AF65-F5344CB8AC3E}">
        <p14:creationId xmlns:p14="http://schemas.microsoft.com/office/powerpoint/2010/main" val="31050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43" y="143482"/>
            <a:ext cx="9965919" cy="659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39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NC, the WOI is posited to open 6 days after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postovulatory progesterone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 and thought to last ~2–4 days (LH+ 7 to LH+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11).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using the LH surge to plan embryo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take into account that the LH surge can occur over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Progesterone rises slightly to 1–3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ng/ml even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h to 3 days prior to ovulation, due to the LH-stimulated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by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peripheral granulosa cells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steep 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production following ovulation (3–10 ng/ml) due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by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corpus luteum.</a:t>
            </a:r>
          </a:p>
        </p:txBody>
      </p:sp>
    </p:spTree>
    <p:extLst>
      <p:ext uri="{BB962C8B-B14F-4D97-AF65-F5344CB8AC3E}">
        <p14:creationId xmlns:p14="http://schemas.microsoft.com/office/powerpoint/2010/main" val="378701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89265"/>
            <a:ext cx="10515600" cy="4572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difference in the timing of FET in true versus modified NC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could be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considered, as ovulation occurs 36–48 h after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varies from 24 to 56 h after a spontaneous LH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surge.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intra-uterine insemination, it has been shown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pregnancy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rates are higher when it was performed 36–42 h after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trigger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18–24 h after spontaneous LH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surge.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could draw the parallel to FET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1-day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earlier when a spontaneous LH surge is detected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serum compared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when ovulation is triggered with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14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 timing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In HRT: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(embryonic age + 1) of progesterone administration, annotated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P+ embryonic age (e.g. a Day 5 embryo on the 6th day of progesterone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administration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annotated as P + 5).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In a modified NC (with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trigger):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(embryonic age + 2) after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injection (e.g. a Day 5 embryo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In a true NC (with spontaneous LH surge):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(embryonic age + 1) after LH surge (e.g. a Day 5 embryo on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+ 6).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4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2982" y="328181"/>
            <a:ext cx="6578137" cy="621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869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attention is warranted in situations where embryo thawing is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followed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further in vitro culture and embryonic development prior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transfer. In such cases, it is likely better to take into account the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expected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embryonic stage at the moment of transfer instead of the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stage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the embryo 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cryopreserved.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01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 for your attention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8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efficient cryopreservation strategies (i.e.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vitrification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reassuring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safety data have progressively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 the use of frozen embryo transfer (FET)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 of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antagonist protocol with agonist triggering followed by a ‘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freeze all’ strategy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transfer of the embryo(s) in a subsequent FET cycle is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promising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 with high live birth rates 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has now been also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extended to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cycles with pre-implantation genetic diagnosis/screening,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latefollicular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progesterone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elevation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embryo-endometrial asynchrony 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Moreover, there is an ongoing debate whether frozen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embryos transferred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‘more physiologic’ non-stimulated endometrium,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not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result in higher pregnancy rates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potentially decrease maternal and neonatal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morbidity.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0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 preparation methods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methods can largely be divided into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Artificial (HRT) cycle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cycles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(NCs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15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740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Hormonal replacement treatment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Estrogen supplementation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HRT protocols empirically opt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supplement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estrogens for 2 weeks in an attempt to mimic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it seems that such an extended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may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unnecessary and that 5–7 days may suffice for adequate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endometrial proliferation.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Caution, however, is warranted, given that a higher miscarriage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shorter estrogen supplementation has also been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reported 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Conversely, if necessary, estrogen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supplementation may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be safely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prolonged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compromising pregnancy outcome.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3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7687"/>
            <a:ext cx="10515600" cy="389927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Estrogens may be administered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orally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vaginally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transdermal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route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both natural as well as synthetic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estrogens may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meta-analysis concluded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type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estrogen supplementation and route of administration had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effect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success rates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conversion between different supplementation methods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33105"/>
            <a:ext cx="10515600" cy="384385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0.75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of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micronised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estradiol (oral administration)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1.25 </a:t>
            </a:r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of estradiol gel (transdermal administration)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mg of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estradiol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valerate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(oral or vaginal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adminstration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dose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estradiol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valerate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6 mg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daily.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86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GnRH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agonist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Besides the administration of estrogen,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GnRH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agonist can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added to a HRT protocol in order to prevent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 ovulation 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one randomized controlled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trial (RCT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the use of such an approach was associated with increased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pregnancy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live birth rates, mainly due to lower cycle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 rates 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of this trial are also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contradiction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those of subsequent systematic reviews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metaanalyses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failed to demonstrate any benefit in terms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pregnancy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cancellation rates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Conversely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HRT FET cycles without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GnRH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agonist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co-treatment seem to be more patient-friendly given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avoidance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cost and potential side effects associated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drugs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54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Progesterone supplementation.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Orally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Vaginally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Intramuscular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Subcutaneous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NC FET, there is no medical intervention, except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endocrine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ultrasound monitoring during the proliferative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phase.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advantage is the absence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estrogen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supplementation, this protocol entails more frequent visits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clinic, less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cycle control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flexibility and holds a higher risk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cycle cancellation.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98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515</TotalTime>
  <Words>1093</Words>
  <Application>Microsoft Office PowerPoint</Application>
  <PresentationFormat>Custom</PresentationFormat>
  <Paragraphs>84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Berlin</vt:lpstr>
      <vt:lpstr>Frozen embryo transfer: a review on the optimal endometrial preparation and timing</vt:lpstr>
      <vt:lpstr>Introduction </vt:lpstr>
      <vt:lpstr>FET preparation methods</vt:lpstr>
      <vt:lpstr>Hormonal replacement treatment Estrogen supplementation </vt:lpstr>
      <vt:lpstr>Route of Administeration</vt:lpstr>
      <vt:lpstr>The conversion between different supplementation methods</vt:lpstr>
      <vt:lpstr>GnRH agonist</vt:lpstr>
      <vt:lpstr>Progesterone supplementation.</vt:lpstr>
      <vt:lpstr>Natural cycle</vt:lpstr>
      <vt:lpstr>Proliferative phase monitoring</vt:lpstr>
      <vt:lpstr>HRT or NC?</vt:lpstr>
      <vt:lpstr>FET Timing</vt:lpstr>
      <vt:lpstr>PowerPoint Presentation</vt:lpstr>
      <vt:lpstr>Natural cycle</vt:lpstr>
      <vt:lpstr>PowerPoint Presentation</vt:lpstr>
      <vt:lpstr>FET timing proposal</vt:lpstr>
      <vt:lpstr>PowerPoint Presentation</vt:lpstr>
      <vt:lpstr>PowerPoint Presentation</vt:lpstr>
      <vt:lpstr>Thanks for your attention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Frozen embryo transfer: a review on the optimal endometrial preparation and timing</dc:title>
  <dc:creator>vcc</dc:creator>
  <cp:lastModifiedBy>test</cp:lastModifiedBy>
  <cp:revision>20</cp:revision>
  <dcterms:created xsi:type="dcterms:W3CDTF">2020-10-26T15:48:46Z</dcterms:created>
  <dcterms:modified xsi:type="dcterms:W3CDTF">2020-11-04T04:23:41Z</dcterms:modified>
</cp:coreProperties>
</file>