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9" r:id="rId3"/>
    <p:sldId id="281" r:id="rId4"/>
    <p:sldId id="282" r:id="rId5"/>
    <p:sldId id="275" r:id="rId6"/>
    <p:sldId id="276" r:id="rId7"/>
    <p:sldId id="287" r:id="rId8"/>
    <p:sldId id="288" r:id="rId9"/>
    <p:sldId id="289" r:id="rId10"/>
    <p:sldId id="290" r:id="rId11"/>
    <p:sldId id="291" r:id="rId12"/>
    <p:sldId id="292" r:id="rId13"/>
    <p:sldId id="293" r:id="rId14"/>
    <p:sldId id="294" r:id="rId15"/>
    <p:sldId id="298" r:id="rId16"/>
    <p:sldId id="299" r:id="rId17"/>
    <p:sldId id="300" r:id="rId18"/>
    <p:sldId id="277" r:id="rId19"/>
    <p:sldId id="280" r:id="rId20"/>
    <p:sldId id="260" r:id="rId21"/>
    <p:sldId id="261" r:id="rId22"/>
    <p:sldId id="262" r:id="rId23"/>
    <p:sldId id="263" r:id="rId24"/>
    <p:sldId id="264" r:id="rId25"/>
    <p:sldId id="265" r:id="rId26"/>
    <p:sldId id="266" r:id="rId27"/>
    <p:sldId id="267" r:id="rId28"/>
    <p:sldId id="268" r:id="rId29"/>
    <p:sldId id="269" r:id="rId30"/>
    <p:sldId id="301" r:id="rId31"/>
    <p:sldId id="284" r:id="rId3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4E2BFC9-69F4-46F2-A385-D9119A70BF85}">
          <p14:sldIdLst>
            <p14:sldId id="257"/>
            <p14:sldId id="259"/>
            <p14:sldId id="281"/>
            <p14:sldId id="282"/>
            <p14:sldId id="275"/>
            <p14:sldId id="276"/>
            <p14:sldId id="287"/>
            <p14:sldId id="288"/>
            <p14:sldId id="289"/>
            <p14:sldId id="290"/>
            <p14:sldId id="291"/>
            <p14:sldId id="292"/>
            <p14:sldId id="293"/>
            <p14:sldId id="294"/>
            <p14:sldId id="298"/>
            <p14:sldId id="299"/>
            <p14:sldId id="300"/>
            <p14:sldId id="277"/>
            <p14:sldId id="280"/>
          </p14:sldIdLst>
        </p14:section>
        <p14:section name="Untitled Section" id="{28B696B5-45AF-451A-983C-C67C8E06D26E}">
          <p14:sldIdLst>
            <p14:sldId id="260"/>
            <p14:sldId id="261"/>
            <p14:sldId id="262"/>
            <p14:sldId id="263"/>
            <p14:sldId id="264"/>
            <p14:sldId id="265"/>
            <p14:sldId id="266"/>
            <p14:sldId id="267"/>
            <p14:sldId id="268"/>
            <p14:sldId id="269"/>
            <p14:sldId id="301"/>
            <p14:sldId id="28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5" d="100"/>
          <a:sy n="105" d="100"/>
        </p:scale>
        <p:origin x="17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1434297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52417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327871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142048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1600500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1329070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2631254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99530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733895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958455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54024C-0F5E-4A1C-B69D-5B37F1D44923}" type="datetimeFigureOut">
              <a:rPr lang="fa-IR" smtClean="0"/>
              <a:pPr/>
              <a:t>24/05/1443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1A34503-2FD9-4E3D-838D-7E7D540FA3D1}" type="slidenum">
              <a:rPr lang="fa-IR" smtClean="0"/>
              <a:pPr/>
              <a:t>‹#›</a:t>
            </a:fld>
            <a:endParaRPr lang="fa-IR"/>
          </a:p>
        </p:txBody>
      </p:sp>
    </p:spTree>
    <p:extLst>
      <p:ext uri="{BB962C8B-B14F-4D97-AF65-F5344CB8AC3E}">
        <p14:creationId xmlns:p14="http://schemas.microsoft.com/office/powerpoint/2010/main" val="2029720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554024C-0F5E-4A1C-B69D-5B37F1D44923}" type="datetimeFigureOut">
              <a:rPr lang="fa-IR" smtClean="0"/>
              <a:pPr/>
              <a:t>24/05/1443</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A34503-2FD9-4E3D-838D-7E7D540FA3D1}" type="slidenum">
              <a:rPr lang="fa-IR" smtClean="0"/>
              <a:pPr/>
              <a:t>‹#›</a:t>
            </a:fld>
            <a:endParaRPr lang="fa-IR"/>
          </a:p>
        </p:txBody>
      </p:sp>
    </p:spTree>
    <p:extLst>
      <p:ext uri="{BB962C8B-B14F-4D97-AF65-F5344CB8AC3E}">
        <p14:creationId xmlns:p14="http://schemas.microsoft.com/office/powerpoint/2010/main" val="2629672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957392"/>
          </a:xfrm>
        </p:spPr>
      </p:pic>
    </p:spTree>
    <p:extLst>
      <p:ext uri="{BB962C8B-B14F-4D97-AF65-F5344CB8AC3E}">
        <p14:creationId xmlns:p14="http://schemas.microsoft.com/office/powerpoint/2010/main" val="2446706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en-US"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Case</a:t>
            </a:r>
            <a:endPar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700808"/>
            <a:ext cx="7776864" cy="4824535"/>
          </a:xfrm>
        </p:spPr>
        <p:txBody>
          <a:bodyPr>
            <a:normAutofit/>
          </a:bodyPr>
          <a:lstStyle/>
          <a:p>
            <a:pPr algn="just"/>
            <a:r>
              <a:rPr lang="fa-IR" altLang="en-US" dirty="0">
                <a:cs typeface="B Mitra" panose="00000400000000000000" pitchFamily="2" charset="-78"/>
              </a:rPr>
              <a:t>مستندات باليني ارزشمند تر و باسنديت بيشتري نسبت به گفته هاي شفاهي هستند.</a:t>
            </a:r>
          </a:p>
          <a:p>
            <a:pPr algn="just"/>
            <a:endParaRPr lang="fa-IR" altLang="en-US" dirty="0">
              <a:cs typeface="B Mitra" panose="00000400000000000000" pitchFamily="2" charset="-78"/>
            </a:endParaRPr>
          </a:p>
          <a:p>
            <a:pPr algn="just"/>
            <a:r>
              <a:rPr lang="fa-IR" altLang="en-US" b="1" dirty="0">
                <a:cs typeface="B Mitra" panose="00000400000000000000" pitchFamily="2" charset="-78"/>
              </a:rPr>
              <a:t>پرونده باليني مهمترين مستند پزشكي است.</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65963910"/>
      </p:ext>
    </p:extLst>
  </p:cSld>
  <p:clrMapOvr>
    <a:masterClrMapping/>
  </p:clrMapOvr>
  <p:transition>
    <p:strip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مستند سازی</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340768"/>
            <a:ext cx="7776864" cy="4785395"/>
          </a:xfrm>
        </p:spPr>
        <p:txBody>
          <a:bodyPr>
            <a:normAutofit/>
          </a:bodyPr>
          <a:lstStyle/>
          <a:p>
            <a:pPr algn="just"/>
            <a:r>
              <a:rPr lang="fa-IR" altLang="en-US" dirty="0">
                <a:cs typeface="B Mitra" panose="00000400000000000000" pitchFamily="2" charset="-78"/>
              </a:rPr>
              <a:t>پرونده باليني جزو مدارك پزشكي و </a:t>
            </a:r>
            <a:r>
              <a:rPr lang="fa-IR" altLang="en-US" b="1" dirty="0">
                <a:cs typeface="B Mitra" panose="00000400000000000000" pitchFamily="2" charset="-78"/>
              </a:rPr>
              <a:t>محرمانه</a:t>
            </a:r>
            <a:r>
              <a:rPr lang="fa-IR" altLang="en-US" dirty="0">
                <a:cs typeface="B Mitra" panose="00000400000000000000" pitchFamily="2" charset="-78"/>
              </a:rPr>
              <a:t> است</a:t>
            </a:r>
          </a:p>
          <a:p>
            <a:pPr algn="just"/>
            <a:r>
              <a:rPr lang="fa-IR" altLang="en-US" dirty="0">
                <a:cs typeface="B Mitra" panose="00000400000000000000" pitchFamily="2" charset="-78"/>
              </a:rPr>
              <a:t>پرونده باليني و مكتوبات آن نوعي </a:t>
            </a:r>
            <a:r>
              <a:rPr lang="fa-IR" altLang="en-US" b="1" dirty="0">
                <a:cs typeface="B Mitra" panose="00000400000000000000" pitchFamily="2" charset="-78"/>
              </a:rPr>
              <a:t>گواهي پزشكي</a:t>
            </a:r>
            <a:r>
              <a:rPr lang="fa-IR" altLang="en-US" dirty="0">
                <a:cs typeface="B Mitra" panose="00000400000000000000" pitchFamily="2" charset="-78"/>
              </a:rPr>
              <a:t> محسوب ميشود</a:t>
            </a:r>
          </a:p>
          <a:p>
            <a:pPr algn="just"/>
            <a:r>
              <a:rPr lang="fa-IR" altLang="en-US" dirty="0">
                <a:cs typeface="B Mitra" panose="00000400000000000000" pitchFamily="2" charset="-78"/>
              </a:rPr>
              <a:t>از ديدگاه قانوني پرونده باليني جزو </a:t>
            </a:r>
            <a:r>
              <a:rPr lang="fa-IR" altLang="en-US" b="1" dirty="0">
                <a:cs typeface="B Mitra" panose="00000400000000000000" pitchFamily="2" charset="-78"/>
              </a:rPr>
              <a:t>مدارك حقوقي</a:t>
            </a:r>
            <a:r>
              <a:rPr lang="fa-IR" altLang="en-US" dirty="0">
                <a:cs typeface="B Mitra" panose="00000400000000000000" pitchFamily="2" charset="-78"/>
              </a:rPr>
              <a:t> است</a:t>
            </a:r>
          </a:p>
          <a:p>
            <a:pPr algn="just"/>
            <a:r>
              <a:rPr lang="fa-IR" altLang="en-US" b="1" dirty="0">
                <a:cs typeface="B Mitra" panose="00000400000000000000" pitchFamily="2" charset="-78"/>
              </a:rPr>
              <a:t>مسئوليت</a:t>
            </a:r>
            <a:r>
              <a:rPr lang="fa-IR" altLang="en-US" dirty="0">
                <a:cs typeface="B Mitra" panose="00000400000000000000" pitchFamily="2" charset="-78"/>
              </a:rPr>
              <a:t> مندرجات  پرونده بعهده نويسندگان و حفظ آن بعهده مدارك پزشكي است.</a:t>
            </a:r>
            <a:endParaRPr lang="en-US" altLang="en-US"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276823019"/>
      </p:ext>
    </p:extLst>
  </p:cSld>
  <p:clrMapOvr>
    <a:masterClrMapping/>
  </p:clrMapOvr>
  <p:transition>
    <p:strips/>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مستند سازی</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340768"/>
            <a:ext cx="7776864" cy="4785395"/>
          </a:xfrm>
        </p:spPr>
        <p:txBody>
          <a:bodyPr>
            <a:normAutofit/>
          </a:bodyPr>
          <a:lstStyle/>
          <a:p>
            <a:r>
              <a:rPr lang="fa-IR" altLang="en-US" dirty="0">
                <a:cs typeface="B Mitra" panose="00000400000000000000" pitchFamily="2" charset="-78"/>
              </a:rPr>
              <a:t>شرح حال</a:t>
            </a:r>
          </a:p>
          <a:p>
            <a:r>
              <a:rPr lang="fa-IR" altLang="en-US" dirty="0">
                <a:cs typeface="B Mitra" panose="00000400000000000000" pitchFamily="2" charset="-78"/>
              </a:rPr>
              <a:t>معاينات</a:t>
            </a:r>
          </a:p>
          <a:p>
            <a:r>
              <a:rPr lang="fa-IR" altLang="en-US" dirty="0">
                <a:cs typeface="B Mitra" panose="00000400000000000000" pitchFamily="2" charset="-78"/>
              </a:rPr>
              <a:t>گزارشات روزانه</a:t>
            </a:r>
          </a:p>
          <a:p>
            <a:r>
              <a:rPr lang="fa-IR" altLang="en-US" dirty="0">
                <a:cs typeface="B Mitra" panose="00000400000000000000" pitchFamily="2" charset="-78"/>
              </a:rPr>
              <a:t>دستورات</a:t>
            </a:r>
          </a:p>
          <a:p>
            <a:r>
              <a:rPr lang="fa-IR" altLang="en-US" dirty="0">
                <a:cs typeface="B Mitra" panose="00000400000000000000" pitchFamily="2" charset="-78"/>
              </a:rPr>
              <a:t>شرح اقدامات انجام شده (همچون جراحي)</a:t>
            </a:r>
          </a:p>
          <a:p>
            <a:r>
              <a:rPr lang="fa-IR" altLang="en-US" dirty="0">
                <a:cs typeface="B Mitra" panose="00000400000000000000" pitchFamily="2" charset="-78"/>
              </a:rPr>
              <a:t>تشخيص</a:t>
            </a:r>
          </a:p>
          <a:p>
            <a:r>
              <a:rPr lang="fa-IR" altLang="en-US" dirty="0">
                <a:cs typeface="B Mitra" panose="00000400000000000000" pitchFamily="2" charset="-78"/>
              </a:rPr>
              <a:t>ترخيص و دستورات پس از ترخيص</a:t>
            </a:r>
          </a:p>
          <a:p>
            <a:r>
              <a:rPr lang="fa-IR" altLang="en-US" dirty="0">
                <a:cs typeface="B Mitra" panose="00000400000000000000" pitchFamily="2" charset="-78"/>
              </a:rPr>
              <a:t>مشاوره</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54035755"/>
      </p:ext>
    </p:extLst>
  </p:cSld>
  <p:clrMapOvr>
    <a:masterClrMapping/>
  </p:clrMapOvr>
  <p:transition>
    <p:strip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340768"/>
            <a:ext cx="7772400" cy="1470025"/>
          </a:xfrm>
        </p:spPr>
        <p:txBody>
          <a:bodyPr/>
          <a:lstStyle/>
          <a:p>
            <a:pPr algn="ctr"/>
            <a:r>
              <a:rPr lang="fa-IR" altLang="en-US" dirty="0">
                <a:cs typeface="B Mitra" panose="00000400000000000000" pitchFamily="2" charset="-78"/>
              </a:rPr>
              <a:t>مهمترين </a:t>
            </a:r>
            <a:r>
              <a:rPr lang="fa-IR" altLang="en-US" b="1" dirty="0">
                <a:cs typeface="B Mitra" panose="00000400000000000000" pitchFamily="2" charset="-78"/>
              </a:rPr>
              <a:t>نقيصه</a:t>
            </a:r>
            <a:r>
              <a:rPr lang="fa-IR" altLang="en-US" dirty="0">
                <a:cs typeface="B Mitra" panose="00000400000000000000" pitchFamily="2" charset="-78"/>
              </a:rPr>
              <a:t> موجود در پرونده ها :</a:t>
            </a:r>
            <a:endParaRPr lang="en-US" altLang="en-US" dirty="0">
              <a:cs typeface="B Mitra" panose="00000400000000000000" pitchFamily="2" charset="-78"/>
            </a:endParaRPr>
          </a:p>
        </p:txBody>
      </p:sp>
      <p:sp>
        <p:nvSpPr>
          <p:cNvPr id="13315" name="Rectangle 3"/>
          <p:cNvSpPr>
            <a:spLocks noGrp="1" noChangeArrowheads="1"/>
          </p:cNvSpPr>
          <p:nvPr>
            <p:ph type="subTitle" idx="1"/>
          </p:nvPr>
        </p:nvSpPr>
        <p:spPr/>
        <p:txBody>
          <a:bodyPr/>
          <a:lstStyle/>
          <a:p>
            <a:r>
              <a:rPr lang="fa-IR" altLang="en-US" sz="9600" dirty="0">
                <a:solidFill>
                  <a:srgbClr val="FF0000"/>
                </a:solidFill>
                <a:cs typeface="B Titr" panose="00000700000000000000" pitchFamily="2" charset="-78"/>
              </a:rPr>
              <a:t>ننوشتن</a:t>
            </a:r>
            <a:endParaRPr lang="en-US" altLang="en-US" sz="9600" dirty="0">
              <a:solidFill>
                <a:srgbClr val="FF0000"/>
              </a:solidFill>
              <a:cs typeface="B Titr" panose="00000700000000000000" pitchFamily="2" charset="-78"/>
            </a:endParaRPr>
          </a:p>
        </p:txBody>
      </p:sp>
    </p:spTree>
    <p:extLst>
      <p:ext uri="{BB962C8B-B14F-4D97-AF65-F5344CB8AC3E}">
        <p14:creationId xmlns:p14="http://schemas.microsoft.com/office/powerpoint/2010/main" val="1609838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مستند سازی</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340768"/>
            <a:ext cx="7776864" cy="4785395"/>
          </a:xfrm>
        </p:spPr>
        <p:txBody>
          <a:bodyPr>
            <a:normAutofit/>
          </a:bodyPr>
          <a:lstStyle/>
          <a:p>
            <a:r>
              <a:rPr lang="fa-IR" altLang="en-US" dirty="0">
                <a:cs typeface="B Mitra" panose="00000400000000000000" pitchFamily="2" charset="-78"/>
              </a:rPr>
              <a:t>بد خطي (حتي خود نويسنده نميتواند بخواند )</a:t>
            </a:r>
          </a:p>
          <a:p>
            <a:r>
              <a:rPr lang="fa-IR" altLang="en-US" dirty="0">
                <a:cs typeface="B Mitra" panose="00000400000000000000" pitchFamily="2" charset="-78"/>
              </a:rPr>
              <a:t>عدم تاريخ گذاري و رعايت توالي زماني</a:t>
            </a:r>
          </a:p>
          <a:p>
            <a:r>
              <a:rPr lang="fa-IR" altLang="en-US" dirty="0">
                <a:cs typeface="B Mitra" panose="00000400000000000000" pitchFamily="2" charset="-78"/>
              </a:rPr>
              <a:t>جابجائي اوراق پرونده ها با يكديگر</a:t>
            </a:r>
          </a:p>
          <a:p>
            <a:r>
              <a:rPr lang="fa-IR" altLang="en-US" dirty="0">
                <a:cs typeface="B Mitra" panose="00000400000000000000" pitchFamily="2" charset="-78"/>
              </a:rPr>
              <a:t>گم شدن اوراق پرونده ها و گرافيها </a:t>
            </a:r>
          </a:p>
          <a:p>
            <a:r>
              <a:rPr lang="fa-IR" altLang="en-US" dirty="0">
                <a:cs typeface="B Mitra" panose="00000400000000000000" pitchFamily="2" charset="-78"/>
              </a:rPr>
              <a:t>خط خوردگي</a:t>
            </a:r>
          </a:p>
          <a:p>
            <a:r>
              <a:rPr lang="fa-IR" altLang="en-US" dirty="0">
                <a:cs typeface="B Mitra" panose="00000400000000000000" pitchFamily="2" charset="-78"/>
              </a:rPr>
              <a:t>عدم امضاء يا مهر پزشك و سایر کادر درمانی</a:t>
            </a:r>
          </a:p>
          <a:p>
            <a:r>
              <a:rPr lang="fa-IR" altLang="en-US" dirty="0">
                <a:cs typeface="Mitra" panose="00000400000000000000" pitchFamily="2" charset="-78"/>
              </a:rPr>
              <a:t>در صورت ترخيص با رضايت شخصي، تفهيم ريسك به بيمار مكتوب شود.</a:t>
            </a:r>
            <a:endParaRPr lang="en-US" altLang="en-US" dirty="0">
              <a:cs typeface="Mitra" panose="00000400000000000000" pitchFamily="2" charset="-78"/>
            </a:endParaRPr>
          </a:p>
          <a:p>
            <a:endParaRPr lang="fa-IR" altLang="en-US"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20128384"/>
      </p:ext>
    </p:extLst>
  </p:cSld>
  <p:clrMapOvr>
    <a:masterClrMapping/>
  </p:clrMapOvr>
  <p:transition>
    <p:strip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انواع‌ خطاي‌ پزشكي‌</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7" name="Rectangle 4"/>
          <p:cNvSpPr txBox="1">
            <a:spLocks noChangeArrowheads="1"/>
          </p:cNvSpPr>
          <p:nvPr/>
        </p:nvSpPr>
        <p:spPr>
          <a:xfrm>
            <a:off x="457200" y="1600200"/>
            <a:ext cx="4038600" cy="4530725"/>
          </a:xfrm>
          <a:prstGeom prst="rect">
            <a:avLst/>
          </a:prstGeom>
        </p:spPr>
        <p:txBody>
          <a:bodyPr vert="horz" lIns="91440" tIns="45720" rIns="91440" bIns="45720" rtlCol="1">
            <a:normAutofit lnSpcReduction="10000"/>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ar-SA" altLang="zh-CN" sz="2600" b="1" dirty="0">
                <a:cs typeface="B Mitra" panose="00000400000000000000" pitchFamily="2" charset="-78"/>
              </a:rPr>
              <a:t>- تقسيم‌ بندي‌ از نظر نوع‌ كار پزشكي‌: </a:t>
            </a:r>
            <a:endParaRPr lang="fa-IR" altLang="zh-CN" sz="2600" b="1" dirty="0">
              <a:cs typeface="B Mitra" panose="00000400000000000000" pitchFamily="2" charset="-78"/>
            </a:endParaRPr>
          </a:p>
          <a:p>
            <a:r>
              <a:rPr lang="ar-SA" altLang="zh-CN" sz="2600" b="1" dirty="0">
                <a:cs typeface="B Mitra" panose="00000400000000000000" pitchFamily="2" charset="-78"/>
              </a:rPr>
              <a:t>الف) خطاي‌ نسخه‌ نويسي‌</a:t>
            </a:r>
            <a:endParaRPr lang="fa-IR" altLang="zh-CN" sz="2600" b="1" dirty="0">
              <a:cs typeface="B Mitra" panose="00000400000000000000" pitchFamily="2" charset="-78"/>
            </a:endParaRPr>
          </a:p>
          <a:p>
            <a:r>
              <a:rPr lang="ar-SA" altLang="zh-CN" sz="2600" b="1" dirty="0">
                <a:cs typeface="B Mitra" panose="00000400000000000000" pitchFamily="2" charset="-78"/>
              </a:rPr>
              <a:t>ب) خطاي‌ تشخيص‌ و درمان‌</a:t>
            </a:r>
            <a:endParaRPr lang="fa-IR" altLang="zh-CN" sz="2600" b="1" dirty="0">
              <a:cs typeface="B Mitra" panose="00000400000000000000" pitchFamily="2" charset="-78"/>
            </a:endParaRPr>
          </a:p>
          <a:p>
            <a:r>
              <a:rPr lang="ar-SA" altLang="zh-CN" sz="2600" b="1" dirty="0">
                <a:cs typeface="B Mitra" panose="00000400000000000000" pitchFamily="2" charset="-78"/>
              </a:rPr>
              <a:t>ج) خطاي‌ سرايت‌ بيماريهاي‌ واگيردار</a:t>
            </a:r>
            <a:endParaRPr lang="fa-IR" altLang="zh-CN" sz="2600" b="1" dirty="0">
              <a:cs typeface="B Mitra" panose="00000400000000000000" pitchFamily="2" charset="-78"/>
            </a:endParaRPr>
          </a:p>
          <a:p>
            <a:r>
              <a:rPr lang="ar-SA" altLang="zh-CN" sz="2600" b="1" dirty="0">
                <a:cs typeface="B Mitra" panose="00000400000000000000" pitchFamily="2" charset="-78"/>
              </a:rPr>
              <a:t>د) خطاهاي‌ راديولوژي،‌ راديوتراپي و ...</a:t>
            </a:r>
            <a:endParaRPr lang="fa-IR" altLang="zh-CN" sz="2600" b="1" dirty="0">
              <a:cs typeface="B Mitra" panose="00000400000000000000" pitchFamily="2" charset="-78"/>
            </a:endParaRPr>
          </a:p>
          <a:p>
            <a:r>
              <a:rPr lang="ar-SA" altLang="zh-CN" sz="2600" b="1" dirty="0">
                <a:cs typeface="B Mitra" panose="00000400000000000000" pitchFamily="2" charset="-78"/>
              </a:rPr>
              <a:t>ه) خطاهاي‌ جراحي،‌ بيهوشي، زنان‌ و زايمان، ارتوپدي‌ و غيره</a:t>
            </a:r>
            <a:r>
              <a:rPr lang="en-US" altLang="zh-CN" sz="2600" dirty="0">
                <a:cs typeface="B Mitra" panose="00000400000000000000" pitchFamily="2" charset="-78"/>
              </a:rPr>
              <a:t> </a:t>
            </a:r>
            <a:endParaRPr lang="en-US" altLang="en-US" sz="2600" dirty="0">
              <a:cs typeface="B Mitra" panose="00000400000000000000" pitchFamily="2" charset="-78"/>
            </a:endParaRPr>
          </a:p>
        </p:txBody>
      </p:sp>
      <p:sp>
        <p:nvSpPr>
          <p:cNvPr id="8" name="Rectangle 5"/>
          <p:cNvSpPr txBox="1">
            <a:spLocks noChangeArrowheads="1"/>
          </p:cNvSpPr>
          <p:nvPr/>
        </p:nvSpPr>
        <p:spPr>
          <a:xfrm>
            <a:off x="4648200" y="1600200"/>
            <a:ext cx="4038600" cy="4530725"/>
          </a:xfrm>
          <a:prstGeom prst="rect">
            <a:avLst/>
          </a:prstGeom>
        </p:spPr>
        <p:txBody>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ar-SA" altLang="zh-CN" sz="2600" b="1" dirty="0">
                <a:cs typeface="B Mitra" panose="00000400000000000000" pitchFamily="2" charset="-78"/>
              </a:rPr>
              <a:t>- تقسيم‌ بندي‌ حقوقي‌ (قصور پزشکی</a:t>
            </a:r>
            <a:r>
              <a:rPr lang="fa-IR" altLang="zh-CN" sz="2600" b="1" dirty="0">
                <a:cs typeface="B Mitra" panose="00000400000000000000" pitchFamily="2" charset="-78"/>
              </a:rPr>
              <a:t>): </a:t>
            </a:r>
          </a:p>
          <a:p>
            <a:r>
              <a:rPr lang="ar-SA" altLang="zh-CN" sz="2600" b="1" dirty="0">
                <a:cs typeface="B Mitra" panose="00000400000000000000" pitchFamily="2" charset="-78"/>
              </a:rPr>
              <a:t>الف) بي‌مبالاتي‌</a:t>
            </a:r>
            <a:endParaRPr lang="fa-IR" altLang="zh-CN" sz="2600" b="1" dirty="0">
              <a:cs typeface="B Mitra" panose="00000400000000000000" pitchFamily="2" charset="-78"/>
            </a:endParaRPr>
          </a:p>
          <a:p>
            <a:r>
              <a:rPr lang="ar-SA" altLang="zh-CN" sz="2600" b="1" dirty="0">
                <a:cs typeface="B Mitra" panose="00000400000000000000" pitchFamily="2" charset="-78"/>
              </a:rPr>
              <a:t>ب) بي‌احتياطي‌</a:t>
            </a:r>
            <a:endParaRPr lang="fa-IR" altLang="zh-CN" sz="2600" b="1" dirty="0">
              <a:cs typeface="B Mitra" panose="00000400000000000000" pitchFamily="2" charset="-78"/>
            </a:endParaRPr>
          </a:p>
          <a:p>
            <a:r>
              <a:rPr lang="ar-SA" altLang="zh-CN" sz="2600" b="1" dirty="0">
                <a:cs typeface="B Mitra" panose="00000400000000000000" pitchFamily="2" charset="-78"/>
              </a:rPr>
              <a:t>ج) عدم‌ تبحر (مهارت)</a:t>
            </a:r>
            <a:endParaRPr lang="fa-IR" altLang="zh-CN" sz="2600" b="1" dirty="0">
              <a:cs typeface="B Mitra" panose="00000400000000000000" pitchFamily="2" charset="-78"/>
            </a:endParaRPr>
          </a:p>
          <a:p>
            <a:r>
              <a:rPr lang="ar-SA" altLang="zh-CN" sz="2600" b="1" dirty="0">
                <a:cs typeface="B Mitra" panose="00000400000000000000" pitchFamily="2" charset="-78"/>
              </a:rPr>
              <a:t>د) عدم رعايت‌ نظامات‌ دولتي‌</a:t>
            </a:r>
            <a:endParaRPr lang="en-US" altLang="en-US" sz="2600" b="1" dirty="0">
              <a:cs typeface="B Mitra" panose="00000400000000000000" pitchFamily="2" charset="-78"/>
            </a:endParaRPr>
          </a:p>
        </p:txBody>
      </p:sp>
    </p:spTree>
    <p:extLst>
      <p:ext uri="{BB962C8B-B14F-4D97-AF65-F5344CB8AC3E}">
        <p14:creationId xmlns:p14="http://schemas.microsoft.com/office/powerpoint/2010/main" val="4211716625"/>
      </p:ext>
    </p:extLst>
  </p:cSld>
  <p:clrMapOvr>
    <a:masterClrMapping/>
  </p:clrMapOvr>
  <p:transition>
    <p:strips/>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انواع‌ خطاي‌ پزشكي‌</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9" name="Rectangle 3"/>
          <p:cNvSpPr txBox="1">
            <a:spLocks noChangeArrowheads="1"/>
          </p:cNvSpPr>
          <p:nvPr/>
        </p:nvSpPr>
        <p:spPr>
          <a:xfrm>
            <a:off x="683568" y="1600200"/>
            <a:ext cx="7546032" cy="4525963"/>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ar-SA" altLang="zh-CN" dirty="0">
                <a:cs typeface="B Mitra" panose="00000400000000000000" pitchFamily="2" charset="-78"/>
              </a:rPr>
              <a:t>تبصره 3 ماده 295 از قانون مجازات اسلامی- هر گاه بر اثر بی احتیاطی یا بی مبالاتی یا عدم مهارت و عدم رعایت مقررات مربوط به امری، قتل یا ضرب یا جرح واقع شود بنحوی که اگر آن مقررات رعایت می شد حادثه ای اتفاق نمی افتاد، قتل و یا ضرب و یا جرح در حکم شبه عمد خواهد بود. </a:t>
            </a:r>
            <a:endParaRPr lang="en-US" altLang="en-US" dirty="0">
              <a:cs typeface="B Mitra" panose="00000400000000000000" pitchFamily="2" charset="-78"/>
            </a:endParaRPr>
          </a:p>
        </p:txBody>
      </p:sp>
    </p:spTree>
    <p:extLst>
      <p:ext uri="{BB962C8B-B14F-4D97-AF65-F5344CB8AC3E}">
        <p14:creationId xmlns:p14="http://schemas.microsoft.com/office/powerpoint/2010/main" val="2025569081"/>
      </p:ext>
    </p:extLst>
  </p:cSld>
  <p:clrMapOvr>
    <a:masterClrMapping/>
  </p:clrMapOvr>
  <p:transition>
    <p:strips/>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انواع‌ خطاي‌ پزشكي‌</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6" name="Rectangle 4"/>
          <p:cNvSpPr txBox="1">
            <a:spLocks noChangeArrowheads="1"/>
          </p:cNvSpPr>
          <p:nvPr/>
        </p:nvSpPr>
        <p:spPr>
          <a:xfrm>
            <a:off x="323528" y="1439295"/>
            <a:ext cx="8229600" cy="4233862"/>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altLang="zh-CN" sz="3200" dirty="0">
                <a:cs typeface="B Titr" panose="00000700000000000000" pitchFamily="2" charset="-78"/>
              </a:rPr>
              <a:t>تنها راه قضاوت در باره قاصرانه بودن یا نبودن عملی، قضاوت همکاران است. بدین معنی که پرونده برای چند متخصص همان رشته مطرح شده </a:t>
            </a:r>
            <a:r>
              <a:rPr lang="fa-IR" altLang="zh-CN" sz="3200" dirty="0">
                <a:cs typeface="B Titr" panose="00000700000000000000" pitchFamily="2" charset="-78"/>
              </a:rPr>
              <a:t>(کمیسیون) </a:t>
            </a:r>
            <a:r>
              <a:rPr lang="ar-SA" altLang="zh-CN" sz="3200" dirty="0">
                <a:cs typeface="B Titr" panose="00000700000000000000" pitchFamily="2" charset="-78"/>
              </a:rPr>
              <a:t>و نظر آنها در باره آن خواسته می شود. </a:t>
            </a:r>
            <a:endParaRPr lang="en-US" altLang="en-US" sz="3200" dirty="0">
              <a:cs typeface="B Titr" panose="00000700000000000000" pitchFamily="2" charset="-78"/>
            </a:endParaRPr>
          </a:p>
        </p:txBody>
      </p:sp>
    </p:spTree>
    <p:extLst>
      <p:ext uri="{BB962C8B-B14F-4D97-AF65-F5344CB8AC3E}">
        <p14:creationId xmlns:p14="http://schemas.microsoft.com/office/powerpoint/2010/main" val="2286693881"/>
      </p:ext>
    </p:extLst>
  </p:cSld>
  <p:clrMapOvr>
    <a:masterClrMapping/>
  </p:clrMapOvr>
  <p:transition>
    <p:strips/>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2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پزشکی تدافعی </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700809"/>
            <a:ext cx="7776864" cy="4425354"/>
          </a:xfrm>
        </p:spPr>
        <p:txBody>
          <a:bodyPr>
            <a:normAutofit/>
          </a:bodyPr>
          <a:lstStyle/>
          <a:p>
            <a:pPr marL="0" indent="0" algn="just">
              <a:buNone/>
            </a:pPr>
            <a:r>
              <a:rPr lang="fa-IR" dirty="0">
                <a:cs typeface="B Mitra" panose="00000400000000000000" pitchFamily="2" charset="-78"/>
              </a:rPr>
              <a:t>پزشکی تدافعی به مجموعه آزمایشها، معاینات، فرآیندهای غیرضروری همچنین خودداری از معالجه بیماران و اقدامات درمانی با ریسك بالا که برای دفاع از حیثیت حرفه و نیز </a:t>
            </a:r>
            <a:r>
              <a:rPr lang="fa-IR" b="1" dirty="0">
                <a:solidFill>
                  <a:srgbClr val="FF0000"/>
                </a:solidFill>
                <a:cs typeface="B Mitra" panose="00000400000000000000" pitchFamily="2" charset="-78"/>
              </a:rPr>
              <a:t>عدم محکویت در مراجع قضایی </a:t>
            </a:r>
            <a:r>
              <a:rPr lang="fa-IR" dirty="0">
                <a:cs typeface="B Mitra" panose="00000400000000000000" pitchFamily="2" charset="-78"/>
              </a:rPr>
              <a:t>ناشی از طبابت غلط انجام میشود.</a:t>
            </a:r>
            <a:endParaRPr lang="fa-IR" sz="3600"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055460678"/>
      </p:ext>
    </p:extLst>
  </p:cSld>
  <p:clrMapOvr>
    <a:masterClrMapping/>
  </p:clrMapOvr>
  <p:transition>
    <p:strips/>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2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پزشکی تدافعی </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700809"/>
            <a:ext cx="7776864" cy="4425354"/>
          </a:xfrm>
        </p:spPr>
        <p:txBody>
          <a:bodyPr>
            <a:normAutofit/>
          </a:bodyPr>
          <a:lstStyle/>
          <a:p>
            <a:pPr algn="just"/>
            <a:r>
              <a:rPr lang="fa-IR" dirty="0">
                <a:cs typeface="B Mitra" panose="00000400000000000000" pitchFamily="2" charset="-78"/>
              </a:rPr>
              <a:t>بیشترین علت بروز پزشکی تدافعی "برای جلوگیری از مورد دادخواهی قرار گرفتن و اقدام قضایی از طرف بیماران" و کمترین علت آن، نداشتن بیمه مسئولیت و جلوگیری ریسك از دست رفتن سرمایه مالی پزشك، گزارش شده است.</a:t>
            </a:r>
          </a:p>
          <a:p>
            <a:pPr algn="just"/>
            <a:endParaRPr lang="fa-IR" dirty="0">
              <a:cs typeface="B Mitra" panose="00000400000000000000" pitchFamily="2" charset="-78"/>
            </a:endParaRPr>
          </a:p>
          <a:p>
            <a:pPr algn="just"/>
            <a:r>
              <a:rPr lang="fa-IR" dirty="0">
                <a:cs typeface="B Mitra" panose="00000400000000000000" pitchFamily="2" charset="-78"/>
              </a:rPr>
              <a:t>فراوانی پزشکی تدافعی با وجود آشنایی اغلب پزشکان با مفهوم آن رو به افزایش است.</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07936921"/>
      </p:ext>
    </p:extLst>
  </p:cSld>
  <p:clrMapOvr>
    <a:masterClrMapping/>
  </p:clrMapOvr>
  <p:transition>
    <p:strip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56116"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2" name="Title 1"/>
          <p:cNvSpPr>
            <a:spLocks noGrp="1"/>
          </p:cNvSpPr>
          <p:nvPr>
            <p:ph type="ctrTitle"/>
          </p:nvPr>
        </p:nvSpPr>
        <p:spPr>
          <a:xfrm>
            <a:off x="753914" y="980728"/>
            <a:ext cx="7772400" cy="1470025"/>
          </a:xfrm>
        </p:spPr>
        <p:txBody>
          <a:bodyPr>
            <a:noAutofit/>
          </a:bodyPr>
          <a:lstStyle/>
          <a:p>
            <a:r>
              <a:rPr lang="fa-IR" sz="4800" dirty="0">
                <a:cs typeface="B Titr" panose="00000700000000000000" pitchFamily="2" charset="-78"/>
              </a:rPr>
              <a:t>ملاحظات قانونی در مداخلات پزشکی</a:t>
            </a:r>
          </a:p>
        </p:txBody>
      </p:sp>
      <p:sp>
        <p:nvSpPr>
          <p:cNvPr id="5" name="TextBox 1"/>
          <p:cNvSpPr txBox="1"/>
          <p:nvPr/>
        </p:nvSpPr>
        <p:spPr>
          <a:xfrm>
            <a:off x="683568" y="4797152"/>
            <a:ext cx="4682182" cy="1323439"/>
          </a:xfrm>
          <a:prstGeom prst="rect">
            <a:avLst/>
          </a:prstGeom>
          <a:noFill/>
        </p:spPr>
        <p:txBody>
          <a:bodyPr wrap="square" rtlCol="0">
            <a:spAutoFit/>
          </a:bodyPr>
          <a:ls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l" rtl="0"/>
            <a:r>
              <a:rPr lang="en-US" sz="2000" b="1" dirty="0" err="1"/>
              <a:t>Dr</a:t>
            </a:r>
            <a:r>
              <a:rPr lang="en-US" sz="2000" b="1" dirty="0"/>
              <a:t> </a:t>
            </a:r>
            <a:r>
              <a:rPr lang="en-US" sz="2000" b="1" dirty="0" err="1"/>
              <a:t>Sadeghian</a:t>
            </a:r>
            <a:endParaRPr lang="en-US" sz="2000" b="1" dirty="0"/>
          </a:p>
          <a:p>
            <a:pPr algn="l" rtl="0"/>
            <a:r>
              <a:rPr lang="en-US" sz="2000" dirty="0"/>
              <a:t>Faculty Member of Department of Forensic Medicine and Toxicology, </a:t>
            </a:r>
          </a:p>
          <a:p>
            <a:pPr algn="l" rtl="0"/>
            <a:r>
              <a:rPr lang="en-US" sz="2000" dirty="0"/>
              <a:t>Tehran University of Medical Sciences</a:t>
            </a:r>
          </a:p>
        </p:txBody>
      </p:sp>
    </p:spTree>
    <p:extLst>
      <p:ext uri="{BB962C8B-B14F-4D97-AF65-F5344CB8AC3E}">
        <p14:creationId xmlns:p14="http://schemas.microsoft.com/office/powerpoint/2010/main" val="3168578112"/>
      </p:ext>
    </p:extLst>
  </p:cSld>
  <p:clrMapOvr>
    <a:masterClrMapping/>
  </p:clrMapOvr>
  <p:transition>
    <p:strips dir="l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sp>
        <p:nvSpPr>
          <p:cNvPr id="6" name="Content Placeholder 5"/>
          <p:cNvSpPr>
            <a:spLocks noGrp="1"/>
          </p:cNvSpPr>
          <p:nvPr>
            <p:ph idx="1"/>
          </p:nvPr>
        </p:nvSpPr>
        <p:spPr>
          <a:xfrm>
            <a:off x="755576" y="1340768"/>
            <a:ext cx="7776864" cy="4785395"/>
          </a:xfrm>
        </p:spPr>
        <p:txBody>
          <a:bodyPr>
            <a:normAutofit lnSpcReduction="10000"/>
          </a:bodyPr>
          <a:lstStyle/>
          <a:p>
            <a:pPr marL="0" indent="0" algn="just">
              <a:buNone/>
            </a:pPr>
            <a:r>
              <a:rPr lang="fa-IR" sz="2800" dirty="0">
                <a:cs typeface="B Titr" panose="00000700000000000000" pitchFamily="2" charset="-78"/>
              </a:rPr>
              <a:t>ماده 158 قانون جديد (مواد 56، 57، 59 و 60 قانون قبلي) </a:t>
            </a:r>
          </a:p>
          <a:p>
            <a:pPr marL="0" indent="0" algn="just">
              <a:lnSpc>
                <a:spcPct val="50000"/>
              </a:lnSpc>
              <a:buNone/>
            </a:pPr>
            <a:endParaRPr lang="en-US" sz="2800" b="1" dirty="0">
              <a:cs typeface="B Mitra" panose="00000400000000000000" pitchFamily="2" charset="-78"/>
            </a:endParaRPr>
          </a:p>
          <a:p>
            <a:pPr marL="0" indent="0" algn="just">
              <a:buNone/>
            </a:pPr>
            <a:r>
              <a:rPr lang="fa-IR" sz="3600" dirty="0">
                <a:cs typeface="B Mitra" panose="00000400000000000000" pitchFamily="2" charset="-78"/>
              </a:rPr>
              <a:t>... ارتكاب رفتاري كه طبق قانون جرم محسوب مي شود در موارد زير قابل مجازات نيست : </a:t>
            </a:r>
            <a:endParaRPr lang="en-US" sz="3600" dirty="0">
              <a:cs typeface="B Mitra" panose="00000400000000000000" pitchFamily="2" charset="-78"/>
            </a:endParaRPr>
          </a:p>
          <a:p>
            <a:pPr marL="0" indent="0" algn="just">
              <a:buNone/>
            </a:pPr>
            <a:r>
              <a:rPr lang="fa-IR" sz="3600" dirty="0">
                <a:cs typeface="B Mitra" panose="00000400000000000000" pitchFamily="2" charset="-78"/>
              </a:rPr>
              <a:t>ج – هر نوع عمل جراحي يا طبي مشروع كه با رضايت شخص يا اولياء يا سرپرستان يا نمايندگان قانوني وي و رعايت موازين فني و علمي و نظامات دولتي انجام مي شود. در موارد فوري اخذ رضايت ضروري نيست. </a:t>
            </a:r>
            <a:endParaRPr lang="en-US" sz="3600" dirty="0">
              <a:cs typeface="B Mitra" panose="00000400000000000000" pitchFamily="2" charset="-78"/>
            </a:endParaRPr>
          </a:p>
          <a:p>
            <a:pPr marL="0" indent="0" algn="just">
              <a:buNone/>
            </a:pPr>
            <a:endParaRPr lang="fa-IR"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68578112"/>
      </p:ext>
    </p:extLst>
  </p:cSld>
  <p:clrMapOvr>
    <a:masterClrMapping/>
  </p:clrMapOvr>
  <p:transition>
    <p:strip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normAutofit fontScale="92500"/>
          </a:bodyPr>
          <a:lstStyle/>
          <a:p>
            <a:pPr marL="0" indent="0">
              <a:buNone/>
            </a:pPr>
            <a:r>
              <a:rPr lang="fa-IR" sz="2700" dirty="0">
                <a:cs typeface="B Titr" panose="00000700000000000000" pitchFamily="2" charset="-78"/>
              </a:rPr>
              <a:t>ماده 495 قانون جديد (مواد 60، 319، 320، 321 و 322 قانون قبلي)‌</a:t>
            </a:r>
          </a:p>
          <a:p>
            <a:pPr marL="0" indent="0">
              <a:lnSpc>
                <a:spcPct val="60000"/>
              </a:lnSpc>
              <a:buNone/>
            </a:pPr>
            <a:endParaRPr lang="en-US" sz="2700" dirty="0">
              <a:cs typeface="B Mitra" panose="00000400000000000000" pitchFamily="2" charset="-78"/>
            </a:endParaRPr>
          </a:p>
          <a:p>
            <a:pPr marL="0" indent="0" algn="just">
              <a:buNone/>
            </a:pPr>
            <a:r>
              <a:rPr lang="fa-IR" sz="3400" dirty="0">
                <a:cs typeface="B Mitra" panose="00000400000000000000" pitchFamily="2" charset="-78"/>
              </a:rPr>
              <a:t>هرگاه پزشك در معالجاتي كه انجام مي دهد موجب تلف يا صدمه بدني گردد، ضامن ديه است مگر آنكه عمل او مطابق مقررات پزشكي و موازين فني باشد يا اين كه قبل از معالجه برائت گرفته باشد و مرتكب تقصيري هم نشود و چنانچه اخذ برائت از مريض به دليل نابالغ يا مجنون بودن او، معتبر نباشد و يا تحصيل برائت از او به دليل بيهوشي و مانند آن ممكن نگردد برائت از ولي مريض تحصيل مي شود. </a:t>
            </a:r>
            <a:endParaRPr lang="en-US" sz="3400" dirty="0">
              <a:cs typeface="B Mitra" panose="00000400000000000000" pitchFamily="2" charset="-78"/>
            </a:endParaRPr>
          </a:p>
          <a:p>
            <a:pPr marL="0" indent="0">
              <a:buNone/>
            </a:pPr>
            <a:endParaRPr lang="fa-IR" dirty="0">
              <a:cs typeface="B Mitra" panose="00000400000000000000" pitchFamily="2" charset="-78"/>
            </a:endParaRPr>
          </a:p>
        </p:txBody>
      </p:sp>
      <p:sp>
        <p:nvSpPr>
          <p:cNvPr id="9" name="Curved Left Arrow 8"/>
          <p:cNvSpPr/>
          <p:nvPr/>
        </p:nvSpPr>
        <p:spPr>
          <a:xfrm>
            <a:off x="611560" y="5733256"/>
            <a:ext cx="360040" cy="720080"/>
          </a:xfrm>
          <a:prstGeom prst="curvedLeftArrow">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7" name="Title 4"/>
          <p:cNvSpPr txBox="1">
            <a:spLocks/>
          </p:cNvSpPr>
          <p:nvPr/>
        </p:nvSpPr>
        <p:spPr>
          <a:xfrm>
            <a:off x="446856" y="260648"/>
            <a:ext cx="8229600" cy="900000"/>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fa-IR" sz="2000" b="1">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68578112"/>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1260000" indent="-1116000" algn="just">
              <a:buNone/>
            </a:pPr>
            <a:r>
              <a:rPr lang="fa-IR" sz="2400" b="1" dirty="0">
                <a:cs typeface="B Mitra" panose="00000400000000000000" pitchFamily="2" charset="-78"/>
              </a:rPr>
              <a:t>تبصره 1 –</a:t>
            </a:r>
            <a:r>
              <a:rPr lang="fa-IR" sz="2400" dirty="0">
                <a:cs typeface="B Mitra" panose="00000400000000000000" pitchFamily="2" charset="-78"/>
              </a:rPr>
              <a:t> </a:t>
            </a:r>
            <a:r>
              <a:rPr lang="fa-IR" sz="3400" dirty="0">
                <a:cs typeface="B Mitra" panose="00000400000000000000" pitchFamily="2" charset="-78"/>
              </a:rPr>
              <a:t>در صورت عدم قصور يا تقصير پزشك در علم و عمل براي وي ضمان وجود ندارد هر چند برائت اخذ نكرده باشد. </a:t>
            </a:r>
            <a:endParaRPr lang="en-US" sz="3400" dirty="0">
              <a:cs typeface="B Mitra" panose="00000400000000000000" pitchFamily="2" charset="-78"/>
            </a:endParaRPr>
          </a:p>
          <a:p>
            <a:endParaRPr lang="fa-IR" dirty="0">
              <a:cs typeface="B Mitra" panose="00000400000000000000" pitchFamily="2" charset="-78"/>
            </a:endParaRPr>
          </a:p>
        </p:txBody>
      </p:sp>
      <p:sp>
        <p:nvSpPr>
          <p:cNvPr id="7" name="Curved Left Arrow 6"/>
          <p:cNvSpPr/>
          <p:nvPr/>
        </p:nvSpPr>
        <p:spPr>
          <a:xfrm>
            <a:off x="611560" y="5733256"/>
            <a:ext cx="360040" cy="720080"/>
          </a:xfrm>
          <a:prstGeom prst="curvedLeftArrow">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Title 4"/>
          <p:cNvSpPr txBox="1">
            <a:spLocks/>
          </p:cNvSpPr>
          <p:nvPr/>
        </p:nvSpPr>
        <p:spPr>
          <a:xfrm>
            <a:off x="446856" y="260648"/>
            <a:ext cx="8229600" cy="900000"/>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fa-IR" sz="2000" b="1">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endPar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cxnSp>
        <p:nvCxnSpPr>
          <p:cNvPr id="9" name="Straight Connector 8"/>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7013423"/>
      </p:ext>
    </p:extLst>
  </p:cSld>
  <p:clrMapOvr>
    <a:masterClrMapping/>
  </p:clrMapOvr>
  <p:transition>
    <p:strips dir="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1044000" indent="-1368000" algn="just">
              <a:buNone/>
            </a:pPr>
            <a:r>
              <a:rPr lang="fa-IR" sz="2400" dirty="0">
                <a:cs typeface="B Mitra" panose="00000400000000000000" pitchFamily="2" charset="-78"/>
              </a:rPr>
              <a:t>تبصره 2- </a:t>
            </a:r>
            <a:r>
              <a:rPr lang="fa-IR" sz="3400" dirty="0">
                <a:cs typeface="B Mitra" panose="00000400000000000000" pitchFamily="2" charset="-78"/>
              </a:rPr>
              <a:t>ولي بيمار اعم از ولي خاص است مانند پدر و ولي عام كه مقام رهبري است. در موارد فقدان يا عدم دسترسي به ولي خاص، رئيس قوه قضائيه با استيذان از مقام رهبري و تفويض اختيار به دادستان هاي مربوطه به اعطاء برائت به طبيب اقدام مي نمايد. </a:t>
            </a:r>
            <a:endParaRPr lang="en-US" sz="3400" dirty="0">
              <a:cs typeface="B Mitra" panose="00000400000000000000" pitchFamily="2" charset="-78"/>
            </a:endParaRPr>
          </a:p>
          <a:p>
            <a:pPr marL="0" indent="0" algn="just">
              <a:buNone/>
            </a:pPr>
            <a:endParaRPr lang="fa-IR" dirty="0">
              <a:cs typeface="B Mitra" panose="00000400000000000000" pitchFamily="2" charset="-78"/>
            </a:endParaRPr>
          </a:p>
        </p:txBody>
      </p:sp>
      <p:sp>
        <p:nvSpPr>
          <p:cNvPr id="7"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7013423"/>
      </p:ext>
    </p:extLst>
  </p:cSld>
  <p:clrMapOvr>
    <a:masterClrMapping/>
  </p:clrMapOvr>
  <p:transition>
    <p:circl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0" indent="0">
              <a:buNone/>
            </a:pPr>
            <a:r>
              <a:rPr lang="fa-IR" sz="2800" dirty="0">
                <a:cs typeface="B Titr" panose="00000700000000000000" pitchFamily="2" charset="-78"/>
              </a:rPr>
              <a:t>ماده 496 قانون جديد (مواد 319 و 59 قانون قبلي)‌</a:t>
            </a:r>
          </a:p>
          <a:p>
            <a:pPr marL="0" indent="0">
              <a:lnSpc>
                <a:spcPct val="50000"/>
              </a:lnSpc>
              <a:buNone/>
            </a:pPr>
            <a:endParaRPr lang="en-US" sz="2800" dirty="0">
              <a:cs typeface="B Narm" pitchFamily="2" charset="-78"/>
            </a:endParaRPr>
          </a:p>
          <a:p>
            <a:pPr marL="0" indent="0" algn="just">
              <a:buNone/>
            </a:pPr>
            <a:r>
              <a:rPr lang="fa-IR" sz="3600" dirty="0">
                <a:cs typeface="B Mitra" panose="00000400000000000000" pitchFamily="2" charset="-78"/>
              </a:rPr>
              <a:t>پزشك در معالجاتي كه دستور انجام آن را به مريض يا پرستار و مانند آن صادر مي نمايد،‌در صورت تلف يا صدمه بدني ضامن است مگر آن كه مطابق ماده (495) ‌اين قانون عمل كنند.</a:t>
            </a:r>
            <a:endParaRPr lang="en-US" sz="3600" dirty="0">
              <a:cs typeface="B Mitra" panose="00000400000000000000" pitchFamily="2" charset="-78"/>
            </a:endParaRPr>
          </a:p>
          <a:p>
            <a:pPr marL="0" indent="0">
              <a:buNone/>
            </a:pPr>
            <a:endParaRPr lang="fa-IR" dirty="0"/>
          </a:p>
        </p:txBody>
      </p:sp>
      <p:sp>
        <p:nvSpPr>
          <p:cNvPr id="7" name="Curved Left Arrow 6"/>
          <p:cNvSpPr/>
          <p:nvPr/>
        </p:nvSpPr>
        <p:spPr>
          <a:xfrm>
            <a:off x="611560" y="5733256"/>
            <a:ext cx="360040" cy="720080"/>
          </a:xfrm>
          <a:prstGeom prst="curvedLeftArrow">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9" name="Straight Connector 8"/>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7013423"/>
      </p:ext>
    </p:extLst>
  </p:cSld>
  <p:clrMapOvr>
    <a:masterClrMapping/>
  </p:clrMapOvr>
  <p:transition>
    <p:diamon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1044000" indent="-1404000" algn="just">
              <a:buNone/>
            </a:pPr>
            <a:r>
              <a:rPr lang="fa-IR" sz="2600" dirty="0">
                <a:cs typeface="B Mitra" panose="00000400000000000000" pitchFamily="2" charset="-78"/>
              </a:rPr>
              <a:t>تبصره 1- </a:t>
            </a:r>
            <a:r>
              <a:rPr lang="fa-IR" sz="3600" dirty="0">
                <a:cs typeface="B Mitra" panose="00000400000000000000" pitchFamily="2" charset="-78"/>
              </a:rPr>
              <a:t>در موارد مزبور، هرگاه مريض يا پرستار بداند كه دستور اشتباه است و موجب صدمه و تلف مي شود و با وجود اين به دستور عمل كند، پزشك ضامن نيست بلكه صدمه و خسارت مستند به خود مريض يا پرستار است. </a:t>
            </a:r>
            <a:endParaRPr lang="en-US" sz="3600" dirty="0">
              <a:cs typeface="B Mitra" panose="00000400000000000000" pitchFamily="2" charset="-78"/>
            </a:endParaRPr>
          </a:p>
          <a:p>
            <a:pPr marL="0" indent="0" algn="just">
              <a:buNone/>
            </a:pPr>
            <a:endParaRPr lang="fa-IR" dirty="0">
              <a:cs typeface="B Mitra" panose="00000400000000000000" pitchFamily="2" charset="-78"/>
            </a:endParaRPr>
          </a:p>
        </p:txBody>
      </p:sp>
      <p:sp>
        <p:nvSpPr>
          <p:cNvPr id="7" name="Curved Left Arrow 6"/>
          <p:cNvSpPr/>
          <p:nvPr/>
        </p:nvSpPr>
        <p:spPr>
          <a:xfrm>
            <a:off x="611560" y="5733256"/>
            <a:ext cx="360040" cy="720080"/>
          </a:xfrm>
          <a:prstGeom prst="curvedLeftArrow">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9" name="Straight Connector 8"/>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7013423"/>
      </p:ext>
    </p:extLst>
  </p:cSld>
  <p:clrMapOvr>
    <a:masterClrMapping/>
  </p:clrMapOvr>
  <p:transition>
    <p:plus/>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1188000" indent="-1296000" algn="just">
              <a:buNone/>
            </a:pPr>
            <a:r>
              <a:rPr lang="fa-IR" sz="2600" b="1" dirty="0">
                <a:cs typeface="B Mitra" panose="00000400000000000000" pitchFamily="2" charset="-78"/>
              </a:rPr>
              <a:t>تبصره 2-</a:t>
            </a:r>
            <a:r>
              <a:rPr lang="fa-IR" sz="2600" dirty="0">
                <a:cs typeface="B Mitra" panose="00000400000000000000" pitchFamily="2" charset="-78"/>
              </a:rPr>
              <a:t> </a:t>
            </a:r>
            <a:r>
              <a:rPr lang="fa-IR" sz="3600" dirty="0">
                <a:cs typeface="B Mitra" panose="00000400000000000000" pitchFamily="2" charset="-78"/>
              </a:rPr>
              <a:t>در قطع عضو يا جراحات ايجاد شده در معالجات پزشكي طبق ماده (495)‌ اين قانون عمل مي شود.</a:t>
            </a:r>
            <a:endParaRPr lang="en-US" sz="3600" dirty="0">
              <a:cs typeface="B Mitra" panose="00000400000000000000" pitchFamily="2" charset="-78"/>
            </a:endParaRPr>
          </a:p>
          <a:p>
            <a:pPr algn="just"/>
            <a:endParaRPr lang="fa-IR" dirty="0">
              <a:cs typeface="B Mitra" panose="00000400000000000000" pitchFamily="2" charset="-78"/>
            </a:endParaRPr>
          </a:p>
        </p:txBody>
      </p:sp>
      <p:sp>
        <p:nvSpPr>
          <p:cNvPr id="7"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7013423"/>
      </p:ext>
    </p:extLst>
  </p:cSld>
  <p:clrMapOvr>
    <a:masterClrMapping/>
  </p:clrMapOvr>
  <p:transition>
    <p:pull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0" indent="0">
              <a:buNone/>
            </a:pPr>
            <a:r>
              <a:rPr lang="fa-IR" sz="2800" b="1" dirty="0">
                <a:cs typeface="B Titr" panose="00000700000000000000" pitchFamily="2" charset="-78"/>
              </a:rPr>
              <a:t>ماده 497 قانون جديد (مواد 59 و 60 قانون قبلي) </a:t>
            </a:r>
          </a:p>
          <a:p>
            <a:pPr marL="0" indent="0">
              <a:lnSpc>
                <a:spcPct val="50000"/>
              </a:lnSpc>
              <a:buNone/>
            </a:pPr>
            <a:endParaRPr lang="en-US" sz="2800" dirty="0">
              <a:cs typeface="B Narm" pitchFamily="2" charset="-78"/>
            </a:endParaRPr>
          </a:p>
          <a:p>
            <a:pPr marL="0" indent="0" algn="just">
              <a:buNone/>
            </a:pPr>
            <a:r>
              <a:rPr lang="fa-IR" sz="3600" dirty="0">
                <a:cs typeface="B Mitra" panose="00000400000000000000" pitchFamily="2" charset="-78"/>
              </a:rPr>
              <a:t>در موارد ضروري كه تحصيل برائت ممكن نباشد و پزشك براي نجات مريض، طبق مقررات اقدام به معالجه نمايد،‌كسي ضامن تلف يا صدمات وارده نيست. </a:t>
            </a:r>
            <a:endParaRPr lang="en-US" sz="3600" dirty="0">
              <a:cs typeface="B Mitra" panose="00000400000000000000" pitchFamily="2" charset="-78"/>
            </a:endParaRPr>
          </a:p>
          <a:p>
            <a:pPr marL="0" indent="0">
              <a:buNone/>
            </a:pPr>
            <a:endParaRPr lang="fa-IR" dirty="0"/>
          </a:p>
        </p:txBody>
      </p:sp>
      <p:sp>
        <p:nvSpPr>
          <p:cNvPr id="7"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07880393"/>
      </p:ext>
    </p:extLst>
  </p:cSld>
  <p:clrMapOvr>
    <a:masterClrMapping/>
  </p:clrMapOvr>
  <p:transition>
    <p:pull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0" indent="0" algn="just">
              <a:buNone/>
            </a:pPr>
            <a:r>
              <a:rPr lang="fa-IR" sz="2800" b="1" dirty="0">
                <a:cs typeface="B Titr" panose="00000700000000000000" pitchFamily="2" charset="-78"/>
              </a:rPr>
              <a:t>ماده 145 قانون جديد (تبصره ماده 336 قانون قبلي) </a:t>
            </a:r>
          </a:p>
          <a:p>
            <a:pPr marL="0" indent="0" algn="just">
              <a:lnSpc>
                <a:spcPct val="50000"/>
              </a:lnSpc>
              <a:buNone/>
            </a:pPr>
            <a:endParaRPr lang="en-US" sz="2800" dirty="0">
              <a:cs typeface="B Narm" pitchFamily="2" charset="-78"/>
            </a:endParaRPr>
          </a:p>
          <a:p>
            <a:pPr marL="0" indent="0" algn="just">
              <a:buNone/>
            </a:pPr>
            <a:r>
              <a:rPr lang="fa-IR" sz="3600" dirty="0">
                <a:cs typeface="B Mitra" panose="00000400000000000000" pitchFamily="2" charset="-78"/>
              </a:rPr>
              <a:t>تحقق جرايم غيرعمدي، منوط به احراز تقصير مرتكب است. </a:t>
            </a:r>
            <a:endParaRPr lang="en-US" sz="3600" dirty="0">
              <a:cs typeface="B Mitra" panose="00000400000000000000" pitchFamily="2" charset="-78"/>
            </a:endParaRPr>
          </a:p>
          <a:p>
            <a:pPr marL="0" indent="0" algn="just">
              <a:buNone/>
            </a:pPr>
            <a:endParaRPr lang="fa-IR" dirty="0"/>
          </a:p>
        </p:txBody>
      </p:sp>
      <p:sp>
        <p:nvSpPr>
          <p:cNvPr id="7" name="Curved Left Arrow 6"/>
          <p:cNvSpPr/>
          <p:nvPr/>
        </p:nvSpPr>
        <p:spPr>
          <a:xfrm>
            <a:off x="611560" y="5733256"/>
            <a:ext cx="360040" cy="720080"/>
          </a:xfrm>
          <a:prstGeom prst="curvedLeftArrow">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9" name="Straight Connector 8"/>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07880393"/>
      </p:ext>
    </p:extLst>
  </p:cSld>
  <p:clrMapOvr>
    <a:masterClrMapping/>
  </p:clrMapOvr>
  <p:transition>
    <p:pull dir="l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lstStyle/>
          <a:p>
            <a:pPr marL="1044000" indent="-1260000" algn="just">
              <a:buNone/>
            </a:pPr>
            <a:r>
              <a:rPr lang="fa-IR" sz="2600" b="1" dirty="0">
                <a:cs typeface="B Mitra" panose="00000400000000000000" pitchFamily="2" charset="-78"/>
              </a:rPr>
              <a:t>تبصره –</a:t>
            </a:r>
            <a:r>
              <a:rPr lang="fa-IR" sz="2600" dirty="0">
                <a:cs typeface="B Mitra" panose="00000400000000000000" pitchFamily="2" charset="-78"/>
              </a:rPr>
              <a:t> </a:t>
            </a:r>
            <a:r>
              <a:rPr lang="fa-IR" sz="3600" dirty="0">
                <a:cs typeface="B Mitra" panose="00000400000000000000" pitchFamily="2" charset="-78"/>
              </a:rPr>
              <a:t>تقصير اعم از بي احتياطي و بي مبالاتي است. مسامحه،‌ غفلت، عدم مهارت و عدم رعايت نظامات دولتي و مانند آن ها،‌ حسب موارد از مصاديق بي احتياطي يا بي مبالاتي محسوب مي شود. </a:t>
            </a:r>
            <a:endParaRPr lang="en-US" sz="3600" dirty="0">
              <a:cs typeface="B Mitra" panose="00000400000000000000" pitchFamily="2" charset="-78"/>
            </a:endParaRPr>
          </a:p>
          <a:p>
            <a:pPr marL="0" indent="0" algn="just">
              <a:buNone/>
            </a:pPr>
            <a:endParaRPr lang="fa-IR" dirty="0">
              <a:cs typeface="B Mitra" panose="00000400000000000000" pitchFamily="2" charset="-78"/>
            </a:endParaRPr>
          </a:p>
        </p:txBody>
      </p:sp>
      <p:sp>
        <p:nvSpPr>
          <p:cNvPr id="7"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07880393"/>
      </p:ext>
    </p:extLst>
  </p:cSld>
  <p:clrMapOvr>
    <a:masterClrMapping/>
  </p:clrMapOvr>
  <p:transition>
    <p:pull dir="l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sp>
        <p:nvSpPr>
          <p:cNvPr id="6" name="Content Placeholder 5"/>
          <p:cNvSpPr>
            <a:spLocks noGrp="1"/>
          </p:cNvSpPr>
          <p:nvPr>
            <p:ph idx="1"/>
          </p:nvPr>
        </p:nvSpPr>
        <p:spPr>
          <a:xfrm>
            <a:off x="755576" y="1340768"/>
            <a:ext cx="7776864" cy="4785395"/>
          </a:xfrm>
        </p:spPr>
        <p:txBody>
          <a:bodyPr>
            <a:noAutofit/>
          </a:bodyPr>
          <a:lstStyle/>
          <a:p>
            <a:pPr marL="0" indent="0" algn="just">
              <a:buNone/>
            </a:pPr>
            <a:r>
              <a:rPr lang="fa-IR" dirty="0">
                <a:cs typeface="B Mitra" panose="00000400000000000000" pitchFamily="2" charset="-78"/>
              </a:rPr>
              <a:t>امروزه عليرغم تمام تلاش پزشكان و كادر درمانی، ميزان نارضايتي و شكايت بيماران رو به افزايش نهاده است. اين امر اگر چه از يك سو ريشه در عدم موفقيت پزشكان در برقراري رابطه با بيمار دارد ولي از سوي ديگر عوامل مختلفي نظير مطبوعات، تلويزيون و ساير رسانه هاي جمعي، شركتهاي بيمه، كانون وكلا، تنزل موقعيت اجتماعي پزشكان، افزايش تعداد دانش آموختگان رشته هاي گروه پزشكي در خانواده ها و روي آوردن گروهي از پزشكان به اعمال خلاف قانون درجهت كسب درآمد بيشتر در اين افزايش نرخ شكايتها موثرند.</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30504615"/>
      </p:ext>
    </p:extLst>
  </p:cSld>
  <p:clrMapOvr>
    <a:masterClrMapping/>
  </p:clrMapOvr>
  <p:transition>
    <p:strips/>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 y="0"/>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6" name="Content Placeholder 5"/>
          <p:cNvSpPr>
            <a:spLocks noGrp="1"/>
          </p:cNvSpPr>
          <p:nvPr>
            <p:ph idx="1"/>
          </p:nvPr>
        </p:nvSpPr>
        <p:spPr/>
        <p:txBody>
          <a:bodyPr>
            <a:normAutofit/>
          </a:bodyPr>
          <a:lstStyle/>
          <a:p>
            <a:pPr marL="1044000" indent="-1260000" algn="just">
              <a:buNone/>
            </a:pPr>
            <a:r>
              <a:rPr lang="fa-IR" sz="3600" b="1" dirty="0">
                <a:cs typeface="B Titr" panose="00000700000000000000" pitchFamily="2" charset="-78"/>
              </a:rPr>
              <a:t>اصل عدم تداخل دیات</a:t>
            </a:r>
          </a:p>
          <a:p>
            <a:pPr marL="1044000" indent="-1260000" algn="just">
              <a:buNone/>
            </a:pPr>
            <a:r>
              <a:rPr lang="fa-IR" sz="3600" b="1" dirty="0">
                <a:cs typeface="B Titr" panose="00000700000000000000" pitchFamily="2" charset="-78"/>
              </a:rPr>
              <a:t>اصل تعدد دیات</a:t>
            </a:r>
          </a:p>
          <a:p>
            <a:pPr marL="1044000" indent="-1260000" algn="just">
              <a:buNone/>
            </a:pPr>
            <a:endParaRPr lang="fa-IR" sz="3600" b="1" dirty="0">
              <a:cs typeface="B Titr" panose="00000700000000000000" pitchFamily="2" charset="-78"/>
            </a:endParaRPr>
          </a:p>
          <a:p>
            <a:pPr marL="1044000" indent="-1260000" algn="just">
              <a:buNone/>
            </a:pPr>
            <a:r>
              <a:rPr lang="fa-IR" sz="3600" b="1" dirty="0">
                <a:solidFill>
                  <a:srgbClr val="FF0000"/>
                </a:solidFill>
                <a:cs typeface="B Titr" panose="00000700000000000000" pitchFamily="2" charset="-78"/>
              </a:rPr>
              <a:t>دیه فلج مغزی؟؟؟</a:t>
            </a:r>
          </a:p>
          <a:p>
            <a:pPr marL="1044000" indent="-1260000" algn="just">
              <a:buNone/>
            </a:pPr>
            <a:endParaRPr lang="fa-IR" sz="3600" b="1" dirty="0">
              <a:cs typeface="B Titr" panose="00000700000000000000" pitchFamily="2" charset="-78"/>
            </a:endParaRPr>
          </a:p>
          <a:p>
            <a:pPr marL="1044000" indent="-1260000" algn="just">
              <a:buNone/>
            </a:pPr>
            <a:r>
              <a:rPr lang="fa-IR" sz="3600" b="1" dirty="0">
                <a:solidFill>
                  <a:srgbClr val="00B050"/>
                </a:solidFill>
                <a:cs typeface="B Titr" panose="00000700000000000000" pitchFamily="2" charset="-78"/>
              </a:rPr>
              <a:t>بیمه مسئولیت پزشکان</a:t>
            </a:r>
            <a:endParaRPr lang="en-US" sz="3600" dirty="0">
              <a:solidFill>
                <a:srgbClr val="00B050"/>
              </a:solidFill>
              <a:cs typeface="B Titr" panose="00000700000000000000" pitchFamily="2" charset="-78"/>
            </a:endParaRPr>
          </a:p>
          <a:p>
            <a:pPr marL="0" indent="0" algn="just">
              <a:buNone/>
            </a:pPr>
            <a:endParaRPr lang="fa-IR" sz="3600" dirty="0">
              <a:cs typeface="B Titr" panose="00000700000000000000" pitchFamily="2" charset="-78"/>
            </a:endParaRPr>
          </a:p>
        </p:txBody>
      </p:sp>
      <p:sp>
        <p:nvSpPr>
          <p:cNvPr id="7" name="Title 4"/>
          <p:cNvSpPr>
            <a:spLocks noGrp="1"/>
          </p:cNvSpPr>
          <p:nvPr>
            <p:ph type="title"/>
          </p:nvPr>
        </p:nvSpPr>
        <p:spPr>
          <a:xfrm>
            <a:off x="457200" y="274638"/>
            <a:ext cx="8229600" cy="994122"/>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p>
        </p:txBody>
      </p:sp>
      <p:cxnSp>
        <p:nvCxnSpPr>
          <p:cNvPr id="8" name="Straight Connector 7"/>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70439896"/>
      </p:ext>
    </p:extLst>
  </p:cSld>
  <p:clrMapOvr>
    <a:masterClrMapping/>
  </p:clrMapOvr>
  <p:transition>
    <p:pull dir="l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6" name="Slide Number Placeholder 5"/>
          <p:cNvSpPr>
            <a:spLocks noGrp="1"/>
          </p:cNvSpPr>
          <p:nvPr>
            <p:ph type="sldNum" sz="quarter" idx="12"/>
          </p:nvPr>
        </p:nvSpPr>
        <p:spPr/>
        <p:txBody>
          <a:bodyPr/>
          <a:lstStyle/>
          <a:p>
            <a:pPr defTabSz="685800" rtl="0">
              <a:defRPr/>
            </a:pPr>
            <a:fld id="{1DB26B3C-A091-4679-8388-9C85D5011815}" type="slidenum">
              <a:rPr lang="en-US" sz="750">
                <a:solidFill>
                  <a:prstClr val="black">
                    <a:lumMod val="95000"/>
                    <a:lumOff val="5000"/>
                  </a:prstClr>
                </a:solidFill>
                <a:latin typeface="Tw Cen MT Condensed" panose="020B0606020104020203"/>
              </a:rPr>
              <a:pPr defTabSz="685800" rtl="0">
                <a:defRPr/>
              </a:pPr>
              <a:t>31</a:t>
            </a:fld>
            <a:endParaRPr lang="en-US" sz="750">
              <a:solidFill>
                <a:prstClr val="black">
                  <a:lumMod val="95000"/>
                  <a:lumOff val="5000"/>
                </a:prstClr>
              </a:solidFill>
              <a:latin typeface="Tw Cen MT Condensed" panose="020B0606020104020203"/>
            </a:endParaRPr>
          </a:p>
        </p:txBody>
      </p:sp>
      <p:sp>
        <p:nvSpPr>
          <p:cNvPr id="8" name="TextBox 7"/>
          <p:cNvSpPr txBox="1"/>
          <p:nvPr/>
        </p:nvSpPr>
        <p:spPr>
          <a:xfrm>
            <a:off x="4893589" y="274638"/>
            <a:ext cx="4021811" cy="600164"/>
          </a:xfrm>
          <a:prstGeom prst="rect">
            <a:avLst/>
          </a:prstGeom>
          <a:noFill/>
        </p:spPr>
        <p:txBody>
          <a:bodyPr wrap="square" rtlCol="0">
            <a:spAutoFit/>
          </a:bodyPr>
          <a:lstStyle/>
          <a:p>
            <a:pPr algn="r" rtl="1"/>
            <a:r>
              <a:rPr lang="fa-IR" sz="3300" dirty="0">
                <a:solidFill>
                  <a:schemeClr val="bg1"/>
                </a:solidFill>
                <a:cs typeface="B Titr" pitchFamily="2" charset="-78"/>
              </a:rPr>
              <a:t>از توجه شما سپاسگزارم</a:t>
            </a:r>
            <a:endParaRPr lang="en-US" sz="3300" dirty="0">
              <a:solidFill>
                <a:schemeClr val="bg1"/>
              </a:solidFill>
              <a:cs typeface="B Titr" pitchFamily="2" charset="-78"/>
            </a:endParaRPr>
          </a:p>
        </p:txBody>
      </p:sp>
    </p:spTree>
    <p:extLst>
      <p:ext uri="{BB962C8B-B14F-4D97-AF65-F5344CB8AC3E}">
        <p14:creationId xmlns:p14="http://schemas.microsoft.com/office/powerpoint/2010/main" val="384036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آمار</a:t>
            </a:r>
          </a:p>
        </p:txBody>
      </p:sp>
      <p:sp>
        <p:nvSpPr>
          <p:cNvPr id="6" name="Content Placeholder 5"/>
          <p:cNvSpPr>
            <a:spLocks noGrp="1"/>
          </p:cNvSpPr>
          <p:nvPr>
            <p:ph idx="1"/>
          </p:nvPr>
        </p:nvSpPr>
        <p:spPr>
          <a:xfrm>
            <a:off x="755576" y="1880728"/>
            <a:ext cx="7776864" cy="4245435"/>
          </a:xfrm>
        </p:spPr>
        <p:txBody>
          <a:bodyPr>
            <a:normAutofit fontScale="92500" lnSpcReduction="20000"/>
          </a:bodyPr>
          <a:lstStyle/>
          <a:p>
            <a:pPr algn="just"/>
            <a:r>
              <a:rPr lang="fa-IR" dirty="0">
                <a:cs typeface="B Mitra" panose="00000400000000000000" pitchFamily="2" charset="-78"/>
              </a:rPr>
              <a:t>در آمريكا در سال 1970 حدود 4-3 درصد از پزشكان مورد شكايت قرار گرفتند كه اين ميزان در سال 1972 به 8 درصد، در سال 1980 به 20 درصد و در سال 1990 به 25 درصد از كل پزشكان شاغل در اين كشور رسيده است. اين ميزان در سوئد در عرض پنج سال ده هزار مورد بود (ميانگين 2000 مورد در سال) كه بعدها اين رقم به 5000 مورد در سال افزايش يافته است.</a:t>
            </a:r>
          </a:p>
          <a:p>
            <a:pPr algn="just"/>
            <a:r>
              <a:rPr lang="fa-IR" dirty="0">
                <a:cs typeface="B Mitra" panose="00000400000000000000" pitchFamily="2" charset="-78"/>
              </a:rPr>
              <a:t>براساس گزارشي كه در سال 1984 تهيه گرديده است متخصصين زنان و زايمان و جراحي عمومي همچنين در صدر فهرست شكايت از پزشكان به تفكيك تخصص قرار دارند.</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062127248"/>
      </p:ext>
    </p:extLst>
  </p:cSld>
  <p:clrMapOvr>
    <a:masterClrMapping/>
  </p:clrMapOvr>
  <p:transition>
    <p:strip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آمار</a:t>
            </a:r>
          </a:p>
        </p:txBody>
      </p:sp>
      <p:sp>
        <p:nvSpPr>
          <p:cNvPr id="6" name="Content Placeholder 5"/>
          <p:cNvSpPr>
            <a:spLocks noGrp="1"/>
          </p:cNvSpPr>
          <p:nvPr>
            <p:ph idx="1"/>
          </p:nvPr>
        </p:nvSpPr>
        <p:spPr>
          <a:xfrm>
            <a:off x="755576" y="1880728"/>
            <a:ext cx="7776864" cy="4245435"/>
          </a:xfrm>
        </p:spPr>
        <p:txBody>
          <a:bodyPr>
            <a:normAutofit/>
          </a:bodyPr>
          <a:lstStyle/>
          <a:p>
            <a:pPr marL="0" indent="0" algn="just">
              <a:buNone/>
            </a:pPr>
            <a:r>
              <a:rPr lang="fa-IR" dirty="0">
                <a:cs typeface="B Mitra" panose="00000400000000000000" pitchFamily="2" charset="-78"/>
              </a:rPr>
              <a:t>سال 1395 تعداد 7214 پرونده قصور پزشکی در کمیسیون های پزشکی قانونی بررسی شد که در مقایسه با سال ٩٤ شاهد رشد حدود ٢٧.٢ درصدی دراین زمینه بودیم.</a:t>
            </a:r>
          </a:p>
          <a:p>
            <a:pPr marL="0" indent="0" algn="just">
              <a:buNone/>
            </a:pPr>
            <a:r>
              <a:rPr lang="fa-IR" dirty="0">
                <a:cs typeface="B Mitra" panose="00000400000000000000" pitchFamily="2" charset="-78"/>
              </a:rPr>
              <a:t>4088 پرونده از این تعداد یعنی ٥٨ درصد تبرئه و بقیه محکوم شدند.</a:t>
            </a:r>
          </a:p>
          <a:p>
            <a:pPr marL="0" indent="0" algn="just">
              <a:buNone/>
            </a:pPr>
            <a:r>
              <a:rPr lang="fa-IR" dirty="0">
                <a:cs typeface="B Mitra" panose="00000400000000000000" pitchFamily="2" charset="-78"/>
              </a:rPr>
              <a:t>جراحی زنان و زایمان با ١١٥٧ مورد در صدر پرونده های قصور پزشکی بوده و از این تعداد ٧٠٤ مورد تبرئه و ٤٥٣ مورد حکم محکومیت صادر شده است.</a:t>
            </a:r>
          </a:p>
          <a:p>
            <a:pPr marL="0" indent="0" algn="just">
              <a:buNone/>
            </a:pPr>
            <a:endParaRPr lang="fa-IR" sz="3600"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74531383"/>
      </p:ext>
    </p:extLst>
  </p:cSld>
  <p:clrMapOvr>
    <a:masterClrMapping/>
  </p:clrMapOvr>
  <p:transition>
    <p:strip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آمار</a:t>
            </a:r>
          </a:p>
        </p:txBody>
      </p:sp>
      <p:sp>
        <p:nvSpPr>
          <p:cNvPr id="6" name="Content Placeholder 5"/>
          <p:cNvSpPr>
            <a:spLocks noGrp="1"/>
          </p:cNvSpPr>
          <p:nvPr>
            <p:ph idx="1"/>
          </p:nvPr>
        </p:nvSpPr>
        <p:spPr>
          <a:xfrm>
            <a:off x="755576" y="1268760"/>
            <a:ext cx="7776864" cy="5256584"/>
          </a:xfrm>
        </p:spPr>
        <p:txBody>
          <a:bodyPr>
            <a:normAutofit fontScale="92500" lnSpcReduction="10000"/>
          </a:bodyPr>
          <a:lstStyle/>
          <a:p>
            <a:pPr algn="just"/>
            <a:r>
              <a:rPr lang="fa-IR" dirty="0">
                <a:cs typeface="B Mitra" panose="00000400000000000000" pitchFamily="2" charset="-78"/>
              </a:rPr>
              <a:t>جراحی عمومی با ٩٧٦ پرونده قصور پزشکی رشد ٥٤.٧ درصد در مقایسه با سال ٩٤ در جایگاه بعد قرار دارد که ٥٠٠ پرونده تبرئه و ٤٧٦ پرونده محکوم شده است.</a:t>
            </a:r>
          </a:p>
          <a:p>
            <a:pPr algn="just"/>
            <a:endParaRPr lang="fa-IR" dirty="0">
              <a:cs typeface="B Mitra" panose="00000400000000000000" pitchFamily="2" charset="-78"/>
            </a:endParaRPr>
          </a:p>
          <a:p>
            <a:pPr algn="just"/>
            <a:r>
              <a:rPr lang="fa-IR" dirty="0">
                <a:cs typeface="B Mitra" panose="00000400000000000000" pitchFamily="2" charset="-78"/>
              </a:rPr>
              <a:t>٧٣١ پرونده قصور پزشکی در بخش جراحی ارتوپدی با ٤٨٩ پرونده تبرئه و ٢٤٢ پرونده محکومیت با رشد ٢١ درصدی، ٦٨٦ مورد قصور پزشکی در بخش دندانپزشکی با ٢٥٤ مورد تبرئه و ٤٣٢ مورد محکومیت و با رشد ٢٦.٦ درصدی و ٥٢٢ پرونده قصور در بخش پزشک عمومی با ٢٤٠ مورد تبرئه و ٢٨٢ مورد محکومیت و با رشد ٤٢.٦ درصدی مورد بررسی و صدور رای قرار گرفت.</a:t>
            </a:r>
            <a:endParaRPr lang="fa-IR" sz="3600" dirty="0">
              <a:cs typeface="B 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9403002"/>
      </p:ext>
    </p:extLst>
  </p:cSld>
  <p:clrMapOvr>
    <a:masterClrMapping/>
  </p:clrMapOvr>
  <p:transition>
    <p:strip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en-US"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Case</a:t>
            </a:r>
            <a:endPar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268760"/>
            <a:ext cx="7776864" cy="5256584"/>
          </a:xfrm>
        </p:spPr>
        <p:txBody>
          <a:bodyPr>
            <a:normAutofit/>
          </a:bodyPr>
          <a:lstStyle/>
          <a:p>
            <a:pPr algn="just"/>
            <a:r>
              <a:rPr lang="fa-IR" altLang="en-US" dirty="0">
                <a:cs typeface="Mitra" panose="00000400000000000000" pitchFamily="2" charset="-78"/>
              </a:rPr>
              <a:t>مرد 84 ساله با سابقه</a:t>
            </a:r>
            <a:r>
              <a:rPr lang="en-US" altLang="en-US" dirty="0">
                <a:cs typeface="Mitra" panose="00000400000000000000" pitchFamily="2" charset="-78"/>
              </a:rPr>
              <a:t>COPD </a:t>
            </a:r>
            <a:r>
              <a:rPr lang="fa-IR" altLang="en-US" dirty="0">
                <a:cs typeface="Mitra" panose="00000400000000000000" pitchFamily="2" charset="-78"/>
              </a:rPr>
              <a:t>، </a:t>
            </a:r>
            <a:r>
              <a:rPr lang="en-US" altLang="en-US" dirty="0">
                <a:cs typeface="Mitra" panose="00000400000000000000" pitchFamily="2" charset="-78"/>
              </a:rPr>
              <a:t>MI</a:t>
            </a:r>
            <a:r>
              <a:rPr lang="fa-IR" altLang="en-US" dirty="0">
                <a:cs typeface="Mitra" panose="00000400000000000000" pitchFamily="2" charset="-78"/>
              </a:rPr>
              <a:t> بعلت پارزي اندامها بدنبال تنگي كانال نخاعي گردني تحت عمل جراحي لامينكتومي قرار ميگيرد. لامينكتومي بخوبي انجام ميگيرد وليكن پس از ريكاوري بيمار آژيته، بيقرار بوده و دچار دليريوم ميگردد از سديشن استفاده ميشود، بيمار اختلال تنفسي وبدنبال آن پنوموني پيدا كرده و وارد سيكل نارسائي تنفسي ميشود و عليرغم مراقبتهاي مناسب در </a:t>
            </a:r>
            <a:r>
              <a:rPr lang="en-US" altLang="en-US" dirty="0">
                <a:cs typeface="Mitra" panose="00000400000000000000" pitchFamily="2" charset="-78"/>
              </a:rPr>
              <a:t>ICU </a:t>
            </a:r>
            <a:r>
              <a:rPr lang="fa-IR" altLang="en-US" dirty="0">
                <a:cs typeface="Mitra" panose="00000400000000000000" pitchFamily="2" charset="-78"/>
              </a:rPr>
              <a:t> دو ماه پس از جراحي فوت مي نمايد. بستگان با اظهار اينكه شكايتي ندارند متوفي را دفن مي نمايند و يك ماه بعد شكايت مبني بر قصور پزشكي از جراح ارائه ميكنند.</a:t>
            </a:r>
            <a:endParaRPr lang="en-US" altLang="en-US" dirty="0">
              <a:cs typeface="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33987943"/>
      </p:ext>
    </p:extLst>
  </p:cSld>
  <p:clrMapOvr>
    <a:masterClrMapping/>
  </p:clrMapOvr>
  <p:transition>
    <p:strip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en-US"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Case</a:t>
            </a:r>
            <a:endPar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268760"/>
            <a:ext cx="7776864" cy="5256584"/>
          </a:xfrm>
        </p:spPr>
        <p:txBody>
          <a:bodyPr>
            <a:normAutofit/>
          </a:bodyPr>
          <a:lstStyle/>
          <a:p>
            <a:pPr algn="just"/>
            <a:r>
              <a:rPr lang="fa-IR" altLang="en-US" dirty="0">
                <a:cs typeface="Mitra" panose="00000400000000000000" pitchFamily="2" charset="-78"/>
              </a:rPr>
              <a:t>عمل جراحي انديكاسيون داشته است. </a:t>
            </a:r>
            <a:r>
              <a:rPr lang="en-US" altLang="en-US" dirty="0">
                <a:cs typeface="Mitra" panose="00000400000000000000" pitchFamily="2" charset="-78"/>
              </a:rPr>
              <a:t>Appropriate case selection</a:t>
            </a:r>
          </a:p>
          <a:p>
            <a:pPr algn="just"/>
            <a:r>
              <a:rPr lang="fa-IR" altLang="en-US" dirty="0">
                <a:cs typeface="Mitra" panose="00000400000000000000" pitchFamily="2" charset="-78"/>
              </a:rPr>
              <a:t>وجود رضايت نامه (برائت نامه) كتبي در پرونده باليني با امضاء بيمار و بستگان كه به وضوح شرايط خطرناك و عوارض خاص آن عمل جراحي به ايشان تفهيم شده و عوارض ثبت شده باشد.</a:t>
            </a:r>
          </a:p>
          <a:p>
            <a:pPr algn="just"/>
            <a:endParaRPr lang="fa-IR" altLang="en-US" dirty="0">
              <a:cs typeface="Mitra" panose="00000400000000000000" pitchFamily="2" charset="-78"/>
            </a:endParaRPr>
          </a:p>
          <a:p>
            <a:pPr algn="just"/>
            <a:r>
              <a:rPr lang="fa-IR" altLang="en-US" dirty="0">
                <a:cs typeface="Mitra" panose="00000400000000000000" pitchFamily="2" charset="-78"/>
              </a:rPr>
              <a:t>وجود رضايت نامه (برائت نامه) كتبي در پرونده باليني با امضاء بيمار و بستگان كه به وضوح شرايط خطرناك و عوارض خاص بيهوشي به ايشان تفهيم شده و عوارض ثبت شده باشد.</a:t>
            </a:r>
          </a:p>
          <a:p>
            <a:pPr algn="just"/>
            <a:endParaRPr lang="fa-IR" altLang="en-US" dirty="0">
              <a:cs typeface="Mitra" panose="00000400000000000000" pitchFamily="2" charset="-78"/>
            </a:endParaRP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95401856"/>
      </p:ext>
    </p:extLst>
  </p:cSld>
  <p:clrMapOvr>
    <a:masterClrMapping/>
  </p:clrMapOvr>
  <p:transition>
    <p:strip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424" y="-17999"/>
            <a:ext cx="9167997" cy="6875999"/>
          </a:xfrm>
          <a:prstGeom prst="rect">
            <a:avLst/>
          </a:prstGeom>
          <a:effectLst>
            <a:glow rad="1003300">
              <a:schemeClr val="accent1">
                <a:lumMod val="20000"/>
                <a:lumOff val="80000"/>
                <a:alpha val="52000"/>
              </a:schemeClr>
            </a:glow>
            <a:outerShdw blurRad="381000" dist="50800" dir="4740000" sx="52000" sy="52000" algn="ctr" rotWithShape="0">
              <a:srgbClr val="000000">
                <a:alpha val="26000"/>
              </a:srgbClr>
            </a:outerShdw>
            <a:reflection stA="38000" endPos="65000" dist="50800" dir="5400000" sy="-100000" algn="bl" rotWithShape="0"/>
          </a:effectLst>
          <a:scene3d>
            <a:camera prst="orthographicFront">
              <a:rot lat="0" lon="0" rev="0"/>
            </a:camera>
            <a:lightRig rig="threePt" dir="t"/>
          </a:scene3d>
          <a:sp3d extrusionH="76200" prstMaterial="softEdge">
            <a:extrusionClr>
              <a:schemeClr val="tx2">
                <a:lumMod val="20000"/>
                <a:lumOff val="80000"/>
              </a:schemeClr>
            </a:extrusionClr>
          </a:sp3d>
        </p:spPr>
      </p:pic>
      <p:sp>
        <p:nvSpPr>
          <p:cNvPr id="5" name="Title 4"/>
          <p:cNvSpPr>
            <a:spLocks noGrp="1"/>
          </p:cNvSpPr>
          <p:nvPr>
            <p:ph type="title"/>
          </p:nvPr>
        </p:nvSpPr>
        <p:spPr>
          <a:xfrm>
            <a:off x="446856" y="260648"/>
            <a:ext cx="8229600" cy="900000"/>
          </a:xfrm>
        </p:spPr>
        <p:txBody>
          <a:bodyPr>
            <a:normAutofit/>
          </a:bodyPr>
          <a:lstStyle/>
          <a:p>
            <a:pPr algn="r"/>
            <a:r>
              <a:rPr lang="fa-IR" sz="20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قصور و تقصير در پزشكي 			</a:t>
            </a:r>
            <a:r>
              <a:rPr lang="en-US"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rPr>
              <a:t>Case</a:t>
            </a:r>
            <a:endParaRPr lang="fa-IR" sz="3600" b="1" dirty="0">
              <a:ln w="900" cmpd="sng">
                <a:solidFill>
                  <a:schemeClr val="accent1">
                    <a:lumMod val="40000"/>
                    <a:lumOff val="60000"/>
                    <a:alpha val="55000"/>
                  </a:schemeClr>
                </a:solidFill>
                <a:prstDash val="solid"/>
              </a:ln>
              <a:solidFill>
                <a:schemeClr val="tx1">
                  <a:lumMod val="65000"/>
                  <a:lumOff val="35000"/>
                </a:schemeClr>
              </a:solidFill>
              <a:effectLst>
                <a:glow rad="63500">
                  <a:schemeClr val="tx1">
                    <a:lumMod val="50000"/>
                    <a:lumOff val="50000"/>
                    <a:alpha val="40000"/>
                  </a:schemeClr>
                </a:glow>
              </a:effectLst>
              <a:cs typeface="B Kamran" pitchFamily="2" charset="-78"/>
            </a:endParaRPr>
          </a:p>
        </p:txBody>
      </p:sp>
      <p:sp>
        <p:nvSpPr>
          <p:cNvPr id="6" name="Content Placeholder 5"/>
          <p:cNvSpPr>
            <a:spLocks noGrp="1"/>
          </p:cNvSpPr>
          <p:nvPr>
            <p:ph idx="1"/>
          </p:nvPr>
        </p:nvSpPr>
        <p:spPr>
          <a:xfrm>
            <a:off x="755576" y="1268760"/>
            <a:ext cx="7776864" cy="5256584"/>
          </a:xfrm>
        </p:spPr>
        <p:txBody>
          <a:bodyPr>
            <a:normAutofit fontScale="92500"/>
          </a:bodyPr>
          <a:lstStyle/>
          <a:p>
            <a:pPr algn="just"/>
            <a:r>
              <a:rPr lang="fa-IR" altLang="en-US" dirty="0">
                <a:cs typeface="B Mitra" panose="00000400000000000000" pitchFamily="2" charset="-78"/>
              </a:rPr>
              <a:t>خانم 28 ساله</a:t>
            </a:r>
            <a:r>
              <a:rPr lang="en-US" altLang="en-US" dirty="0">
                <a:cs typeface="B Mitra" panose="00000400000000000000" pitchFamily="2" charset="-78"/>
              </a:rPr>
              <a:t>G2P1A0</a:t>
            </a:r>
            <a:r>
              <a:rPr lang="fa-IR" altLang="en-US" dirty="0">
                <a:cs typeface="B Mitra" panose="00000400000000000000" pitchFamily="2" charset="-78"/>
              </a:rPr>
              <a:t> در هفته 37 بارداري باشكايت كاهش حركات جنين و درد مراجعه مي نمايد. ماما او را به پزشك ارجاع مي دهد پزشك جهت وي</a:t>
            </a:r>
            <a:r>
              <a:rPr lang="en-US" altLang="en-US" dirty="0">
                <a:cs typeface="B Mitra" panose="00000400000000000000" pitchFamily="2" charset="-78"/>
              </a:rPr>
              <a:t>NST</a:t>
            </a:r>
            <a:r>
              <a:rPr lang="fa-IR" altLang="en-US" dirty="0">
                <a:cs typeface="B Mitra" panose="00000400000000000000" pitchFamily="2" charset="-78"/>
              </a:rPr>
              <a:t> درخواست ميكند. پس از انجام با توصيه انجام بيوفيزيكال پروفايل و اينكه وضعيت جنين خوب است مادر را به منزل مي فرستد. دو روز بعد مادر با درد و تب مراجعه كرده كه در سونوگرافي </a:t>
            </a:r>
            <a:r>
              <a:rPr lang="en-US" altLang="en-US" dirty="0">
                <a:cs typeface="B Mitra" panose="00000400000000000000" pitchFamily="2" charset="-78"/>
              </a:rPr>
              <a:t>Still Birth</a:t>
            </a:r>
            <a:r>
              <a:rPr lang="fa-IR" altLang="en-US" dirty="0">
                <a:cs typeface="B Mitra" panose="00000400000000000000" pitchFamily="2" charset="-78"/>
              </a:rPr>
              <a:t> گزارش ميشود. زايمان انجام ميشود و جنين فوت شده كه شروع ماسراسيون پيدا كرده بود بدنيا ميآيد. از پزشك شكايت ميشود.</a:t>
            </a:r>
          </a:p>
          <a:p>
            <a:pPr algn="just"/>
            <a:r>
              <a:rPr lang="fa-IR" altLang="en-US" dirty="0">
                <a:cs typeface="B Mitra" panose="00000400000000000000" pitchFamily="2" charset="-78"/>
              </a:rPr>
              <a:t>در پرونده باليني ‌</a:t>
            </a:r>
            <a:r>
              <a:rPr lang="en-US" altLang="en-US" dirty="0">
                <a:cs typeface="B Mitra" panose="00000400000000000000" pitchFamily="2" charset="-78"/>
              </a:rPr>
              <a:t>NST </a:t>
            </a:r>
            <a:r>
              <a:rPr lang="fa-IR" altLang="en-US" dirty="0">
                <a:cs typeface="B Mitra" panose="00000400000000000000" pitchFamily="2" charset="-78"/>
              </a:rPr>
              <a:t> موجود نبود و توصيه به انجام بيوفيزيكال ثبت نشده بود.</a:t>
            </a:r>
          </a:p>
        </p:txBody>
      </p:sp>
      <p:cxnSp>
        <p:nvCxnSpPr>
          <p:cNvPr id="3" name="Straight Connector 2"/>
          <p:cNvCxnSpPr/>
          <p:nvPr/>
        </p:nvCxnSpPr>
        <p:spPr>
          <a:xfrm flipH="1">
            <a:off x="539552" y="980728"/>
            <a:ext cx="8136904" cy="0"/>
          </a:xfrm>
          <a:prstGeom prst="line">
            <a:avLst/>
          </a:prstGeom>
          <a:ln w="19050">
            <a:solidFill>
              <a:schemeClr val="bg1">
                <a:lumMod val="7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0641020"/>
      </p:ext>
    </p:extLst>
  </p:cSld>
  <p:clrMapOvr>
    <a:masterClrMapping/>
  </p:clrMapOvr>
  <p:transition>
    <p:strips/>
  </p:transition>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1819</Words>
  <Application>Microsoft Office PowerPoint</Application>
  <PresentationFormat>On-screen Show (4:3)</PresentationFormat>
  <Paragraphs>117</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Tw Cen MT Condensed</vt:lpstr>
      <vt:lpstr>Office Theme</vt:lpstr>
      <vt:lpstr>PowerPoint Presentation</vt:lpstr>
      <vt:lpstr>ملاحظات قانونی در مداخلات پزشکی</vt:lpstr>
      <vt:lpstr>قصور و تقصير در پزشكي </vt:lpstr>
      <vt:lpstr>قصور و تقصير در پزشكي    آمار</vt:lpstr>
      <vt:lpstr>قصور و تقصير در پزشكي    آمار</vt:lpstr>
      <vt:lpstr>قصور و تقصير در پزشكي    آمار</vt:lpstr>
      <vt:lpstr>قصور و تقصير در پزشكي    Case</vt:lpstr>
      <vt:lpstr>قصور و تقصير در پزشكي    Case</vt:lpstr>
      <vt:lpstr>قصور و تقصير در پزشكي    Case</vt:lpstr>
      <vt:lpstr>قصور و تقصير در پزشكي    Case</vt:lpstr>
      <vt:lpstr>قصور و تقصير در پزشكي            مستند سازی</vt:lpstr>
      <vt:lpstr>قصور و تقصير در پزشكي            مستند سازی</vt:lpstr>
      <vt:lpstr>مهمترين نقيصه موجود در پرونده ها :</vt:lpstr>
      <vt:lpstr>قصور و تقصير در پزشكي            مستند سازی</vt:lpstr>
      <vt:lpstr>قصور و تقصير در پزشكي            انواع‌ خطاي‌ پزشكي‌</vt:lpstr>
      <vt:lpstr>قصور و تقصير در پزشكي            انواع‌ خطاي‌ پزشكي‌</vt:lpstr>
      <vt:lpstr>قصور و تقصير در پزشكي            انواع‌ خطاي‌ پزشكي‌</vt:lpstr>
      <vt:lpstr>قصور و تقصير در پزشكي   پزشکی تدافعی </vt:lpstr>
      <vt:lpstr>قصور و تقصير در پزشكي   پزشکی تدافعی </vt:lpstr>
      <vt:lpstr>قصور و تقصير در پزشكي </vt:lpstr>
      <vt:lpstr>PowerPoint Presentation</vt:lpstr>
      <vt:lpstr>PowerPoint Presentation</vt:lpstr>
      <vt:lpstr>قصور و تقصير در پزشكي </vt:lpstr>
      <vt:lpstr>قصور و تقصير در پزشكي </vt:lpstr>
      <vt:lpstr>قصور و تقصير در پزشكي </vt:lpstr>
      <vt:lpstr>قصور و تقصير در پزشكي </vt:lpstr>
      <vt:lpstr>قصور و تقصير در پزشكي </vt:lpstr>
      <vt:lpstr>قصور و تقصير در پزشكي </vt:lpstr>
      <vt:lpstr>قصور و تقصير در پزشكي </vt:lpstr>
      <vt:lpstr>قصور و تقصير در پزشكي </vt:lpstr>
      <vt:lpstr>PowerPoint Presentation</vt:lpstr>
    </vt:vector>
  </TitlesOfParts>
  <Company>Gerdoo.net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Mohammad Hossein Sadeghian</cp:lastModifiedBy>
  <cp:revision>32</cp:revision>
  <dcterms:created xsi:type="dcterms:W3CDTF">2013-06-16T07:56:03Z</dcterms:created>
  <dcterms:modified xsi:type="dcterms:W3CDTF">2021-12-28T07:08:18Z</dcterms:modified>
</cp:coreProperties>
</file>