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05" r:id="rId3"/>
    <p:sldId id="267" r:id="rId4"/>
    <p:sldId id="263" r:id="rId5"/>
    <p:sldId id="290" r:id="rId6"/>
    <p:sldId id="257" r:id="rId7"/>
    <p:sldId id="268" r:id="rId8"/>
    <p:sldId id="269" r:id="rId9"/>
    <p:sldId id="291" r:id="rId10"/>
    <p:sldId id="270" r:id="rId11"/>
    <p:sldId id="273" r:id="rId12"/>
    <p:sldId id="274" r:id="rId13"/>
    <p:sldId id="276" r:id="rId14"/>
    <p:sldId id="292" r:id="rId15"/>
    <p:sldId id="277" r:id="rId16"/>
    <p:sldId id="293" r:id="rId17"/>
    <p:sldId id="278" r:id="rId18"/>
    <p:sldId id="294" r:id="rId19"/>
    <p:sldId id="279" r:id="rId20"/>
    <p:sldId id="295" r:id="rId21"/>
    <p:sldId id="296" r:id="rId22"/>
    <p:sldId id="297" r:id="rId23"/>
    <p:sldId id="283" r:id="rId24"/>
    <p:sldId id="286" r:id="rId25"/>
    <p:sldId id="287" r:id="rId26"/>
    <p:sldId id="299" r:id="rId27"/>
    <p:sldId id="301" r:id="rId28"/>
    <p:sldId id="289"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7" autoAdjust="0"/>
    <p:restoredTop sz="94660"/>
  </p:normalViewPr>
  <p:slideViewPr>
    <p:cSldViewPr snapToGrid="0">
      <p:cViewPr>
        <p:scale>
          <a:sx n="87" d="100"/>
          <a:sy n="87" d="100"/>
        </p:scale>
        <p:origin x="564" y="3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B6B63-F641-4C77-94F7-6E95FE0E93C2}"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19FA4-5662-4C55-8F0C-EFC72543B47B}" type="slidenum">
              <a:rPr lang="en-US" smtClean="0"/>
              <a:t>‹#›</a:t>
            </a:fld>
            <a:endParaRPr lang="en-US"/>
          </a:p>
        </p:txBody>
      </p:sp>
    </p:spTree>
    <p:extLst>
      <p:ext uri="{BB962C8B-B14F-4D97-AF65-F5344CB8AC3E}">
        <p14:creationId xmlns:p14="http://schemas.microsoft.com/office/powerpoint/2010/main" val="369003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2132-7D98-824D-CD95-E70858221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3A7789-CDBC-C7E3-EB9A-950A157B8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1F782-70F3-F7C1-4607-5E1484C1F029}"/>
              </a:ext>
            </a:extLst>
          </p:cNvPr>
          <p:cNvSpPr>
            <a:spLocks noGrp="1"/>
          </p:cNvSpPr>
          <p:nvPr>
            <p:ph type="dt" sz="half" idx="10"/>
          </p:nvPr>
        </p:nvSpPr>
        <p:spPr/>
        <p:txBody>
          <a:bodyPr/>
          <a:lstStyle/>
          <a:p>
            <a:fld id="{60701233-E7A2-4ACC-BBE1-849EAAEC6518}" type="datetime1">
              <a:rPr lang="en-US" smtClean="0"/>
              <a:t>1/4/2023</a:t>
            </a:fld>
            <a:endParaRPr lang="en-US"/>
          </a:p>
        </p:txBody>
      </p:sp>
      <p:sp>
        <p:nvSpPr>
          <p:cNvPr id="5" name="Footer Placeholder 4">
            <a:extLst>
              <a:ext uri="{FF2B5EF4-FFF2-40B4-BE49-F238E27FC236}">
                <a16:creationId xmlns:a16="http://schemas.microsoft.com/office/drawing/2014/main" id="{0F059C3F-C5BA-D041-B3B9-8150D28EEC08}"/>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6" name="Slide Number Placeholder 5">
            <a:extLst>
              <a:ext uri="{FF2B5EF4-FFF2-40B4-BE49-F238E27FC236}">
                <a16:creationId xmlns:a16="http://schemas.microsoft.com/office/drawing/2014/main" id="{B4701BFA-BCDD-26C1-E74F-1E2195759283}"/>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103031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2289-37E7-4373-FE77-537AC85DB5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0C4DB-DB24-9AAA-DB14-3ABD1A13C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5C2FC-F90D-5923-A5F4-71390946B4CC}"/>
              </a:ext>
            </a:extLst>
          </p:cNvPr>
          <p:cNvSpPr>
            <a:spLocks noGrp="1"/>
          </p:cNvSpPr>
          <p:nvPr>
            <p:ph type="dt" sz="half" idx="10"/>
          </p:nvPr>
        </p:nvSpPr>
        <p:spPr/>
        <p:txBody>
          <a:bodyPr/>
          <a:lstStyle/>
          <a:p>
            <a:fld id="{84CCE4FF-633A-41FD-B4A1-5480F5791B72}" type="datetime1">
              <a:rPr lang="en-US" smtClean="0"/>
              <a:t>1/4/2023</a:t>
            </a:fld>
            <a:endParaRPr lang="en-US"/>
          </a:p>
        </p:txBody>
      </p:sp>
      <p:sp>
        <p:nvSpPr>
          <p:cNvPr id="5" name="Footer Placeholder 4">
            <a:extLst>
              <a:ext uri="{FF2B5EF4-FFF2-40B4-BE49-F238E27FC236}">
                <a16:creationId xmlns:a16="http://schemas.microsoft.com/office/drawing/2014/main" id="{F5D77DFC-F3D1-0B04-20F5-16AF1698205D}"/>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6" name="Slide Number Placeholder 5">
            <a:extLst>
              <a:ext uri="{FF2B5EF4-FFF2-40B4-BE49-F238E27FC236}">
                <a16:creationId xmlns:a16="http://schemas.microsoft.com/office/drawing/2014/main" id="{F645FAE8-1AD0-F436-8384-812EE8C6BBAE}"/>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255582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29766-3077-2485-0BCD-8A1B606CD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E4A0DC-62CD-3D74-B68D-B633689166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926D7-78EA-88E6-C4B9-55523CF501FC}"/>
              </a:ext>
            </a:extLst>
          </p:cNvPr>
          <p:cNvSpPr>
            <a:spLocks noGrp="1"/>
          </p:cNvSpPr>
          <p:nvPr>
            <p:ph type="dt" sz="half" idx="10"/>
          </p:nvPr>
        </p:nvSpPr>
        <p:spPr/>
        <p:txBody>
          <a:bodyPr/>
          <a:lstStyle/>
          <a:p>
            <a:fld id="{94198FB9-C437-4049-90F9-B04455F26FFE}" type="datetime1">
              <a:rPr lang="en-US" smtClean="0"/>
              <a:t>1/4/2023</a:t>
            </a:fld>
            <a:endParaRPr lang="en-US"/>
          </a:p>
        </p:txBody>
      </p:sp>
      <p:sp>
        <p:nvSpPr>
          <p:cNvPr id="5" name="Footer Placeholder 4">
            <a:extLst>
              <a:ext uri="{FF2B5EF4-FFF2-40B4-BE49-F238E27FC236}">
                <a16:creationId xmlns:a16="http://schemas.microsoft.com/office/drawing/2014/main" id="{395BA088-4020-6D35-9997-2595E5ACE29D}"/>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6" name="Slide Number Placeholder 5">
            <a:extLst>
              <a:ext uri="{FF2B5EF4-FFF2-40B4-BE49-F238E27FC236}">
                <a16:creationId xmlns:a16="http://schemas.microsoft.com/office/drawing/2014/main" id="{66BCE955-F5C1-FA18-4631-E55C6AD8B660}"/>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119249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07D7-3DDD-A40D-733D-A0259ABA4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53934-8F26-549C-3CD2-E9A1EF8B8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80B0D-C623-653E-E8F2-18D5C05EA4D0}"/>
              </a:ext>
            </a:extLst>
          </p:cNvPr>
          <p:cNvSpPr>
            <a:spLocks noGrp="1"/>
          </p:cNvSpPr>
          <p:nvPr>
            <p:ph type="dt" sz="half" idx="10"/>
          </p:nvPr>
        </p:nvSpPr>
        <p:spPr/>
        <p:txBody>
          <a:bodyPr/>
          <a:lstStyle/>
          <a:p>
            <a:fld id="{9F8DE41A-210A-4918-8CB5-C1E60EDE2C6A}" type="datetime1">
              <a:rPr lang="en-US" smtClean="0"/>
              <a:t>1/4/2023</a:t>
            </a:fld>
            <a:endParaRPr lang="en-US"/>
          </a:p>
        </p:txBody>
      </p:sp>
      <p:sp>
        <p:nvSpPr>
          <p:cNvPr id="5" name="Footer Placeholder 4">
            <a:extLst>
              <a:ext uri="{FF2B5EF4-FFF2-40B4-BE49-F238E27FC236}">
                <a16:creationId xmlns:a16="http://schemas.microsoft.com/office/drawing/2014/main" id="{2330C730-1AA5-F54B-CD17-2BE197C83F0F}"/>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6" name="Slide Number Placeholder 5">
            <a:extLst>
              <a:ext uri="{FF2B5EF4-FFF2-40B4-BE49-F238E27FC236}">
                <a16:creationId xmlns:a16="http://schemas.microsoft.com/office/drawing/2014/main" id="{427F6A52-4CA1-F1B1-978E-B7AF4C5860C1}"/>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231781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823C-3A8E-A14F-BB35-C2DD7DFAED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30D5FD-789A-55A6-FEDA-9D9033E95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29B163-4899-9522-A552-0DCC85CCAFFB}"/>
              </a:ext>
            </a:extLst>
          </p:cNvPr>
          <p:cNvSpPr>
            <a:spLocks noGrp="1"/>
          </p:cNvSpPr>
          <p:nvPr>
            <p:ph type="dt" sz="half" idx="10"/>
          </p:nvPr>
        </p:nvSpPr>
        <p:spPr/>
        <p:txBody>
          <a:bodyPr/>
          <a:lstStyle/>
          <a:p>
            <a:fld id="{D8B35AD1-2A00-47C2-9760-DC2704C111B7}" type="datetime1">
              <a:rPr lang="en-US" smtClean="0"/>
              <a:t>1/4/2023</a:t>
            </a:fld>
            <a:endParaRPr lang="en-US"/>
          </a:p>
        </p:txBody>
      </p:sp>
      <p:sp>
        <p:nvSpPr>
          <p:cNvPr id="5" name="Footer Placeholder 4">
            <a:extLst>
              <a:ext uri="{FF2B5EF4-FFF2-40B4-BE49-F238E27FC236}">
                <a16:creationId xmlns:a16="http://schemas.microsoft.com/office/drawing/2014/main" id="{07BEC9C1-39DB-18A2-FEC7-FE9D07314D68}"/>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6" name="Slide Number Placeholder 5">
            <a:extLst>
              <a:ext uri="{FF2B5EF4-FFF2-40B4-BE49-F238E27FC236}">
                <a16:creationId xmlns:a16="http://schemas.microsoft.com/office/drawing/2014/main" id="{C74CA891-560C-E307-04CA-F5DCE834BF43}"/>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13337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9C61-5D80-347B-5156-DAEDEA639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65E49-5266-84FB-5810-E619DCB2A6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0A1C89-CCCA-E83D-C3D0-022AA3194C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FD8DB9-B11A-FC30-44A8-BFF77506C2F7}"/>
              </a:ext>
            </a:extLst>
          </p:cNvPr>
          <p:cNvSpPr>
            <a:spLocks noGrp="1"/>
          </p:cNvSpPr>
          <p:nvPr>
            <p:ph type="dt" sz="half" idx="10"/>
          </p:nvPr>
        </p:nvSpPr>
        <p:spPr/>
        <p:txBody>
          <a:bodyPr/>
          <a:lstStyle/>
          <a:p>
            <a:fld id="{51A2863F-218D-42A5-BCE2-52C4BC8D7D95}" type="datetime1">
              <a:rPr lang="en-US" smtClean="0"/>
              <a:t>1/4/2023</a:t>
            </a:fld>
            <a:endParaRPr lang="en-US"/>
          </a:p>
        </p:txBody>
      </p:sp>
      <p:sp>
        <p:nvSpPr>
          <p:cNvPr id="6" name="Footer Placeholder 5">
            <a:extLst>
              <a:ext uri="{FF2B5EF4-FFF2-40B4-BE49-F238E27FC236}">
                <a16:creationId xmlns:a16="http://schemas.microsoft.com/office/drawing/2014/main" id="{2F07B379-2C37-B45A-A576-BD575321E052}"/>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7" name="Slide Number Placeholder 6">
            <a:extLst>
              <a:ext uri="{FF2B5EF4-FFF2-40B4-BE49-F238E27FC236}">
                <a16:creationId xmlns:a16="http://schemas.microsoft.com/office/drawing/2014/main" id="{11242ADD-9DB5-D31A-66E8-4141E8787967}"/>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13098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A178-4372-31E6-4DD1-E22AB5B7F3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5CE2DF-E45D-9123-2E94-C497451D7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FE529-2CBA-0281-4FDF-1CF194933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10A7A-6982-7BF4-1716-6106EC9BC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91BBA6-4E02-5B6E-D966-800020395F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2FFDB8-76C2-5123-8D9D-EB1F5B8D7CE2}"/>
              </a:ext>
            </a:extLst>
          </p:cNvPr>
          <p:cNvSpPr>
            <a:spLocks noGrp="1"/>
          </p:cNvSpPr>
          <p:nvPr>
            <p:ph type="dt" sz="half" idx="10"/>
          </p:nvPr>
        </p:nvSpPr>
        <p:spPr/>
        <p:txBody>
          <a:bodyPr/>
          <a:lstStyle/>
          <a:p>
            <a:fld id="{23F68687-6CCE-487C-B786-FD2BD97C8B45}" type="datetime1">
              <a:rPr lang="en-US" smtClean="0"/>
              <a:t>1/4/2023</a:t>
            </a:fld>
            <a:endParaRPr lang="en-US"/>
          </a:p>
        </p:txBody>
      </p:sp>
      <p:sp>
        <p:nvSpPr>
          <p:cNvPr id="8" name="Footer Placeholder 7">
            <a:extLst>
              <a:ext uri="{FF2B5EF4-FFF2-40B4-BE49-F238E27FC236}">
                <a16:creationId xmlns:a16="http://schemas.microsoft.com/office/drawing/2014/main" id="{AE87E408-C0BA-0258-C855-FBF8DC3B61B3}"/>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9" name="Slide Number Placeholder 8">
            <a:extLst>
              <a:ext uri="{FF2B5EF4-FFF2-40B4-BE49-F238E27FC236}">
                <a16:creationId xmlns:a16="http://schemas.microsoft.com/office/drawing/2014/main" id="{3630D5CE-4C19-16AA-BFD4-3FE061AACC48}"/>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22850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8C3F-B404-9A82-9F62-2FE15ACA45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A78A7-E48E-7148-9FFB-CE3B6DC27E71}"/>
              </a:ext>
            </a:extLst>
          </p:cNvPr>
          <p:cNvSpPr>
            <a:spLocks noGrp="1"/>
          </p:cNvSpPr>
          <p:nvPr>
            <p:ph type="dt" sz="half" idx="10"/>
          </p:nvPr>
        </p:nvSpPr>
        <p:spPr/>
        <p:txBody>
          <a:bodyPr/>
          <a:lstStyle/>
          <a:p>
            <a:fld id="{4FF10BDE-04E2-443A-BD7B-E19A60431D73}" type="datetime1">
              <a:rPr lang="en-US" smtClean="0"/>
              <a:t>1/4/2023</a:t>
            </a:fld>
            <a:endParaRPr lang="en-US"/>
          </a:p>
        </p:txBody>
      </p:sp>
      <p:sp>
        <p:nvSpPr>
          <p:cNvPr id="4" name="Footer Placeholder 3">
            <a:extLst>
              <a:ext uri="{FF2B5EF4-FFF2-40B4-BE49-F238E27FC236}">
                <a16:creationId xmlns:a16="http://schemas.microsoft.com/office/drawing/2014/main" id="{D5D59880-DADC-C846-B030-EBB83CA79370}"/>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5" name="Slide Number Placeholder 4">
            <a:extLst>
              <a:ext uri="{FF2B5EF4-FFF2-40B4-BE49-F238E27FC236}">
                <a16:creationId xmlns:a16="http://schemas.microsoft.com/office/drawing/2014/main" id="{3D5EF41C-2E99-F8F6-E1B6-D14B5B30630C}"/>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37378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603E5-D0F7-1B67-89AC-00537D7DBA96}"/>
              </a:ext>
            </a:extLst>
          </p:cNvPr>
          <p:cNvSpPr>
            <a:spLocks noGrp="1"/>
          </p:cNvSpPr>
          <p:nvPr>
            <p:ph type="dt" sz="half" idx="10"/>
          </p:nvPr>
        </p:nvSpPr>
        <p:spPr/>
        <p:txBody>
          <a:bodyPr/>
          <a:lstStyle/>
          <a:p>
            <a:fld id="{BC531BF6-3415-47B1-8656-D7F16F8AF132}" type="datetime1">
              <a:rPr lang="en-US" smtClean="0"/>
              <a:t>1/4/2023</a:t>
            </a:fld>
            <a:endParaRPr lang="en-US"/>
          </a:p>
        </p:txBody>
      </p:sp>
      <p:sp>
        <p:nvSpPr>
          <p:cNvPr id="3" name="Footer Placeholder 2">
            <a:extLst>
              <a:ext uri="{FF2B5EF4-FFF2-40B4-BE49-F238E27FC236}">
                <a16:creationId xmlns:a16="http://schemas.microsoft.com/office/drawing/2014/main" id="{4FD5EFBC-4463-08ED-A0A3-AD42D835565F}"/>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4" name="Slide Number Placeholder 3">
            <a:extLst>
              <a:ext uri="{FF2B5EF4-FFF2-40B4-BE49-F238E27FC236}">
                <a16:creationId xmlns:a16="http://schemas.microsoft.com/office/drawing/2014/main" id="{3F58AA90-C85F-FF27-1BE8-10ABB506BB31}"/>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73586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750E-CF54-7F0A-2F48-8AC641B64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E3C0A-DF1E-E7DD-E8B2-468EDACD6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CF26DF-A56B-5775-E8FF-F56DDD518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8A2662-ED4C-526D-241B-5B1EF8DA2357}"/>
              </a:ext>
            </a:extLst>
          </p:cNvPr>
          <p:cNvSpPr>
            <a:spLocks noGrp="1"/>
          </p:cNvSpPr>
          <p:nvPr>
            <p:ph type="dt" sz="half" idx="10"/>
          </p:nvPr>
        </p:nvSpPr>
        <p:spPr/>
        <p:txBody>
          <a:bodyPr/>
          <a:lstStyle/>
          <a:p>
            <a:fld id="{151B3BE4-4B79-4A6C-B011-94424F4C4812}" type="datetime1">
              <a:rPr lang="en-US" smtClean="0"/>
              <a:t>1/4/2023</a:t>
            </a:fld>
            <a:endParaRPr lang="en-US"/>
          </a:p>
        </p:txBody>
      </p:sp>
      <p:sp>
        <p:nvSpPr>
          <p:cNvPr id="6" name="Footer Placeholder 5">
            <a:extLst>
              <a:ext uri="{FF2B5EF4-FFF2-40B4-BE49-F238E27FC236}">
                <a16:creationId xmlns:a16="http://schemas.microsoft.com/office/drawing/2014/main" id="{3AD25133-FC5A-37BB-DC6C-DA40FC1B4BCD}"/>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7" name="Slide Number Placeholder 6">
            <a:extLst>
              <a:ext uri="{FF2B5EF4-FFF2-40B4-BE49-F238E27FC236}">
                <a16:creationId xmlns:a16="http://schemas.microsoft.com/office/drawing/2014/main" id="{18D905AB-A9EC-F9F4-6B8E-F3A0A17C1276}"/>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405483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A460-864C-F20C-D3D2-F49D0B9D30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6F19C0-BE10-981F-2822-15C15DB13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28A693-8F14-777B-0FEC-3395D32BA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743C0-7C8C-0B99-1393-011E79BC85BB}"/>
              </a:ext>
            </a:extLst>
          </p:cNvPr>
          <p:cNvSpPr>
            <a:spLocks noGrp="1"/>
          </p:cNvSpPr>
          <p:nvPr>
            <p:ph type="dt" sz="half" idx="10"/>
          </p:nvPr>
        </p:nvSpPr>
        <p:spPr/>
        <p:txBody>
          <a:bodyPr/>
          <a:lstStyle/>
          <a:p>
            <a:fld id="{5ECD7EB6-D899-4224-8086-E63C5AEFC101}" type="datetime1">
              <a:rPr lang="en-US" smtClean="0"/>
              <a:t>1/4/2023</a:t>
            </a:fld>
            <a:endParaRPr lang="en-US"/>
          </a:p>
        </p:txBody>
      </p:sp>
      <p:sp>
        <p:nvSpPr>
          <p:cNvPr id="6" name="Footer Placeholder 5">
            <a:extLst>
              <a:ext uri="{FF2B5EF4-FFF2-40B4-BE49-F238E27FC236}">
                <a16:creationId xmlns:a16="http://schemas.microsoft.com/office/drawing/2014/main" id="{7356A605-8CA8-F2EF-4841-FE8B97DAB51B}"/>
              </a:ext>
            </a:extLst>
          </p:cNvPr>
          <p:cNvSpPr>
            <a:spLocks noGrp="1"/>
          </p:cNvSpPr>
          <p:nvPr>
            <p:ph type="ftr" sz="quarter" idx="11"/>
          </p:nvPr>
        </p:nvSpPr>
        <p:spPr/>
        <p:txBody>
          <a:bodyPr/>
          <a:lstStyle/>
          <a:p>
            <a:r>
              <a:rPr lang="en-GB"/>
              <a:t>Urinary Incontinency In Pregnancy                                    Prevention and Management </a:t>
            </a:r>
            <a:endParaRPr lang="en-US"/>
          </a:p>
        </p:txBody>
      </p:sp>
      <p:sp>
        <p:nvSpPr>
          <p:cNvPr id="7" name="Slide Number Placeholder 6">
            <a:extLst>
              <a:ext uri="{FF2B5EF4-FFF2-40B4-BE49-F238E27FC236}">
                <a16:creationId xmlns:a16="http://schemas.microsoft.com/office/drawing/2014/main" id="{320DFBDB-863E-E2CD-81C9-1872D77D14B5}"/>
              </a:ext>
            </a:extLst>
          </p:cNvPr>
          <p:cNvSpPr>
            <a:spLocks noGrp="1"/>
          </p:cNvSpPr>
          <p:nvPr>
            <p:ph type="sldNum" sz="quarter" idx="12"/>
          </p:nvPr>
        </p:nvSpPr>
        <p:spPr/>
        <p:txBody>
          <a:bodyPr/>
          <a:lstStyle/>
          <a:p>
            <a:fld id="{39EB2F96-828B-4C02-B94D-359052DA0EFB}" type="slidenum">
              <a:rPr lang="en-US" smtClean="0"/>
              <a:t>‹#›</a:t>
            </a:fld>
            <a:endParaRPr lang="en-US"/>
          </a:p>
        </p:txBody>
      </p:sp>
    </p:spTree>
    <p:extLst>
      <p:ext uri="{BB962C8B-B14F-4D97-AF65-F5344CB8AC3E}">
        <p14:creationId xmlns:p14="http://schemas.microsoft.com/office/powerpoint/2010/main" val="12793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CA84F-C7C8-C07E-DB4C-73F91BE22B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20EE4A-801B-334D-C1C2-5AA7F2D26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215C8-CD0D-EA7D-D1CE-EEFB4DE95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AAC74-D4DB-41FF-96AB-C4CD87C729FE}" type="datetime1">
              <a:rPr lang="en-US" smtClean="0"/>
              <a:t>1/4/2023</a:t>
            </a:fld>
            <a:endParaRPr lang="en-US"/>
          </a:p>
        </p:txBody>
      </p:sp>
      <p:sp>
        <p:nvSpPr>
          <p:cNvPr id="5" name="Footer Placeholder 4">
            <a:extLst>
              <a:ext uri="{FF2B5EF4-FFF2-40B4-BE49-F238E27FC236}">
                <a16:creationId xmlns:a16="http://schemas.microsoft.com/office/drawing/2014/main" id="{BF01612B-553E-3A1A-FB58-97E152273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Urinary Incontinency In Pregnancy                                    Prevention and Management </a:t>
            </a:r>
            <a:endParaRPr lang="en-US"/>
          </a:p>
        </p:txBody>
      </p:sp>
      <p:sp>
        <p:nvSpPr>
          <p:cNvPr id="6" name="Slide Number Placeholder 5">
            <a:extLst>
              <a:ext uri="{FF2B5EF4-FFF2-40B4-BE49-F238E27FC236}">
                <a16:creationId xmlns:a16="http://schemas.microsoft.com/office/drawing/2014/main" id="{8273EAE0-C93F-ABB5-792E-2CF16F5C7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B2F96-828B-4C02-B94D-359052DA0EFB}" type="slidenum">
              <a:rPr lang="en-US" smtClean="0"/>
              <a:t>‹#›</a:t>
            </a:fld>
            <a:endParaRPr lang="en-US"/>
          </a:p>
        </p:txBody>
      </p:sp>
    </p:spTree>
    <p:extLst>
      <p:ext uri="{BB962C8B-B14F-4D97-AF65-F5344CB8AC3E}">
        <p14:creationId xmlns:p14="http://schemas.microsoft.com/office/powerpoint/2010/main" val="232493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729E9A-1B2F-C61D-CC97-5E855CA3E9FE}"/>
              </a:ext>
            </a:extLst>
          </p:cNvPr>
          <p:cNvPicPr>
            <a:picLocks noChangeAspect="1"/>
          </p:cNvPicPr>
          <p:nvPr/>
        </p:nvPicPr>
        <p:blipFill>
          <a:blip r:embed="rId2"/>
          <a:stretch>
            <a:fillRect/>
          </a:stretch>
        </p:blipFill>
        <p:spPr>
          <a:xfrm>
            <a:off x="179613" y="390525"/>
            <a:ext cx="11952515" cy="6076950"/>
          </a:xfrm>
          <a:prstGeom prst="rect">
            <a:avLst/>
          </a:prstGeom>
        </p:spPr>
      </p:pic>
      <p:sp>
        <p:nvSpPr>
          <p:cNvPr id="4" name="Footer Placeholder 3">
            <a:extLst>
              <a:ext uri="{FF2B5EF4-FFF2-40B4-BE49-F238E27FC236}">
                <a16:creationId xmlns:a16="http://schemas.microsoft.com/office/drawing/2014/main" id="{F1C6B64D-864A-7EF2-EC27-B4BB69831DE0}"/>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2549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4293-CA8A-3887-ED92-C77C0D1F26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50A4FA-272D-E7C1-3658-C0AC8F610ACB}"/>
              </a:ext>
            </a:extLst>
          </p:cNvPr>
          <p:cNvSpPr>
            <a:spLocks noGrp="1"/>
          </p:cNvSpPr>
          <p:nvPr>
            <p:ph idx="1"/>
          </p:nvPr>
        </p:nvSpPr>
        <p:spPr/>
        <p:txBody>
          <a:bodyPr/>
          <a:lstStyle/>
          <a:p>
            <a:r>
              <a:rPr lang="en-GB" b="1" u="sng" dirty="0"/>
              <a:t>Nevertheless, women with incontinence during pregnancy appear to be at increased risk for postpartum urinary incontinence symptoms, compared with women who do not experience incontinence during pregnancy . </a:t>
            </a:r>
          </a:p>
          <a:p>
            <a:pPr algn="ctr"/>
            <a:endParaRPr lang="en-US" dirty="0"/>
          </a:p>
        </p:txBody>
      </p:sp>
      <p:sp>
        <p:nvSpPr>
          <p:cNvPr id="4" name="Footer Placeholder 3">
            <a:extLst>
              <a:ext uri="{FF2B5EF4-FFF2-40B4-BE49-F238E27FC236}">
                <a16:creationId xmlns:a16="http://schemas.microsoft.com/office/drawing/2014/main" id="{B79D28B6-4CE3-2938-0FA7-6D8F5EB8F85D}"/>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06462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694A-7308-03FA-BEEB-4239DE3C422F}"/>
              </a:ext>
            </a:extLst>
          </p:cNvPr>
          <p:cNvSpPr>
            <a:spLocks noGrp="1"/>
          </p:cNvSpPr>
          <p:nvPr>
            <p:ph type="title"/>
          </p:nvPr>
        </p:nvSpPr>
        <p:spPr/>
        <p:txBody>
          <a:bodyPr/>
          <a:lstStyle/>
          <a:p>
            <a:pPr algn="ctr"/>
            <a:r>
              <a:rPr lang="en-GB" dirty="0" err="1"/>
              <a:t>Labor</a:t>
            </a:r>
            <a:endParaRPr lang="en-US" dirty="0"/>
          </a:p>
        </p:txBody>
      </p:sp>
      <p:sp>
        <p:nvSpPr>
          <p:cNvPr id="3" name="Content Placeholder 2">
            <a:extLst>
              <a:ext uri="{FF2B5EF4-FFF2-40B4-BE49-F238E27FC236}">
                <a16:creationId xmlns:a16="http://schemas.microsoft.com/office/drawing/2014/main" id="{575C68E1-390A-1F65-A70E-CC9CD0005997}"/>
              </a:ext>
            </a:extLst>
          </p:cNvPr>
          <p:cNvSpPr>
            <a:spLocks noGrp="1"/>
          </p:cNvSpPr>
          <p:nvPr>
            <p:ph idx="1"/>
          </p:nvPr>
        </p:nvSpPr>
        <p:spPr/>
        <p:txBody>
          <a:bodyPr>
            <a:normAutofit/>
          </a:bodyPr>
          <a:lstStyle/>
          <a:p>
            <a:r>
              <a:rPr lang="en-GB" dirty="0"/>
              <a:t>  Most of the available evidence suggests that </a:t>
            </a:r>
            <a:r>
              <a:rPr lang="en-GB" dirty="0" err="1"/>
              <a:t>labor</a:t>
            </a:r>
            <a:r>
              <a:rPr lang="en-GB" dirty="0"/>
              <a:t>, in the absence of vaginal delivery, has a negligible effect on the development of PFDs later in life. However, some studies have yielded inconsistent results.</a:t>
            </a:r>
          </a:p>
          <a:p>
            <a:pPr marL="0" indent="0">
              <a:buNone/>
            </a:pPr>
            <a:endParaRPr lang="en-US" dirty="0"/>
          </a:p>
        </p:txBody>
      </p:sp>
      <p:sp>
        <p:nvSpPr>
          <p:cNvPr id="4" name="Footer Placeholder 3">
            <a:extLst>
              <a:ext uri="{FF2B5EF4-FFF2-40B4-BE49-F238E27FC236}">
                <a16:creationId xmlns:a16="http://schemas.microsoft.com/office/drawing/2014/main" id="{605DD493-36F3-B852-848D-12B3E9FEF907}"/>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32764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934C-2915-8293-7ACA-5FE1235598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BA1074-8AD6-A9F5-E27A-72A0311417C7}"/>
              </a:ext>
            </a:extLst>
          </p:cNvPr>
          <p:cNvSpPr>
            <a:spLocks noGrp="1"/>
          </p:cNvSpPr>
          <p:nvPr>
            <p:ph idx="1"/>
          </p:nvPr>
        </p:nvSpPr>
        <p:spPr/>
        <p:txBody>
          <a:bodyPr>
            <a:normAutofit/>
          </a:bodyPr>
          <a:lstStyle/>
          <a:p>
            <a:r>
              <a:rPr lang="en-GB" dirty="0"/>
              <a:t>A survey of 4458 women found no difference between women who did or did not </a:t>
            </a:r>
            <a:r>
              <a:rPr lang="en-GB" dirty="0" err="1"/>
              <a:t>labor</a:t>
            </a:r>
            <a:r>
              <a:rPr lang="en-GB" dirty="0"/>
              <a:t> prior to </a:t>
            </a:r>
            <a:r>
              <a:rPr lang="en-GB" dirty="0" err="1"/>
              <a:t>cesarean</a:t>
            </a:r>
            <a:r>
              <a:rPr lang="en-GB" dirty="0"/>
              <a:t> in terms of risk for stress urinary incontinence (SUI), overactive bladder, or anal incontinence symptoms.</a:t>
            </a:r>
          </a:p>
          <a:p>
            <a:r>
              <a:rPr lang="en-GB" dirty="0"/>
              <a:t>However, prolapse symptoms were more common among those who </a:t>
            </a:r>
            <a:r>
              <a:rPr lang="en-GB" dirty="0" err="1"/>
              <a:t>labored</a:t>
            </a:r>
            <a:r>
              <a:rPr lang="en-GB" dirty="0"/>
              <a:t> prior to </a:t>
            </a:r>
            <a:r>
              <a:rPr lang="en-GB" dirty="0" err="1"/>
              <a:t>cesarean</a:t>
            </a:r>
            <a:r>
              <a:rPr lang="en-GB" dirty="0"/>
              <a:t> (1 of 92 versus 13 of 198) . </a:t>
            </a:r>
          </a:p>
          <a:p>
            <a:endParaRPr lang="en-GB" dirty="0"/>
          </a:p>
          <a:p>
            <a:endParaRPr lang="en-GB" dirty="0"/>
          </a:p>
          <a:p>
            <a:pPr marL="0" indent="0">
              <a:buNone/>
            </a:pPr>
            <a:endParaRPr lang="en-US" dirty="0"/>
          </a:p>
        </p:txBody>
      </p:sp>
      <p:sp>
        <p:nvSpPr>
          <p:cNvPr id="4" name="Footer Placeholder 3">
            <a:extLst>
              <a:ext uri="{FF2B5EF4-FFF2-40B4-BE49-F238E27FC236}">
                <a16:creationId xmlns:a16="http://schemas.microsoft.com/office/drawing/2014/main" id="{94372321-B36E-8806-DDAD-DD4523C4116D}"/>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8843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4E11-8F90-E77A-F316-7DD4907A1097}"/>
              </a:ext>
            </a:extLst>
          </p:cNvPr>
          <p:cNvSpPr>
            <a:spLocks noGrp="1"/>
          </p:cNvSpPr>
          <p:nvPr>
            <p:ph type="title"/>
          </p:nvPr>
        </p:nvSpPr>
        <p:spPr/>
        <p:txBody>
          <a:bodyPr/>
          <a:lstStyle/>
          <a:p>
            <a:pPr algn="ctr"/>
            <a:r>
              <a:rPr lang="en-GB" dirty="0"/>
              <a:t>Mode of delivery</a:t>
            </a:r>
            <a:br>
              <a:rPr lang="en-GB" dirty="0"/>
            </a:br>
            <a:endParaRPr lang="en-US" dirty="0"/>
          </a:p>
        </p:txBody>
      </p:sp>
      <p:sp>
        <p:nvSpPr>
          <p:cNvPr id="3" name="Content Placeholder 2">
            <a:extLst>
              <a:ext uri="{FF2B5EF4-FFF2-40B4-BE49-F238E27FC236}">
                <a16:creationId xmlns:a16="http://schemas.microsoft.com/office/drawing/2014/main" id="{3A34C351-37C8-33B0-9E58-9C2B15A86011}"/>
              </a:ext>
            </a:extLst>
          </p:cNvPr>
          <p:cNvSpPr>
            <a:spLocks noGrp="1"/>
          </p:cNvSpPr>
          <p:nvPr>
            <p:ph idx="1"/>
          </p:nvPr>
        </p:nvSpPr>
        <p:spPr/>
        <p:txBody>
          <a:bodyPr>
            <a:normAutofit/>
          </a:bodyPr>
          <a:lstStyle/>
          <a:p>
            <a:r>
              <a:rPr lang="en-GB" dirty="0"/>
              <a:t>Vaginal versus </a:t>
            </a:r>
            <a:r>
              <a:rPr lang="en-GB" dirty="0" err="1"/>
              <a:t>cesarean</a:t>
            </a:r>
            <a:r>
              <a:rPr lang="en-GB" dirty="0"/>
              <a:t> delivery </a:t>
            </a:r>
            <a:r>
              <a:rPr lang="fa-IR" dirty="0"/>
              <a:t>: </a:t>
            </a:r>
            <a:r>
              <a:rPr lang="en-GB" dirty="0"/>
              <a:t> Vaginal delivery appears to be an important risk factor for the development of PFDs, particularly SUI .</a:t>
            </a:r>
            <a:endParaRPr lang="fa-IR" dirty="0"/>
          </a:p>
          <a:p>
            <a:r>
              <a:rPr lang="en-GB" dirty="0"/>
              <a:t> A meta-analysis of 15 studies (both observational and trial data) reported an increased risk of SUI following vaginal delivery compared with </a:t>
            </a:r>
            <a:r>
              <a:rPr lang="en-GB" dirty="0" err="1"/>
              <a:t>cesarean</a:t>
            </a:r>
            <a:r>
              <a:rPr lang="en-GB" dirty="0"/>
              <a:t> delivery (adjusted odds ratio [OR] 1.85, 95% CI 1.56-2.19, risk difference 8.2 percent) . </a:t>
            </a:r>
          </a:p>
          <a:p>
            <a:endParaRPr lang="en-US" dirty="0"/>
          </a:p>
        </p:txBody>
      </p:sp>
      <p:sp>
        <p:nvSpPr>
          <p:cNvPr id="4" name="Footer Placeholder 3">
            <a:extLst>
              <a:ext uri="{FF2B5EF4-FFF2-40B4-BE49-F238E27FC236}">
                <a16:creationId xmlns:a16="http://schemas.microsoft.com/office/drawing/2014/main" id="{8AB48CF3-BE50-26E7-FE09-A6679DC33310}"/>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101849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220C-1641-58B6-3215-45E2C3309E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627C3F-6899-A7C2-4E88-EBE6008195A9}"/>
              </a:ext>
            </a:extLst>
          </p:cNvPr>
          <p:cNvSpPr>
            <a:spLocks noGrp="1"/>
          </p:cNvSpPr>
          <p:nvPr>
            <p:ph idx="1"/>
          </p:nvPr>
        </p:nvSpPr>
        <p:spPr/>
        <p:txBody>
          <a:bodyPr>
            <a:normAutofit/>
          </a:bodyPr>
          <a:lstStyle/>
          <a:p>
            <a:r>
              <a:rPr lang="en-GB" dirty="0"/>
              <a:t>However, while observational studies have suggested that </a:t>
            </a:r>
            <a:r>
              <a:rPr lang="en-GB" dirty="0" err="1"/>
              <a:t>cesarean</a:t>
            </a:r>
            <a:r>
              <a:rPr lang="en-GB" dirty="0"/>
              <a:t> delivery is associated with a lower rate of future PFDs, it is important to note that </a:t>
            </a:r>
            <a:r>
              <a:rPr lang="en-GB" dirty="0" err="1"/>
              <a:t>cesarean</a:t>
            </a:r>
            <a:r>
              <a:rPr lang="en-GB" dirty="0"/>
              <a:t> delivery does not completely prevent PFDs</a:t>
            </a:r>
            <a:r>
              <a:rPr lang="fa-IR" dirty="0"/>
              <a:t>.</a:t>
            </a:r>
            <a:endParaRPr lang="en-GB" dirty="0"/>
          </a:p>
          <a:p>
            <a:endParaRPr lang="en-US" dirty="0"/>
          </a:p>
        </p:txBody>
      </p:sp>
      <p:sp>
        <p:nvSpPr>
          <p:cNvPr id="4" name="Footer Placeholder 3">
            <a:extLst>
              <a:ext uri="{FF2B5EF4-FFF2-40B4-BE49-F238E27FC236}">
                <a16:creationId xmlns:a16="http://schemas.microsoft.com/office/drawing/2014/main" id="{360C2A07-5F0C-5C89-1062-8F5508F89EDC}"/>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401633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C95F-099A-98BD-6CAB-9193543722E9}"/>
              </a:ext>
            </a:extLst>
          </p:cNvPr>
          <p:cNvSpPr>
            <a:spLocks noGrp="1"/>
          </p:cNvSpPr>
          <p:nvPr>
            <p:ph type="title"/>
          </p:nvPr>
        </p:nvSpPr>
        <p:spPr/>
        <p:txBody>
          <a:bodyPr/>
          <a:lstStyle/>
          <a:p>
            <a:pPr algn="ctr"/>
            <a:r>
              <a:rPr lang="en-GB" dirty="0"/>
              <a:t>Operative vaginal delivery </a:t>
            </a:r>
            <a:endParaRPr lang="en-US" dirty="0"/>
          </a:p>
        </p:txBody>
      </p:sp>
      <p:sp>
        <p:nvSpPr>
          <p:cNvPr id="3" name="Content Placeholder 2">
            <a:extLst>
              <a:ext uri="{FF2B5EF4-FFF2-40B4-BE49-F238E27FC236}">
                <a16:creationId xmlns:a16="http://schemas.microsoft.com/office/drawing/2014/main" id="{EEB8D008-8CCE-514E-577C-68A4A39D91D2}"/>
              </a:ext>
            </a:extLst>
          </p:cNvPr>
          <p:cNvSpPr>
            <a:spLocks noGrp="1"/>
          </p:cNvSpPr>
          <p:nvPr>
            <p:ph idx="1"/>
          </p:nvPr>
        </p:nvSpPr>
        <p:spPr/>
        <p:txBody>
          <a:bodyPr>
            <a:normAutofit/>
          </a:bodyPr>
          <a:lstStyle/>
          <a:p>
            <a:r>
              <a:rPr lang="en-GB" dirty="0"/>
              <a:t>Operative vaginal delivery with forceps appears to increase the risk of developing POP and SUI .Instrumental delivery also increases the risk of anal sphincter laceration, which increases the risk of </a:t>
            </a:r>
            <a:r>
              <a:rPr lang="en-GB" dirty="0" err="1"/>
              <a:t>fecal</a:t>
            </a:r>
            <a:r>
              <a:rPr lang="en-GB" dirty="0"/>
              <a:t> incontinence. </a:t>
            </a:r>
            <a:endParaRPr lang="fa-IR" dirty="0"/>
          </a:p>
          <a:p>
            <a:r>
              <a:rPr lang="en-US" dirty="0"/>
              <a:t>F</a:t>
            </a:r>
            <a:r>
              <a:rPr lang="en-GB" dirty="0" err="1"/>
              <a:t>orceps</a:t>
            </a:r>
            <a:r>
              <a:rPr lang="en-GB" dirty="0"/>
              <a:t> delivery appears to be associated with injury to the </a:t>
            </a:r>
            <a:r>
              <a:rPr lang="en-GB" dirty="0" err="1"/>
              <a:t>levator</a:t>
            </a:r>
            <a:r>
              <a:rPr lang="en-GB" dirty="0"/>
              <a:t> ani muscles and has been associated with pudendal neuropathy which could lead to  </a:t>
            </a:r>
            <a:r>
              <a:rPr lang="en-GB" dirty="0" err="1"/>
              <a:t>to</a:t>
            </a:r>
            <a:r>
              <a:rPr lang="en-GB" dirty="0"/>
              <a:t> risk of development of POP and incontinence </a:t>
            </a:r>
          </a:p>
          <a:p>
            <a:endParaRPr lang="en-US" dirty="0"/>
          </a:p>
        </p:txBody>
      </p:sp>
      <p:sp>
        <p:nvSpPr>
          <p:cNvPr id="4" name="Footer Placeholder 3">
            <a:extLst>
              <a:ext uri="{FF2B5EF4-FFF2-40B4-BE49-F238E27FC236}">
                <a16:creationId xmlns:a16="http://schemas.microsoft.com/office/drawing/2014/main" id="{6CC895C7-E330-CE78-1F5C-5D9D336B92A7}"/>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179699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3DF8-62D3-3AAD-58F7-7187434887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EC047C-A28C-0881-4978-26EC26419986}"/>
              </a:ext>
            </a:extLst>
          </p:cNvPr>
          <p:cNvSpPr>
            <a:spLocks noGrp="1"/>
          </p:cNvSpPr>
          <p:nvPr>
            <p:ph idx="1"/>
          </p:nvPr>
        </p:nvSpPr>
        <p:spPr/>
        <p:txBody>
          <a:bodyPr/>
          <a:lstStyle/>
          <a:p>
            <a:r>
              <a:rPr lang="en-GB" dirty="0"/>
              <a:t>Vacuum-assisted vaginal delivery does not appear to have the same impact on risk of prolapse or urinary.</a:t>
            </a:r>
          </a:p>
          <a:p>
            <a:endParaRPr lang="en-US" dirty="0"/>
          </a:p>
        </p:txBody>
      </p:sp>
      <p:sp>
        <p:nvSpPr>
          <p:cNvPr id="4" name="Footer Placeholder 3">
            <a:extLst>
              <a:ext uri="{FF2B5EF4-FFF2-40B4-BE49-F238E27FC236}">
                <a16:creationId xmlns:a16="http://schemas.microsoft.com/office/drawing/2014/main" id="{17F0F61B-6BDD-FE01-FAF3-CCC1A19A9D41}"/>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190379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F6F8-3B7A-0CCF-2CF3-FE0A60B2C9AF}"/>
              </a:ext>
            </a:extLst>
          </p:cNvPr>
          <p:cNvSpPr>
            <a:spLocks noGrp="1"/>
          </p:cNvSpPr>
          <p:nvPr>
            <p:ph type="title"/>
          </p:nvPr>
        </p:nvSpPr>
        <p:spPr/>
        <p:txBody>
          <a:bodyPr/>
          <a:lstStyle/>
          <a:p>
            <a:pPr algn="ctr"/>
            <a:r>
              <a:rPr lang="en-GB" dirty="0"/>
              <a:t>Episiotomy </a:t>
            </a:r>
            <a:endParaRPr lang="en-US" dirty="0"/>
          </a:p>
        </p:txBody>
      </p:sp>
      <p:sp>
        <p:nvSpPr>
          <p:cNvPr id="3" name="Content Placeholder 2">
            <a:extLst>
              <a:ext uri="{FF2B5EF4-FFF2-40B4-BE49-F238E27FC236}">
                <a16:creationId xmlns:a16="http://schemas.microsoft.com/office/drawing/2014/main" id="{526A33B8-79B7-736E-8103-CA496A01B3FB}"/>
              </a:ext>
            </a:extLst>
          </p:cNvPr>
          <p:cNvSpPr>
            <a:spLocks noGrp="1"/>
          </p:cNvSpPr>
          <p:nvPr>
            <p:ph idx="1"/>
          </p:nvPr>
        </p:nvSpPr>
        <p:spPr/>
        <p:txBody>
          <a:bodyPr>
            <a:normAutofit/>
          </a:bodyPr>
          <a:lstStyle/>
          <a:p>
            <a:r>
              <a:rPr lang="en-GB" dirty="0"/>
              <a:t>Episiotomy was first recommended almost 100 years ago as a strategy to prevent perineal lacerations and to protect the pelvic floor .</a:t>
            </a:r>
          </a:p>
          <a:p>
            <a:r>
              <a:rPr lang="en-GB" dirty="0"/>
              <a:t> Observational studies in the 1930s suggested that postpartum "relaxation" was less common if episiotomy was performed .</a:t>
            </a:r>
          </a:p>
          <a:p>
            <a:r>
              <a:rPr lang="en-GB" dirty="0"/>
              <a:t>However, the obstetrical community began to critically reappraise the relative harms and benefits of episiotomy in the last decades .</a:t>
            </a:r>
          </a:p>
        </p:txBody>
      </p:sp>
      <p:sp>
        <p:nvSpPr>
          <p:cNvPr id="4" name="Footer Placeholder 3">
            <a:extLst>
              <a:ext uri="{FF2B5EF4-FFF2-40B4-BE49-F238E27FC236}">
                <a16:creationId xmlns:a16="http://schemas.microsoft.com/office/drawing/2014/main" id="{B7A4B126-1263-D8B9-BDB6-8C2D1C36EC84}"/>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69164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FA0-41DD-60A2-8F4C-E64B736661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5B8B4A-8F5E-9E81-E3E1-FCD2B98AFFE1}"/>
              </a:ext>
            </a:extLst>
          </p:cNvPr>
          <p:cNvSpPr>
            <a:spLocks noGrp="1"/>
          </p:cNvSpPr>
          <p:nvPr>
            <p:ph idx="1"/>
          </p:nvPr>
        </p:nvSpPr>
        <p:spPr/>
        <p:txBody>
          <a:bodyPr>
            <a:normAutofit fontScale="92500" lnSpcReduction="10000"/>
          </a:bodyPr>
          <a:lstStyle/>
          <a:p>
            <a:r>
              <a:rPr lang="en-GB" dirty="0"/>
              <a:t>At this time, the impact on PFD of liberal episiotomy use is uncertain in part because of varied endpoints and study duration. Representative examples include:</a:t>
            </a:r>
          </a:p>
          <a:p>
            <a:r>
              <a:rPr lang="en-GB" dirty="0"/>
              <a:t>One Swedish study reported that mediolateral episiotomy was not associated with urinary incontinence six weeks after delivery.</a:t>
            </a:r>
          </a:p>
          <a:p>
            <a:r>
              <a:rPr lang="en-GB" dirty="0"/>
              <a:t>A systematic review of 26 prospective studies found no evidence that episiotomy prevents PFDs.</a:t>
            </a:r>
          </a:p>
          <a:p>
            <a:r>
              <a:rPr lang="en-GB" dirty="0"/>
              <a:t>A Cochrane review found no association between liberal versus restrictive use of episiotomy and incontinence or prolapse .</a:t>
            </a:r>
          </a:p>
          <a:p>
            <a:r>
              <a:rPr lang="en-GB" dirty="0"/>
              <a:t>Episiotomy rates have been declining, given that evidence does not support routine use of episiotomy</a:t>
            </a:r>
            <a:endParaRPr lang="en-US" dirty="0"/>
          </a:p>
          <a:p>
            <a:endParaRPr lang="en-US" dirty="0"/>
          </a:p>
        </p:txBody>
      </p:sp>
      <p:sp>
        <p:nvSpPr>
          <p:cNvPr id="4" name="Footer Placeholder 3">
            <a:extLst>
              <a:ext uri="{FF2B5EF4-FFF2-40B4-BE49-F238E27FC236}">
                <a16:creationId xmlns:a16="http://schemas.microsoft.com/office/drawing/2014/main" id="{9D806C6A-F54D-3286-2D90-3332FD9CCBA6}"/>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5873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E091-6C68-19CA-771A-C1FEA59FC79D}"/>
              </a:ext>
            </a:extLst>
          </p:cNvPr>
          <p:cNvSpPr>
            <a:spLocks noGrp="1"/>
          </p:cNvSpPr>
          <p:nvPr>
            <p:ph type="title"/>
          </p:nvPr>
        </p:nvSpPr>
        <p:spPr/>
        <p:txBody>
          <a:bodyPr/>
          <a:lstStyle/>
          <a:p>
            <a:pPr algn="ctr"/>
            <a:r>
              <a:rPr lang="en-US" dirty="0"/>
              <a:t> Other Factors </a:t>
            </a:r>
          </a:p>
        </p:txBody>
      </p:sp>
      <p:sp>
        <p:nvSpPr>
          <p:cNvPr id="3" name="Content Placeholder 2">
            <a:extLst>
              <a:ext uri="{FF2B5EF4-FFF2-40B4-BE49-F238E27FC236}">
                <a16:creationId xmlns:a16="http://schemas.microsoft.com/office/drawing/2014/main" id="{43891526-3063-A075-DCD0-84A43951D8CB}"/>
              </a:ext>
            </a:extLst>
          </p:cNvPr>
          <p:cNvSpPr>
            <a:spLocks noGrp="1"/>
          </p:cNvSpPr>
          <p:nvPr>
            <p:ph idx="1"/>
          </p:nvPr>
        </p:nvSpPr>
        <p:spPr/>
        <p:txBody>
          <a:bodyPr>
            <a:normAutofit/>
          </a:bodyPr>
          <a:lstStyle/>
          <a:p>
            <a:r>
              <a:rPr lang="en-GB" dirty="0"/>
              <a:t>Maternal age — Increasing maternal age is associated with an increased risk of pelvic floor disorders (PFDs) .</a:t>
            </a:r>
          </a:p>
          <a:p>
            <a:r>
              <a:rPr lang="en-GB" dirty="0"/>
              <a:t>Among women who had a vaginal delivery, those who were 30 years or older at delivery had higher rates of surgery for stress urinary incontinence (4.9 versus 3.2 per 10,000 person-years) and POP (9.7 versus 3.4 per 10,000 person-years) compared with women less than 30 years of age. </a:t>
            </a:r>
          </a:p>
          <a:p>
            <a:endParaRPr lang="en-US" dirty="0"/>
          </a:p>
        </p:txBody>
      </p:sp>
      <p:sp>
        <p:nvSpPr>
          <p:cNvPr id="4" name="Footer Placeholder 3">
            <a:extLst>
              <a:ext uri="{FF2B5EF4-FFF2-40B4-BE49-F238E27FC236}">
                <a16:creationId xmlns:a16="http://schemas.microsoft.com/office/drawing/2014/main" id="{951DE6E6-9531-0C56-3291-38001A289D38}"/>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8811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9637-36B9-7A76-BC2F-666A3D439213}"/>
              </a:ext>
            </a:extLst>
          </p:cNvPr>
          <p:cNvSpPr>
            <a:spLocks noGrp="1"/>
          </p:cNvSpPr>
          <p:nvPr>
            <p:ph type="ctrTitle"/>
          </p:nvPr>
        </p:nvSpPr>
        <p:spPr/>
        <p:txBody>
          <a:bodyPr>
            <a:normAutofit fontScale="90000"/>
          </a:bodyPr>
          <a:lstStyle/>
          <a:p>
            <a:r>
              <a:rPr lang="en-US" dirty="0"/>
              <a:t>Urinary Incontinency In Pregnancy</a:t>
            </a:r>
            <a:br>
              <a:rPr lang="en-US" dirty="0"/>
            </a:br>
            <a:r>
              <a:rPr lang="en-US" dirty="0"/>
              <a:t>Prevention and Management </a:t>
            </a:r>
          </a:p>
        </p:txBody>
      </p:sp>
      <p:sp>
        <p:nvSpPr>
          <p:cNvPr id="3" name="Subtitle 2">
            <a:extLst>
              <a:ext uri="{FF2B5EF4-FFF2-40B4-BE49-F238E27FC236}">
                <a16:creationId xmlns:a16="http://schemas.microsoft.com/office/drawing/2014/main" id="{8BCC85BF-A596-1010-E961-F0349EECB50F}"/>
              </a:ext>
            </a:extLst>
          </p:cNvPr>
          <p:cNvSpPr>
            <a:spLocks noGrp="1"/>
          </p:cNvSpPr>
          <p:nvPr>
            <p:ph type="subTitle" idx="1"/>
          </p:nvPr>
        </p:nvSpPr>
        <p:spPr>
          <a:xfrm>
            <a:off x="1601928" y="3580137"/>
            <a:ext cx="9356271" cy="2673576"/>
          </a:xfrm>
        </p:spPr>
        <p:txBody>
          <a:bodyPr>
            <a:noAutofit/>
          </a:bodyPr>
          <a:lstStyle/>
          <a:p>
            <a:r>
              <a:rPr lang="en-US" dirty="0"/>
              <a:t>Nasrin </a:t>
            </a:r>
            <a:r>
              <a:rPr lang="en-US" dirty="0" err="1"/>
              <a:t>Changizi</a:t>
            </a:r>
            <a:endParaRPr lang="en-US" dirty="0"/>
          </a:p>
          <a:p>
            <a:r>
              <a:rPr lang="en-US" dirty="0"/>
              <a:t>Research Associate Professor</a:t>
            </a:r>
          </a:p>
          <a:p>
            <a:r>
              <a:rPr lang="en-US" dirty="0"/>
              <a:t>Fellowship</a:t>
            </a:r>
          </a:p>
          <a:p>
            <a:r>
              <a:rPr lang="en-US" dirty="0"/>
              <a:t>Of  </a:t>
            </a:r>
          </a:p>
          <a:p>
            <a:r>
              <a:rPr lang="en-US" dirty="0"/>
              <a:t>Female Pelvic Floor </a:t>
            </a:r>
            <a:r>
              <a:rPr lang="en-US" dirty="0" err="1"/>
              <a:t>Madicine</a:t>
            </a:r>
            <a:r>
              <a:rPr lang="en-US" dirty="0"/>
              <a:t> and </a:t>
            </a:r>
            <a:r>
              <a:rPr lang="en-US" dirty="0" err="1"/>
              <a:t>Surgury</a:t>
            </a:r>
            <a:r>
              <a:rPr lang="en-US" dirty="0"/>
              <a:t> </a:t>
            </a:r>
          </a:p>
        </p:txBody>
      </p:sp>
      <p:sp>
        <p:nvSpPr>
          <p:cNvPr id="4" name="Footer Placeholder 3">
            <a:extLst>
              <a:ext uri="{FF2B5EF4-FFF2-40B4-BE49-F238E27FC236}">
                <a16:creationId xmlns:a16="http://schemas.microsoft.com/office/drawing/2014/main" id="{B48C6712-3ECA-F7D0-79A4-EA4ED50C9500}"/>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500929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3E02-9893-C720-3775-C702E23716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69C622-5E08-6567-23C8-8D47A330348C}"/>
              </a:ext>
            </a:extLst>
          </p:cNvPr>
          <p:cNvSpPr>
            <a:spLocks noGrp="1"/>
          </p:cNvSpPr>
          <p:nvPr>
            <p:ph idx="1"/>
          </p:nvPr>
        </p:nvSpPr>
        <p:spPr/>
        <p:txBody>
          <a:bodyPr/>
          <a:lstStyle/>
          <a:p>
            <a:r>
              <a:rPr lang="en-GB" dirty="0"/>
              <a:t>Birth weight : Increasing infant birth weight appears to be associated with an increased risk of POP, but the relationship to urinary incontinence is unclear. </a:t>
            </a:r>
          </a:p>
          <a:p>
            <a:endParaRPr lang="en-US" dirty="0"/>
          </a:p>
        </p:txBody>
      </p:sp>
      <p:sp>
        <p:nvSpPr>
          <p:cNvPr id="4" name="Footer Placeholder 3">
            <a:extLst>
              <a:ext uri="{FF2B5EF4-FFF2-40B4-BE49-F238E27FC236}">
                <a16:creationId xmlns:a16="http://schemas.microsoft.com/office/drawing/2014/main" id="{2CBA4CBA-765C-1346-65BF-218B7F5CCC57}"/>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72712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6B8E-C564-FDA6-A3E5-2B4DE7EAE40E}"/>
              </a:ext>
            </a:extLst>
          </p:cNvPr>
          <p:cNvSpPr>
            <a:spLocks noGrp="1"/>
          </p:cNvSpPr>
          <p:nvPr>
            <p:ph type="title"/>
          </p:nvPr>
        </p:nvSpPr>
        <p:spPr/>
        <p:txBody>
          <a:bodyPr/>
          <a:lstStyle/>
          <a:p>
            <a:r>
              <a:rPr lang="en-GB" dirty="0"/>
              <a:t>Prophylactic pelvic floor muscle exercises  :</a:t>
            </a:r>
            <a:endParaRPr lang="en-US" dirty="0"/>
          </a:p>
        </p:txBody>
      </p:sp>
      <p:sp>
        <p:nvSpPr>
          <p:cNvPr id="3" name="Content Placeholder 2">
            <a:extLst>
              <a:ext uri="{FF2B5EF4-FFF2-40B4-BE49-F238E27FC236}">
                <a16:creationId xmlns:a16="http://schemas.microsoft.com/office/drawing/2014/main" id="{D5BC63EE-438A-1B23-3EE4-F1F887756B0E}"/>
              </a:ext>
            </a:extLst>
          </p:cNvPr>
          <p:cNvSpPr>
            <a:spLocks noGrp="1"/>
          </p:cNvSpPr>
          <p:nvPr>
            <p:ph idx="1"/>
          </p:nvPr>
        </p:nvSpPr>
        <p:spPr/>
        <p:txBody>
          <a:bodyPr>
            <a:normAutofit/>
          </a:bodyPr>
          <a:lstStyle/>
          <a:p>
            <a:r>
              <a:rPr lang="en-GB" dirty="0"/>
              <a:t>Pelvic floor muscle exercises (PFME) performed during pregnancy help to decrease the short-term risk of urinary incontinence in women without prior incontinence, but a long-term benefit has not been established. </a:t>
            </a:r>
          </a:p>
          <a:p>
            <a:r>
              <a:rPr lang="en-GB" dirty="0"/>
              <a:t>Among the few studies that evaluated women six or more months postpartum, no significant effect was seen and the trend was toward a lower rate in urinary incontinence in the women who were not assigned to PFME. </a:t>
            </a:r>
          </a:p>
          <a:p>
            <a:endParaRPr lang="en-US" dirty="0"/>
          </a:p>
        </p:txBody>
      </p:sp>
      <p:sp>
        <p:nvSpPr>
          <p:cNvPr id="4" name="Footer Placeholder 3">
            <a:extLst>
              <a:ext uri="{FF2B5EF4-FFF2-40B4-BE49-F238E27FC236}">
                <a16:creationId xmlns:a16="http://schemas.microsoft.com/office/drawing/2014/main" id="{5152DAE0-E669-C04B-7EE8-A795D8EE9D38}"/>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118016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7A30-3E4E-5360-7C01-0E929EFAB4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D6060F-2844-613E-0F7B-1B8FE8EC408A}"/>
              </a:ext>
            </a:extLst>
          </p:cNvPr>
          <p:cNvSpPr>
            <a:spLocks noGrp="1"/>
          </p:cNvSpPr>
          <p:nvPr>
            <p:ph idx="1"/>
          </p:nvPr>
        </p:nvSpPr>
        <p:spPr/>
        <p:txBody>
          <a:bodyPr>
            <a:normAutofit/>
          </a:bodyPr>
          <a:lstStyle/>
          <a:p>
            <a:r>
              <a:rPr lang="en-GB" dirty="0"/>
              <a:t>In terms of postpartum PFME, there is increasing evidence that some women sustain injury to the </a:t>
            </a:r>
            <a:r>
              <a:rPr lang="en-GB" dirty="0" err="1"/>
              <a:t>levator</a:t>
            </a:r>
            <a:r>
              <a:rPr lang="en-GB" dirty="0"/>
              <a:t> ani muscle complex at childbirth .</a:t>
            </a:r>
          </a:p>
          <a:p>
            <a:r>
              <a:rPr lang="en-GB" dirty="0"/>
              <a:t> If this is true, PFME in the immediate postpartum period may be harmful to some women because an exercise program may be contraindicated in the early phase of injury recovery. </a:t>
            </a:r>
          </a:p>
          <a:p>
            <a:endParaRPr lang="en-US" dirty="0"/>
          </a:p>
        </p:txBody>
      </p:sp>
      <p:sp>
        <p:nvSpPr>
          <p:cNvPr id="4" name="Footer Placeholder 3">
            <a:extLst>
              <a:ext uri="{FF2B5EF4-FFF2-40B4-BE49-F238E27FC236}">
                <a16:creationId xmlns:a16="http://schemas.microsoft.com/office/drawing/2014/main" id="{70B203E6-6B14-8E5A-5905-CA55E2413853}"/>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47761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1B48-E819-08EE-6705-6FDE30F79B7F}"/>
              </a:ext>
            </a:extLst>
          </p:cNvPr>
          <p:cNvSpPr>
            <a:spLocks noGrp="1"/>
          </p:cNvSpPr>
          <p:nvPr>
            <p:ph type="title"/>
          </p:nvPr>
        </p:nvSpPr>
        <p:spPr/>
        <p:txBody>
          <a:bodyPr/>
          <a:lstStyle/>
          <a:p>
            <a:pPr algn="ctr"/>
            <a:r>
              <a:rPr lang="en-GB" dirty="0" err="1"/>
              <a:t>Cesarean</a:t>
            </a:r>
            <a:r>
              <a:rPr lang="en-GB" dirty="0"/>
              <a:t> delivery </a:t>
            </a:r>
            <a:endParaRPr lang="en-US" dirty="0"/>
          </a:p>
        </p:txBody>
      </p:sp>
      <p:sp>
        <p:nvSpPr>
          <p:cNvPr id="3" name="Content Placeholder 2">
            <a:extLst>
              <a:ext uri="{FF2B5EF4-FFF2-40B4-BE49-F238E27FC236}">
                <a16:creationId xmlns:a16="http://schemas.microsoft.com/office/drawing/2014/main" id="{ECE20F2F-9267-7A39-3EF1-26556D755C75}"/>
              </a:ext>
            </a:extLst>
          </p:cNvPr>
          <p:cNvSpPr>
            <a:spLocks noGrp="1"/>
          </p:cNvSpPr>
          <p:nvPr>
            <p:ph idx="1"/>
          </p:nvPr>
        </p:nvSpPr>
        <p:spPr/>
        <p:txBody>
          <a:bodyPr>
            <a:normAutofit/>
          </a:bodyPr>
          <a:lstStyle/>
          <a:p>
            <a:r>
              <a:rPr lang="en-GB" dirty="0"/>
              <a:t> While </a:t>
            </a:r>
            <a:r>
              <a:rPr lang="en-GB" dirty="0" err="1"/>
              <a:t>cesarean</a:t>
            </a:r>
            <a:r>
              <a:rPr lang="en-GB" dirty="0"/>
              <a:t> delivery has been associated with a lower risk of PFDs compared with vaginal delivery, </a:t>
            </a:r>
            <a:r>
              <a:rPr lang="en-GB" dirty="0" err="1"/>
              <a:t>cesarean</a:t>
            </a:r>
            <a:r>
              <a:rPr lang="en-GB" dirty="0"/>
              <a:t> delivery does not eliminate the risk of a future PFD. </a:t>
            </a:r>
          </a:p>
          <a:p>
            <a:r>
              <a:rPr lang="en-GB" dirty="0"/>
              <a:t>As an example, a prospective cohort study of primiparous women (n = 124) who underwent </a:t>
            </a:r>
            <a:r>
              <a:rPr lang="en-GB" dirty="0" err="1"/>
              <a:t>cesarean</a:t>
            </a:r>
            <a:r>
              <a:rPr lang="en-GB" dirty="0"/>
              <a:t> delivery before </a:t>
            </a:r>
            <a:r>
              <a:rPr lang="en-GB" dirty="0" err="1"/>
              <a:t>labor</a:t>
            </a:r>
            <a:r>
              <a:rPr lang="en-GB" dirty="0"/>
              <a:t> found that 22.9 percent reported urinary incontinence at six months .</a:t>
            </a:r>
          </a:p>
          <a:p>
            <a:r>
              <a:rPr lang="en-GB" dirty="0"/>
              <a:t>Less than 1 percent recalled urinary incontinence prior to pregnancy. </a:t>
            </a:r>
            <a:endParaRPr lang="en-US" dirty="0"/>
          </a:p>
        </p:txBody>
      </p:sp>
      <p:sp>
        <p:nvSpPr>
          <p:cNvPr id="4" name="Footer Placeholder 3">
            <a:extLst>
              <a:ext uri="{FF2B5EF4-FFF2-40B4-BE49-F238E27FC236}">
                <a16:creationId xmlns:a16="http://schemas.microsoft.com/office/drawing/2014/main" id="{AA4265F2-6D6A-CDB8-3E77-2A7A5D00A6D3}"/>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40809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F483-07E2-F935-F92A-C4EE9A0AD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F21522-276B-EF03-7877-7159B5339D96}"/>
              </a:ext>
            </a:extLst>
          </p:cNvPr>
          <p:cNvSpPr>
            <a:spLocks noGrp="1"/>
          </p:cNvSpPr>
          <p:nvPr>
            <p:ph idx="1"/>
          </p:nvPr>
        </p:nvSpPr>
        <p:spPr/>
        <p:txBody>
          <a:bodyPr>
            <a:normAutofit/>
          </a:bodyPr>
          <a:lstStyle/>
          <a:p>
            <a:r>
              <a:rPr lang="en-GB" dirty="0"/>
              <a:t>Thus, pregnant women who request </a:t>
            </a:r>
            <a:r>
              <a:rPr lang="en-GB" dirty="0" err="1"/>
              <a:t>cesarean</a:t>
            </a:r>
            <a:r>
              <a:rPr lang="en-GB" dirty="0"/>
              <a:t> delivery should be advised that there is insufficient evidence that elective </a:t>
            </a:r>
            <a:r>
              <a:rPr lang="en-GB" dirty="0" err="1"/>
              <a:t>cesarean</a:t>
            </a:r>
            <a:r>
              <a:rPr lang="en-GB" dirty="0"/>
              <a:t> delivery, or </a:t>
            </a:r>
            <a:r>
              <a:rPr lang="en-GB" dirty="0" err="1"/>
              <a:t>cesarean</a:t>
            </a:r>
            <a:r>
              <a:rPr lang="en-GB" dirty="0"/>
              <a:t> delivery on maternal request, prevents the development or exacerbation of PFDs Antepartum maternal characteristics are poor predictors of PFDs.</a:t>
            </a:r>
          </a:p>
          <a:p>
            <a:r>
              <a:rPr lang="en-GB" dirty="0"/>
              <a:t> At this point, there are no maternal characteristics that can be used to reliably guide specific women to the option of planned </a:t>
            </a:r>
            <a:r>
              <a:rPr lang="en-GB" dirty="0" err="1"/>
              <a:t>cesarean</a:t>
            </a:r>
            <a:r>
              <a:rPr lang="en-GB" dirty="0"/>
              <a:t> delivery. </a:t>
            </a:r>
          </a:p>
          <a:p>
            <a:endParaRPr lang="en-US" dirty="0"/>
          </a:p>
        </p:txBody>
      </p:sp>
      <p:sp>
        <p:nvSpPr>
          <p:cNvPr id="4" name="Footer Placeholder 3">
            <a:extLst>
              <a:ext uri="{FF2B5EF4-FFF2-40B4-BE49-F238E27FC236}">
                <a16:creationId xmlns:a16="http://schemas.microsoft.com/office/drawing/2014/main" id="{4239F0F0-D5D8-5775-83B6-EA62B8C6545B}"/>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709392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3DAC-383D-5A18-AC6A-DCC0DC836BC6}"/>
              </a:ext>
            </a:extLst>
          </p:cNvPr>
          <p:cNvSpPr>
            <a:spLocks noGrp="1"/>
          </p:cNvSpPr>
          <p:nvPr>
            <p:ph type="title"/>
          </p:nvPr>
        </p:nvSpPr>
        <p:spPr/>
        <p:txBody>
          <a:bodyPr/>
          <a:lstStyle/>
          <a:p>
            <a:pPr algn="ctr"/>
            <a:r>
              <a:rPr lang="en-GB" dirty="0"/>
              <a:t>Vaginal delivery management </a:t>
            </a:r>
            <a:endParaRPr lang="en-US" dirty="0"/>
          </a:p>
        </p:txBody>
      </p:sp>
      <p:sp>
        <p:nvSpPr>
          <p:cNvPr id="3" name="Content Placeholder 2">
            <a:extLst>
              <a:ext uri="{FF2B5EF4-FFF2-40B4-BE49-F238E27FC236}">
                <a16:creationId xmlns:a16="http://schemas.microsoft.com/office/drawing/2014/main" id="{780A2F1E-E922-ECA0-1D6A-C76534D6E496}"/>
              </a:ext>
            </a:extLst>
          </p:cNvPr>
          <p:cNvSpPr>
            <a:spLocks noGrp="1"/>
          </p:cNvSpPr>
          <p:nvPr>
            <p:ph idx="1"/>
          </p:nvPr>
        </p:nvSpPr>
        <p:spPr/>
        <p:txBody>
          <a:bodyPr>
            <a:normAutofit/>
          </a:bodyPr>
          <a:lstStyle/>
          <a:p>
            <a:r>
              <a:rPr lang="en-GB" dirty="0"/>
              <a:t> For women who plan vaginal birth, options to minimize the risk of PFDs include:</a:t>
            </a:r>
          </a:p>
          <a:p>
            <a:r>
              <a:rPr lang="en-GB" b="1" dirty="0"/>
              <a:t>Prolonged </a:t>
            </a:r>
            <a:r>
              <a:rPr lang="en-GB" b="1" dirty="0" err="1"/>
              <a:t>labor</a:t>
            </a:r>
            <a:r>
              <a:rPr lang="en-GB" dirty="0"/>
              <a:t> </a:t>
            </a:r>
          </a:p>
          <a:p>
            <a:r>
              <a:rPr lang="en-GB" b="1" dirty="0"/>
              <a:t>Interventions in the second stage of </a:t>
            </a:r>
            <a:r>
              <a:rPr lang="en-GB" b="1" dirty="0" err="1"/>
              <a:t>labor</a:t>
            </a:r>
            <a:r>
              <a:rPr lang="en-GB" b="1" dirty="0"/>
              <a:t> </a:t>
            </a:r>
            <a:r>
              <a:rPr lang="en-GB" dirty="0"/>
              <a:t>– </a:t>
            </a:r>
          </a:p>
          <a:p>
            <a:r>
              <a:rPr lang="en-GB" b="1" dirty="0"/>
              <a:t>Selective use of operative vaginal delivery</a:t>
            </a:r>
            <a:r>
              <a:rPr lang="en-GB" dirty="0"/>
              <a:t> </a:t>
            </a:r>
          </a:p>
          <a:p>
            <a:r>
              <a:rPr lang="en-GB" b="1" dirty="0"/>
              <a:t>Selective use of episiotomy</a:t>
            </a:r>
            <a:endParaRPr lang="en-US" dirty="0"/>
          </a:p>
        </p:txBody>
      </p:sp>
      <p:sp>
        <p:nvSpPr>
          <p:cNvPr id="4" name="Footer Placeholder 3">
            <a:extLst>
              <a:ext uri="{FF2B5EF4-FFF2-40B4-BE49-F238E27FC236}">
                <a16:creationId xmlns:a16="http://schemas.microsoft.com/office/drawing/2014/main" id="{4B399D08-AC37-DC23-EFAF-9A49C6A752F9}"/>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4174140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30B8-872A-14B1-EEFA-D9C2E48431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95054E-671B-B596-CA37-65B687BD5C4C}"/>
              </a:ext>
            </a:extLst>
          </p:cNvPr>
          <p:cNvSpPr>
            <a:spLocks noGrp="1"/>
          </p:cNvSpPr>
          <p:nvPr>
            <p:ph idx="1"/>
          </p:nvPr>
        </p:nvSpPr>
        <p:spPr/>
        <p:txBody>
          <a:bodyPr>
            <a:normAutofit/>
          </a:bodyPr>
          <a:lstStyle/>
          <a:p>
            <a:r>
              <a:rPr lang="en-GB" dirty="0"/>
              <a:t>Limiting parity — Obstetric providers may be asked by parous women about the impact of additional deliveries on the risk of PFDs. The evidence suggests that the biggest increase in the prevalence of PFDs is associated with </a:t>
            </a:r>
            <a:r>
              <a:rPr lang="en-GB" b="1" u="sng" dirty="0"/>
              <a:t>the first birth </a:t>
            </a:r>
            <a:r>
              <a:rPr lang="en-GB" dirty="0"/>
              <a:t>.</a:t>
            </a:r>
          </a:p>
          <a:p>
            <a:endParaRPr lang="en-GB" dirty="0"/>
          </a:p>
          <a:p>
            <a:r>
              <a:rPr lang="en-GB" dirty="0"/>
              <a:t>As providers of women's health care, obstetric care providers should also look beyond obstetric factors to identify other prevention opportunities. </a:t>
            </a:r>
          </a:p>
          <a:p>
            <a:endParaRPr lang="en-US" dirty="0"/>
          </a:p>
        </p:txBody>
      </p:sp>
      <p:sp>
        <p:nvSpPr>
          <p:cNvPr id="4" name="Footer Placeholder 3">
            <a:extLst>
              <a:ext uri="{FF2B5EF4-FFF2-40B4-BE49-F238E27FC236}">
                <a16:creationId xmlns:a16="http://schemas.microsoft.com/office/drawing/2014/main" id="{9E47CF61-2A2D-33A8-4477-CB6A1718E834}"/>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955803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B552-9249-E394-4794-3C4A9FD14B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8DC398-5B24-74BF-7943-EEFA957B659F}"/>
              </a:ext>
            </a:extLst>
          </p:cNvPr>
          <p:cNvSpPr>
            <a:spLocks noGrp="1"/>
          </p:cNvSpPr>
          <p:nvPr>
            <p:ph idx="1"/>
          </p:nvPr>
        </p:nvSpPr>
        <p:spPr/>
        <p:txBody>
          <a:bodyPr>
            <a:normAutofit fontScale="92500" lnSpcReduction="10000"/>
          </a:bodyPr>
          <a:lstStyle/>
          <a:p>
            <a:r>
              <a:rPr lang="en-GB" dirty="0"/>
              <a:t>Parity and childbirth are important factors in the development of incontinence and prolapse, but not the only factors. Nulliparous women can experience PFDs and, even among parous women, obstetric history is estimated to account for only 50 percent of incontinence.</a:t>
            </a:r>
          </a:p>
          <a:p>
            <a:r>
              <a:rPr lang="en-GB" dirty="0"/>
              <a:t>Other strong risk factors for PFDs include age and race, but these factors are not modifiable. </a:t>
            </a:r>
          </a:p>
          <a:p>
            <a:r>
              <a:rPr lang="en-GB" dirty="0"/>
              <a:t>To minimize the incidence and impact of PFDs, women's health care providers should focus on modifiable risk factors, such as obesity .</a:t>
            </a:r>
          </a:p>
          <a:p>
            <a:r>
              <a:rPr lang="en-GB" dirty="0"/>
              <a:t>Obesity has consistently been identified as a risk factor for prevalence and/or severity of PFDs and represents an important prevention opportunity.</a:t>
            </a:r>
          </a:p>
          <a:p>
            <a:endParaRPr lang="en-US" dirty="0"/>
          </a:p>
        </p:txBody>
      </p:sp>
      <p:sp>
        <p:nvSpPr>
          <p:cNvPr id="4" name="Footer Placeholder 3">
            <a:extLst>
              <a:ext uri="{FF2B5EF4-FFF2-40B4-BE49-F238E27FC236}">
                <a16:creationId xmlns:a16="http://schemas.microsoft.com/office/drawing/2014/main" id="{A6049424-EA9B-9A41-9D70-7BC6856B799C}"/>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15030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86A1-31F7-E640-989D-86D728C69B00}"/>
              </a:ext>
            </a:extLst>
          </p:cNvPr>
          <p:cNvSpPr>
            <a:spLocks noGrp="1"/>
          </p:cNvSpPr>
          <p:nvPr>
            <p:ph type="title"/>
          </p:nvPr>
        </p:nvSpPr>
        <p:spPr/>
        <p:txBody>
          <a:bodyPr/>
          <a:lstStyle/>
          <a:p>
            <a:r>
              <a:rPr lang="en-GB" dirty="0"/>
              <a:t>OBSTETRIC CARE OF SPECIAL POPULATIONS</a:t>
            </a:r>
            <a:br>
              <a:rPr lang="en-GB" dirty="0"/>
            </a:br>
            <a:endParaRPr lang="en-US" dirty="0"/>
          </a:p>
        </p:txBody>
      </p:sp>
      <p:sp>
        <p:nvSpPr>
          <p:cNvPr id="3" name="Content Placeholder 2">
            <a:extLst>
              <a:ext uri="{FF2B5EF4-FFF2-40B4-BE49-F238E27FC236}">
                <a16:creationId xmlns:a16="http://schemas.microsoft.com/office/drawing/2014/main" id="{65C9ED4E-3CB0-E68C-EBB5-39E6471DFD1D}"/>
              </a:ext>
            </a:extLst>
          </p:cNvPr>
          <p:cNvSpPr>
            <a:spLocks noGrp="1"/>
          </p:cNvSpPr>
          <p:nvPr>
            <p:ph idx="1"/>
          </p:nvPr>
        </p:nvSpPr>
        <p:spPr/>
        <p:txBody>
          <a:bodyPr>
            <a:normAutofit/>
          </a:bodyPr>
          <a:lstStyle/>
          <a:p>
            <a:r>
              <a:rPr lang="en-GB" dirty="0"/>
              <a:t>Women with urinary incontinence before or during pregnancy.</a:t>
            </a:r>
          </a:p>
          <a:p>
            <a:r>
              <a:rPr lang="en-GB" dirty="0"/>
              <a:t>Women who have undergone surgical repair </a:t>
            </a:r>
            <a:endParaRPr lang="en-US" dirty="0"/>
          </a:p>
        </p:txBody>
      </p:sp>
      <p:sp>
        <p:nvSpPr>
          <p:cNvPr id="4" name="Footer Placeholder 3">
            <a:extLst>
              <a:ext uri="{FF2B5EF4-FFF2-40B4-BE49-F238E27FC236}">
                <a16:creationId xmlns:a16="http://schemas.microsoft.com/office/drawing/2014/main" id="{7751F0D0-EAED-386B-155F-050AED4A042B}"/>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663935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2D739-3B85-D37C-5452-1D5F60103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C53DFE70-1EDC-6C76-FA8D-E79C90F218E7}"/>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91039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B31C-354B-1E12-5256-8BCFFD657083}"/>
              </a:ext>
            </a:extLst>
          </p:cNvPr>
          <p:cNvSpPr>
            <a:spLocks noGrp="1"/>
          </p:cNvSpPr>
          <p:nvPr>
            <p:ph type="title"/>
          </p:nvPr>
        </p:nvSpPr>
        <p:spPr/>
        <p:txBody>
          <a:bodyPr/>
          <a:lstStyle/>
          <a:p>
            <a:pPr algn="ctr"/>
            <a:r>
              <a:rPr lang="en-GB" b="1" u="sng" dirty="0"/>
              <a:t>Pregnancy </a:t>
            </a:r>
            <a:endParaRPr lang="en-US" b="1" u="sng" dirty="0"/>
          </a:p>
        </p:txBody>
      </p:sp>
      <p:sp>
        <p:nvSpPr>
          <p:cNvPr id="3" name="Content Placeholder 2">
            <a:extLst>
              <a:ext uri="{FF2B5EF4-FFF2-40B4-BE49-F238E27FC236}">
                <a16:creationId xmlns:a16="http://schemas.microsoft.com/office/drawing/2014/main" id="{595DDB70-6D6D-C8AD-C693-AD228397982E}"/>
              </a:ext>
            </a:extLst>
          </p:cNvPr>
          <p:cNvSpPr>
            <a:spLocks noGrp="1"/>
          </p:cNvSpPr>
          <p:nvPr>
            <p:ph idx="1"/>
          </p:nvPr>
        </p:nvSpPr>
        <p:spPr/>
        <p:txBody>
          <a:bodyPr>
            <a:normAutofit/>
          </a:bodyPr>
          <a:lstStyle/>
          <a:p>
            <a:r>
              <a:rPr lang="en-GB" dirty="0"/>
              <a:t>Urinary incontinence is more common during pregnancy than before pregnancy. Many women experience their first symptoms of incontinence during pregnancy. </a:t>
            </a:r>
            <a:endParaRPr lang="fa-IR" dirty="0"/>
          </a:p>
          <a:p>
            <a:r>
              <a:rPr lang="en-GB" dirty="0"/>
              <a:t>Urinary incontinence symptoms resolve in many women after delivery or the postpartum period, but many will have persistent symptoms.</a:t>
            </a:r>
          </a:p>
          <a:p>
            <a:endParaRPr lang="en-US" dirty="0"/>
          </a:p>
        </p:txBody>
      </p:sp>
      <p:sp>
        <p:nvSpPr>
          <p:cNvPr id="4" name="Footer Placeholder 3">
            <a:extLst>
              <a:ext uri="{FF2B5EF4-FFF2-40B4-BE49-F238E27FC236}">
                <a16:creationId xmlns:a16="http://schemas.microsoft.com/office/drawing/2014/main" id="{24804F9D-EB86-3C10-A549-BBB02E2EB437}"/>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62837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222F-859B-70DF-56D0-680C03C560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4DFB93-35A9-D405-D5E4-9C0C45FEF7E2}"/>
              </a:ext>
            </a:extLst>
          </p:cNvPr>
          <p:cNvSpPr>
            <a:spLocks noGrp="1"/>
          </p:cNvSpPr>
          <p:nvPr>
            <p:ph idx="1"/>
          </p:nvPr>
        </p:nvSpPr>
        <p:spPr/>
        <p:txBody>
          <a:bodyPr/>
          <a:lstStyle/>
          <a:p>
            <a:r>
              <a:rPr lang="en-GB" dirty="0">
                <a:effectLst/>
                <a:latin typeface="Arial" panose="020B0604020202020204" pitchFamily="34" charset="0"/>
              </a:rPr>
              <a:t>It seems that the temporary physiological changes during pregnancy may reveal women with a predisposition to incontinence in later life, in a manner analogous to gestational diabetes</a:t>
            </a:r>
            <a:r>
              <a:rPr lang="en-GB" dirty="0">
                <a:latin typeface="Arial" panose="020B0604020202020204" pitchFamily="34" charset="0"/>
              </a:rPr>
              <a:t>.</a:t>
            </a:r>
            <a:br>
              <a:rPr lang="en-GB" dirty="0"/>
            </a:br>
            <a:endParaRPr lang="en-US" dirty="0"/>
          </a:p>
          <a:p>
            <a:endParaRPr lang="en-US" dirty="0"/>
          </a:p>
        </p:txBody>
      </p:sp>
      <p:sp>
        <p:nvSpPr>
          <p:cNvPr id="4" name="Footer Placeholder 3">
            <a:extLst>
              <a:ext uri="{FF2B5EF4-FFF2-40B4-BE49-F238E27FC236}">
                <a16:creationId xmlns:a16="http://schemas.microsoft.com/office/drawing/2014/main" id="{CB085966-005B-373C-D854-7019D18B3AD6}"/>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61927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EF9A-44B1-F7F1-35B2-1A6E07FAE8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B792B9-301F-E119-0D43-A79D16461B5C}"/>
              </a:ext>
            </a:extLst>
          </p:cNvPr>
          <p:cNvSpPr>
            <a:spLocks noGrp="1"/>
          </p:cNvSpPr>
          <p:nvPr>
            <p:ph idx="1"/>
          </p:nvPr>
        </p:nvSpPr>
        <p:spPr/>
        <p:txBody>
          <a:bodyPr/>
          <a:lstStyle/>
          <a:p>
            <a:r>
              <a:rPr lang="en-GB" dirty="0"/>
              <a:t>During pregnancy, urinary incontinence is reported by 7 to 60 percent of women .</a:t>
            </a:r>
          </a:p>
          <a:p>
            <a:r>
              <a:rPr lang="en-GB" dirty="0"/>
              <a:t>The prevalence and severity of incontinence increase during the course of pregnancy .</a:t>
            </a:r>
          </a:p>
          <a:p>
            <a:pPr marL="0" indent="0">
              <a:buNone/>
            </a:pPr>
            <a:endParaRPr lang="en-US" dirty="0"/>
          </a:p>
        </p:txBody>
      </p:sp>
      <p:sp>
        <p:nvSpPr>
          <p:cNvPr id="4" name="Footer Placeholder 3">
            <a:extLst>
              <a:ext uri="{FF2B5EF4-FFF2-40B4-BE49-F238E27FC236}">
                <a16:creationId xmlns:a16="http://schemas.microsoft.com/office/drawing/2014/main" id="{DF2C1D79-D48B-F13B-5EA5-1C9B4F0F0F4B}"/>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1657257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FEBE-A020-7418-3560-6C5E628F42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F559F1-7138-8094-2D6D-C02D84DE799B}"/>
              </a:ext>
            </a:extLst>
          </p:cNvPr>
          <p:cNvSpPr>
            <a:spLocks noGrp="1"/>
          </p:cNvSpPr>
          <p:nvPr>
            <p:ph idx="1"/>
          </p:nvPr>
        </p:nvSpPr>
        <p:spPr/>
        <p:txBody>
          <a:bodyPr>
            <a:normAutofit/>
          </a:bodyPr>
          <a:lstStyle/>
          <a:p>
            <a:r>
              <a:rPr lang="en-GB" dirty="0">
                <a:effectLst/>
                <a:latin typeface="Arial" panose="020B0604020202020204" pitchFamily="34" charset="0"/>
              </a:rPr>
              <a:t>For many women the onset of incontinence is during pregnancy</a:t>
            </a:r>
            <a:br>
              <a:rPr lang="en-GB" dirty="0"/>
            </a:br>
            <a:r>
              <a:rPr lang="en-GB" dirty="0">
                <a:effectLst/>
                <a:latin typeface="Arial" panose="020B0604020202020204" pitchFamily="34" charset="0"/>
              </a:rPr>
              <a:t>itself. </a:t>
            </a:r>
          </a:p>
          <a:p>
            <a:r>
              <a:rPr lang="en-GB" dirty="0">
                <a:effectLst/>
                <a:latin typeface="Arial" panose="020B0604020202020204" pitchFamily="34" charset="0"/>
              </a:rPr>
              <a:t>The point prevalence of UI is low in the first trimester, rising rapidly in the second trimester and increasing slightly in the 3rd trimester .</a:t>
            </a:r>
            <a:br>
              <a:rPr lang="en-GB" dirty="0"/>
            </a:br>
            <a:br>
              <a:rPr lang="en-GB" dirty="0"/>
            </a:br>
            <a:endParaRPr lang="en-US" dirty="0"/>
          </a:p>
        </p:txBody>
      </p:sp>
      <p:sp>
        <p:nvSpPr>
          <p:cNvPr id="4" name="Footer Placeholder 3">
            <a:extLst>
              <a:ext uri="{FF2B5EF4-FFF2-40B4-BE49-F238E27FC236}">
                <a16:creationId xmlns:a16="http://schemas.microsoft.com/office/drawing/2014/main" id="{3A4F8A46-81C8-7AFC-66D6-A35074A3A663}"/>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73465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DE0B6-F946-F7EF-F5F7-0FE2C4DEF6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F31E10-F0FD-4256-1073-E4C493EAABF8}"/>
              </a:ext>
            </a:extLst>
          </p:cNvPr>
          <p:cNvSpPr>
            <a:spLocks noGrp="1"/>
          </p:cNvSpPr>
          <p:nvPr>
            <p:ph idx="1"/>
          </p:nvPr>
        </p:nvSpPr>
        <p:spPr/>
        <p:txBody>
          <a:bodyPr/>
          <a:lstStyle/>
          <a:p>
            <a:r>
              <a:rPr lang="en-GB" dirty="0"/>
              <a:t>The highest incidence of incontinence is noted in the second trimester and, based upon the cumulative rate of new incontinence symptoms, prevalence peaks in the third trimester.</a:t>
            </a:r>
          </a:p>
          <a:p>
            <a:endParaRPr lang="en-US" dirty="0"/>
          </a:p>
        </p:txBody>
      </p:sp>
      <p:sp>
        <p:nvSpPr>
          <p:cNvPr id="4" name="Footer Placeholder 3">
            <a:extLst>
              <a:ext uri="{FF2B5EF4-FFF2-40B4-BE49-F238E27FC236}">
                <a16:creationId xmlns:a16="http://schemas.microsoft.com/office/drawing/2014/main" id="{8A42EBDF-4B85-F311-753A-421832024B42}"/>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246910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67F5-92FE-1746-A2AF-167316D858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F5F928-0526-3C3C-6ADD-07812D8A727D}"/>
              </a:ext>
            </a:extLst>
          </p:cNvPr>
          <p:cNvSpPr>
            <a:spLocks noGrp="1"/>
          </p:cNvSpPr>
          <p:nvPr>
            <p:ph idx="1"/>
          </p:nvPr>
        </p:nvSpPr>
        <p:spPr/>
        <p:txBody>
          <a:bodyPr>
            <a:normAutofit/>
          </a:bodyPr>
          <a:lstStyle/>
          <a:p>
            <a:r>
              <a:rPr lang="en-GB" dirty="0"/>
              <a:t>The prognosis for women who develop urinary incontinence during pregnancy is generally </a:t>
            </a:r>
            <a:r>
              <a:rPr lang="en-GB" dirty="0" err="1"/>
              <a:t>favorable</a:t>
            </a:r>
            <a:r>
              <a:rPr lang="en-GB" dirty="0"/>
              <a:t>. </a:t>
            </a:r>
            <a:endParaRPr lang="fa-IR" dirty="0"/>
          </a:p>
          <a:p>
            <a:r>
              <a:rPr lang="en-GB" dirty="0"/>
              <a:t>For most women with incontinence during pregnancy, symptoms are likely to resolve after delivery. </a:t>
            </a:r>
            <a:endParaRPr lang="fa-IR" dirty="0"/>
          </a:p>
          <a:p>
            <a:r>
              <a:rPr lang="en-GB" dirty="0"/>
              <a:t>Seventy percent of women with onset of urinary incontinence during pregnancy experience spontaneous resolution of symptoms postpartum </a:t>
            </a:r>
            <a:r>
              <a:rPr lang="fa-IR" dirty="0"/>
              <a:t>.</a:t>
            </a:r>
          </a:p>
          <a:p>
            <a:endParaRPr lang="en-US" dirty="0"/>
          </a:p>
        </p:txBody>
      </p:sp>
      <p:sp>
        <p:nvSpPr>
          <p:cNvPr id="4" name="Footer Placeholder 3">
            <a:extLst>
              <a:ext uri="{FF2B5EF4-FFF2-40B4-BE49-F238E27FC236}">
                <a16:creationId xmlns:a16="http://schemas.microsoft.com/office/drawing/2014/main" id="{5ECBA7FC-25C5-4A98-DB3F-D78C7D074D59}"/>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410905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7820-F88D-1919-7C76-91C08879F2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9260CE-3DBC-08B0-4B29-751B3F2C9FF3}"/>
              </a:ext>
            </a:extLst>
          </p:cNvPr>
          <p:cNvSpPr>
            <a:spLocks noGrp="1"/>
          </p:cNvSpPr>
          <p:nvPr>
            <p:ph idx="1"/>
          </p:nvPr>
        </p:nvSpPr>
        <p:spPr/>
        <p:txBody>
          <a:bodyPr/>
          <a:lstStyle/>
          <a:p>
            <a:r>
              <a:rPr lang="en-GB" dirty="0"/>
              <a:t>Specifically, within 12 months postpartum, the prevalence drops to 11 to 23 percent </a:t>
            </a:r>
            <a:r>
              <a:rPr lang="fa-IR" dirty="0"/>
              <a:t>.</a:t>
            </a:r>
          </a:p>
          <a:p>
            <a:r>
              <a:rPr lang="en-GB" dirty="0"/>
              <a:t>Also, among women with persistent incontinence, severity declines in the first year after childbirth, with a substantial reduction in both the frequency of incontinent episodes and other measures of severity </a:t>
            </a:r>
            <a:r>
              <a:rPr lang="fa-IR" dirty="0"/>
              <a:t>.</a:t>
            </a:r>
            <a:endParaRPr lang="en-GB" dirty="0"/>
          </a:p>
          <a:p>
            <a:pPr marL="0" indent="0">
              <a:buNone/>
            </a:pPr>
            <a:endParaRPr lang="en-US" dirty="0"/>
          </a:p>
        </p:txBody>
      </p:sp>
      <p:sp>
        <p:nvSpPr>
          <p:cNvPr id="4" name="Footer Placeholder 3">
            <a:extLst>
              <a:ext uri="{FF2B5EF4-FFF2-40B4-BE49-F238E27FC236}">
                <a16:creationId xmlns:a16="http://schemas.microsoft.com/office/drawing/2014/main" id="{08AB3767-4DDB-2E6E-7D13-0A5A508B16CA}"/>
              </a:ext>
            </a:extLst>
          </p:cNvPr>
          <p:cNvSpPr>
            <a:spLocks noGrp="1"/>
          </p:cNvSpPr>
          <p:nvPr>
            <p:ph type="ftr" sz="quarter" idx="11"/>
          </p:nvPr>
        </p:nvSpPr>
        <p:spPr/>
        <p:txBody>
          <a:bodyPr/>
          <a:lstStyle/>
          <a:p>
            <a:r>
              <a:rPr lang="en-GB"/>
              <a:t>Urinary Incontinency In Pregnancy                                    Prevention and Management </a:t>
            </a:r>
            <a:endParaRPr lang="en-US"/>
          </a:p>
        </p:txBody>
      </p:sp>
    </p:spTree>
    <p:extLst>
      <p:ext uri="{BB962C8B-B14F-4D97-AF65-F5344CB8AC3E}">
        <p14:creationId xmlns:p14="http://schemas.microsoft.com/office/powerpoint/2010/main" val="3739140576"/>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2236</TotalTime>
  <Words>1605</Words>
  <Application>Microsoft Office PowerPoint</Application>
  <PresentationFormat>Widescreen</PresentationFormat>
  <Paragraphs>103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 2013 - 2022</vt:lpstr>
      <vt:lpstr>PowerPoint Presentation</vt:lpstr>
      <vt:lpstr>Urinary Incontinency In Pregnancy Prevention and Management </vt:lpstr>
      <vt:lpstr>Pregnancy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vt:lpstr>
      <vt:lpstr>PowerPoint Presentation</vt:lpstr>
      <vt:lpstr>Mode of delivery </vt:lpstr>
      <vt:lpstr>PowerPoint Presentation</vt:lpstr>
      <vt:lpstr>Operative vaginal delivery </vt:lpstr>
      <vt:lpstr>PowerPoint Presentation</vt:lpstr>
      <vt:lpstr>Episiotomy </vt:lpstr>
      <vt:lpstr>PowerPoint Presentation</vt:lpstr>
      <vt:lpstr> Other Factors </vt:lpstr>
      <vt:lpstr>PowerPoint Presentation</vt:lpstr>
      <vt:lpstr>Prophylactic pelvic floor muscle exercises  :</vt:lpstr>
      <vt:lpstr>PowerPoint Presentation</vt:lpstr>
      <vt:lpstr>Cesarean delivery </vt:lpstr>
      <vt:lpstr>PowerPoint Presentation</vt:lpstr>
      <vt:lpstr>Vaginal delivery management </vt:lpstr>
      <vt:lpstr>PowerPoint Presentation</vt:lpstr>
      <vt:lpstr>PowerPoint Presentation</vt:lpstr>
      <vt:lpstr>OBSTETRIC CARE OF SPECIAL POPULATIONS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Dr.Changizi</dc:creator>
  <cp:lastModifiedBy>Dr.Changizi</cp:lastModifiedBy>
  <cp:revision>8</cp:revision>
  <dcterms:created xsi:type="dcterms:W3CDTF">2022-12-31T07:14:56Z</dcterms:created>
  <dcterms:modified xsi:type="dcterms:W3CDTF">2023-01-04T13:44:36Z</dcterms:modified>
</cp:coreProperties>
</file>