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6" r:id="rId3"/>
    <p:sldId id="318" r:id="rId4"/>
    <p:sldId id="319" r:id="rId5"/>
    <p:sldId id="258" r:id="rId6"/>
    <p:sldId id="260" r:id="rId7"/>
    <p:sldId id="263" r:id="rId8"/>
    <p:sldId id="264" r:id="rId9"/>
    <p:sldId id="265" r:id="rId10"/>
    <p:sldId id="289" r:id="rId11"/>
    <p:sldId id="290" r:id="rId12"/>
    <p:sldId id="291" r:id="rId13"/>
    <p:sldId id="292" r:id="rId14"/>
    <p:sldId id="293" r:id="rId15"/>
    <p:sldId id="266" r:id="rId16"/>
    <p:sldId id="321" r:id="rId17"/>
    <p:sldId id="269" r:id="rId18"/>
    <p:sldId id="271" r:id="rId19"/>
    <p:sldId id="315" r:id="rId20"/>
    <p:sldId id="294" r:id="rId21"/>
    <p:sldId id="295" r:id="rId22"/>
    <p:sldId id="296" r:id="rId23"/>
    <p:sldId id="297" r:id="rId24"/>
    <p:sldId id="298" r:id="rId25"/>
    <p:sldId id="299" r:id="rId26"/>
    <p:sldId id="300" r:id="rId27"/>
    <p:sldId id="301" r:id="rId28"/>
    <p:sldId id="302" r:id="rId29"/>
    <p:sldId id="303" r:id="rId30"/>
    <p:sldId id="304" r:id="rId31"/>
    <p:sldId id="305" r:id="rId32"/>
    <p:sldId id="306" r:id="rId33"/>
    <p:sldId id="307" r:id="rId34"/>
    <p:sldId id="309" r:id="rId35"/>
    <p:sldId id="310" r:id="rId36"/>
    <p:sldId id="311" r:id="rId37"/>
    <p:sldId id="313" r:id="rId38"/>
    <p:sldId id="272" r:id="rId39"/>
    <p:sldId id="273" r:id="rId40"/>
    <p:sldId id="323" r:id="rId41"/>
    <p:sldId id="274" r:id="rId42"/>
    <p:sldId id="275" r:id="rId43"/>
    <p:sldId id="276" r:id="rId44"/>
    <p:sldId id="277" r:id="rId45"/>
    <p:sldId id="278"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68" d="100"/>
          <a:sy n="68" d="100"/>
        </p:scale>
        <p:origin x="39" y="8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slide" Target="slides/slide41.xml" /><Relationship Id="rId47" Type="http://schemas.openxmlformats.org/officeDocument/2006/relationships/presProps" Target="presProps.xml" /><Relationship Id="rId50" Type="http://schemas.openxmlformats.org/officeDocument/2006/relationships/tableStyles" Target="tableStyle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41" Type="http://schemas.openxmlformats.org/officeDocument/2006/relationships/slide" Target="slides/slide40.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theme" Target="theme/theme1.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slide" Target="slides/slide43.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viewProps" Target="viewProps.xml" /><Relationship Id="rId8" Type="http://schemas.openxmlformats.org/officeDocument/2006/relationships/slide" Target="slides/slide7.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9/20/2020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Covid</a:t>
            </a:r>
            <a:r>
              <a:rPr lang="en-US" dirty="0"/>
              <a:t> in pregnancy</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209014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Defining COVID-19 severity</a:t>
            </a:r>
          </a:p>
        </p:txBody>
      </p:sp>
      <p:sp>
        <p:nvSpPr>
          <p:cNvPr id="3" name="Content Placeholder 2"/>
          <p:cNvSpPr>
            <a:spLocks noGrp="1"/>
          </p:cNvSpPr>
          <p:nvPr>
            <p:ph idx="1"/>
          </p:nvPr>
        </p:nvSpPr>
        <p:spPr>
          <a:xfrm>
            <a:off x="1869057" y="1713781"/>
            <a:ext cx="9635555" cy="4197441"/>
          </a:xfrm>
        </p:spPr>
        <p:txBody>
          <a:bodyPr/>
          <a:lstStyle/>
          <a:p>
            <a:endParaRPr lang="en-US" dirty="0"/>
          </a:p>
          <a:p>
            <a:r>
              <a:rPr lang="en-US" sz="2400" dirty="0"/>
              <a:t>Asymptomatic/pre-symptomatic</a:t>
            </a:r>
          </a:p>
          <a:p>
            <a:r>
              <a:rPr lang="en-US" sz="2400" dirty="0"/>
              <a:t>Mild</a:t>
            </a:r>
          </a:p>
          <a:p>
            <a:r>
              <a:rPr lang="en-US" sz="2400" dirty="0"/>
              <a:t>Moderate</a:t>
            </a:r>
          </a:p>
          <a:p>
            <a:r>
              <a:rPr lang="en-US" sz="2400" dirty="0"/>
              <a:t>Severe</a:t>
            </a:r>
          </a:p>
          <a:p>
            <a:r>
              <a:rPr lang="en-US" sz="2400" dirty="0"/>
              <a:t>Critical illness</a:t>
            </a:r>
          </a:p>
        </p:txBody>
      </p:sp>
    </p:spTree>
    <p:extLst>
      <p:ext uri="{BB962C8B-B14F-4D97-AF65-F5344CB8AC3E}">
        <p14:creationId xmlns:p14="http://schemas.microsoft.com/office/powerpoint/2010/main" val="332548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Asymptomatic or pre-symptomatic</a:t>
            </a:r>
            <a:br>
              <a:rPr lang="en-US" b="1" dirty="0"/>
            </a:br>
            <a:endParaRPr lang="en-US" b="1" dirty="0"/>
          </a:p>
        </p:txBody>
      </p:sp>
      <p:sp>
        <p:nvSpPr>
          <p:cNvPr id="3" name="Content Placeholder 2"/>
          <p:cNvSpPr>
            <a:spLocks noGrp="1"/>
          </p:cNvSpPr>
          <p:nvPr>
            <p:ph idx="1"/>
          </p:nvPr>
        </p:nvSpPr>
        <p:spPr/>
        <p:txBody>
          <a:bodyPr/>
          <a:lstStyle/>
          <a:p>
            <a:pPr marL="0" indent="0">
              <a:buNone/>
            </a:pPr>
            <a:endParaRPr lang="en-US" dirty="0"/>
          </a:p>
          <a:p>
            <a:r>
              <a:rPr lang="en-US" dirty="0"/>
              <a:t>positive COVID-19 test result with no symptoms</a:t>
            </a:r>
          </a:p>
          <a:p>
            <a:pPr marL="0" indent="0">
              <a:buNone/>
            </a:pPr>
            <a:endParaRPr lang="en-US" dirty="0"/>
          </a:p>
          <a:p>
            <a:r>
              <a:rPr lang="en-US" dirty="0"/>
              <a:t>Mild disease</a:t>
            </a:r>
          </a:p>
          <a:p>
            <a:pPr marL="0" indent="0">
              <a:buNone/>
            </a:pPr>
            <a:endParaRPr lang="en-US" dirty="0"/>
          </a:p>
          <a:p>
            <a:r>
              <a:rPr lang="en-US" dirty="0"/>
              <a:t>Flu-like symptoms: fever, cough, myalgia, without dyspnea, shortness of breath, or abnormal chest imaging </a:t>
            </a:r>
          </a:p>
        </p:txBody>
      </p:sp>
    </p:spTree>
    <p:extLst>
      <p:ext uri="{BB962C8B-B14F-4D97-AF65-F5344CB8AC3E}">
        <p14:creationId xmlns:p14="http://schemas.microsoft.com/office/powerpoint/2010/main" val="21807539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Moderate disease:</a:t>
            </a:r>
            <a:br>
              <a:rPr lang="en-US" dirty="0"/>
            </a:br>
            <a:endParaRPr lang="en-US" dirty="0"/>
          </a:p>
        </p:txBody>
      </p:sp>
      <p:sp>
        <p:nvSpPr>
          <p:cNvPr id="3" name="Content Placeholder 2"/>
          <p:cNvSpPr>
            <a:spLocks noGrp="1"/>
          </p:cNvSpPr>
          <p:nvPr>
            <p:ph idx="1"/>
          </p:nvPr>
        </p:nvSpPr>
        <p:spPr>
          <a:xfrm>
            <a:off x="2589212" y="1696528"/>
            <a:ext cx="8915400" cy="4214694"/>
          </a:xfrm>
        </p:spPr>
        <p:txBody>
          <a:bodyPr/>
          <a:lstStyle/>
          <a:p>
            <a:r>
              <a:rPr lang="en-US" dirty="0"/>
              <a:t> Evidence of lower respiratory tract disease;</a:t>
            </a:r>
          </a:p>
          <a:p>
            <a:r>
              <a:rPr lang="en-US" dirty="0"/>
              <a:t>Clinical assessment ; dyspnea,</a:t>
            </a:r>
          </a:p>
          <a:p>
            <a:r>
              <a:rPr lang="en-US" dirty="0"/>
              <a:t> Pneumonia on imaging,</a:t>
            </a:r>
          </a:p>
          <a:p>
            <a:r>
              <a:rPr lang="en-US" dirty="0"/>
              <a:t> Abnormal blood gas results</a:t>
            </a:r>
          </a:p>
          <a:p>
            <a:r>
              <a:rPr lang="en-US" dirty="0"/>
              <a:t> Refractory fever of 39 C/102 F or greater not</a:t>
            </a:r>
          </a:p>
          <a:p>
            <a:r>
              <a:rPr lang="en-US" dirty="0"/>
              <a:t>alleviated with acetaminophen</a:t>
            </a:r>
          </a:p>
          <a:p>
            <a:r>
              <a:rPr lang="en-US" dirty="0"/>
              <a:t>Oxygen saturation &gt;93% on room air </a:t>
            </a:r>
          </a:p>
        </p:txBody>
      </p:sp>
    </p:spTree>
    <p:extLst>
      <p:ext uri="{BB962C8B-B14F-4D97-AF65-F5344CB8AC3E}">
        <p14:creationId xmlns:p14="http://schemas.microsoft.com/office/powerpoint/2010/main" val="31729691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Severe disease :</a:t>
            </a:r>
            <a:br>
              <a:rPr lang="en-US" dirty="0"/>
            </a:br>
            <a:endParaRPr lang="en-US" dirty="0"/>
          </a:p>
        </p:txBody>
      </p:sp>
      <p:sp>
        <p:nvSpPr>
          <p:cNvPr id="3" name="Content Placeholder 2"/>
          <p:cNvSpPr>
            <a:spLocks noGrp="1"/>
          </p:cNvSpPr>
          <p:nvPr>
            <p:ph idx="1"/>
          </p:nvPr>
        </p:nvSpPr>
        <p:spPr/>
        <p:txBody>
          <a:bodyPr/>
          <a:lstStyle/>
          <a:p>
            <a:r>
              <a:rPr lang="en-US" dirty="0"/>
              <a:t> Respiratory rate &gt; 30 (bpm)</a:t>
            </a:r>
          </a:p>
          <a:p>
            <a:pPr marL="0" indent="0">
              <a:buNone/>
            </a:pPr>
            <a:endParaRPr lang="en-US" dirty="0"/>
          </a:p>
          <a:p>
            <a:r>
              <a:rPr lang="en-US" dirty="0"/>
              <a:t> Hypoxia with oxygen saturation &lt;= 93%</a:t>
            </a:r>
          </a:p>
          <a:p>
            <a:pPr marL="0" indent="0">
              <a:buNone/>
            </a:pPr>
            <a:endParaRPr lang="en-US" dirty="0"/>
          </a:p>
          <a:p>
            <a:r>
              <a:rPr lang="en-US" dirty="0"/>
              <a:t> Ratio of PIO2/FIO2 &lt; 300</a:t>
            </a:r>
          </a:p>
          <a:p>
            <a:pPr marL="0" indent="0">
              <a:buNone/>
            </a:pPr>
            <a:endParaRPr lang="en-US" dirty="0"/>
          </a:p>
          <a:p>
            <a:r>
              <a:rPr lang="en-US" dirty="0"/>
              <a:t> Lung involvement on imaging &gt; 50%</a:t>
            </a:r>
          </a:p>
        </p:txBody>
      </p:sp>
    </p:spTree>
    <p:extLst>
      <p:ext uri="{BB962C8B-B14F-4D97-AF65-F5344CB8AC3E}">
        <p14:creationId xmlns:p14="http://schemas.microsoft.com/office/powerpoint/2010/main" val="919844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disease:</a:t>
            </a:r>
            <a:br>
              <a:rPr lang="en-US" dirty="0"/>
            </a:br>
            <a:endParaRPr lang="en-US" dirty="0"/>
          </a:p>
        </p:txBody>
      </p:sp>
      <p:sp>
        <p:nvSpPr>
          <p:cNvPr id="3" name="Content Placeholder 2"/>
          <p:cNvSpPr>
            <a:spLocks noGrp="1"/>
          </p:cNvSpPr>
          <p:nvPr>
            <p:ph idx="1"/>
          </p:nvPr>
        </p:nvSpPr>
        <p:spPr/>
        <p:txBody>
          <a:bodyPr/>
          <a:lstStyle/>
          <a:p>
            <a:r>
              <a:rPr lang="en-US" dirty="0"/>
              <a:t>Multi-organ failure or dysfunction</a:t>
            </a:r>
          </a:p>
          <a:p>
            <a:pPr marL="0" indent="0">
              <a:buNone/>
            </a:pPr>
            <a:endParaRPr lang="en-US" dirty="0"/>
          </a:p>
          <a:p>
            <a:r>
              <a:rPr lang="en-US" dirty="0"/>
              <a:t>Shock</a:t>
            </a:r>
          </a:p>
          <a:p>
            <a:pPr marL="0" indent="0">
              <a:buNone/>
            </a:pPr>
            <a:endParaRPr lang="en-US" dirty="0"/>
          </a:p>
          <a:p>
            <a:r>
              <a:rPr lang="en-US" dirty="0"/>
              <a:t>Respiratory failure requiring mechanical</a:t>
            </a:r>
          </a:p>
          <a:p>
            <a:pPr marL="0" indent="0">
              <a:buNone/>
            </a:pPr>
            <a:endParaRPr lang="en-US" dirty="0"/>
          </a:p>
          <a:p>
            <a:r>
              <a:rPr lang="en-US" dirty="0"/>
              <a:t>ventilation or high-flow nasal cannula </a:t>
            </a:r>
          </a:p>
        </p:txBody>
      </p:sp>
    </p:spTree>
    <p:extLst>
      <p:ext uri="{BB962C8B-B14F-4D97-AF65-F5344CB8AC3E}">
        <p14:creationId xmlns:p14="http://schemas.microsoft.com/office/powerpoint/2010/main" val="32569854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PRENATAL CARE</a:t>
            </a:r>
            <a:br>
              <a:rPr lang="en-US" dirty="0"/>
            </a:br>
            <a:endParaRPr lang="en-US" dirty="0"/>
          </a:p>
        </p:txBody>
      </p:sp>
      <p:sp>
        <p:nvSpPr>
          <p:cNvPr id="3" name="Content Placeholder 2"/>
          <p:cNvSpPr>
            <a:spLocks noGrp="1"/>
          </p:cNvSpPr>
          <p:nvPr>
            <p:ph idx="1"/>
          </p:nvPr>
        </p:nvSpPr>
        <p:spPr>
          <a:xfrm>
            <a:off x="2592924" y="1771291"/>
            <a:ext cx="8911687" cy="4139931"/>
          </a:xfrm>
        </p:spPr>
        <p:txBody>
          <a:bodyPr>
            <a:normAutofit/>
          </a:bodyPr>
          <a:lstStyle/>
          <a:p>
            <a:endParaRPr lang="en-US" dirty="0"/>
          </a:p>
          <a:p>
            <a:r>
              <a:rPr lang="en-US" dirty="0"/>
              <a:t>Preventing exposure in the community </a:t>
            </a:r>
          </a:p>
          <a:p>
            <a:pPr marL="0" indent="0">
              <a:buNone/>
            </a:pPr>
            <a:r>
              <a:rPr lang="en-US" dirty="0"/>
              <a:t>Social and physical distancing, wearing a mask at work and in public places, and hygienic measures (</a:t>
            </a:r>
            <a:r>
              <a:rPr lang="en-US" dirty="0" err="1"/>
              <a:t>eg</a:t>
            </a:r>
            <a:r>
              <a:rPr lang="en-US" dirty="0"/>
              <a:t>, hand washing) are recommended</a:t>
            </a:r>
          </a:p>
          <a:p>
            <a:pPr marL="0" indent="0">
              <a:buNone/>
            </a:pPr>
            <a:endParaRPr lang="en-US" dirty="0"/>
          </a:p>
          <a:p>
            <a:r>
              <a:rPr lang="en-US" dirty="0"/>
              <a:t>Patients with potential exposure </a:t>
            </a:r>
          </a:p>
          <a:p>
            <a:pPr marL="0" indent="0">
              <a:buNone/>
            </a:pPr>
            <a:r>
              <a:rPr lang="en-US" dirty="0"/>
              <a:t>Pregnant patients with an epidemiologic history of contact with a person with confirmed, probable, or suspected COVID-19 should self-isolate and be monitored for symptoms. The incubation period is up to 14 days. </a:t>
            </a:r>
          </a:p>
          <a:p>
            <a:pPr marL="0" indent="0">
              <a:buNone/>
            </a:pPr>
            <a:endParaRPr lang="en-US" dirty="0"/>
          </a:p>
          <a:p>
            <a:pPr marL="0" indent="0">
              <a:buNone/>
            </a:pPr>
            <a:r>
              <a:rPr lang="en-US" dirty="0"/>
              <a:t>Diagnostic testing for SARS-CoV-2 infection depends on test availability</a:t>
            </a:r>
          </a:p>
        </p:txBody>
      </p:sp>
    </p:spTree>
    <p:extLst>
      <p:ext uri="{BB962C8B-B14F-4D97-AF65-F5344CB8AC3E}">
        <p14:creationId xmlns:p14="http://schemas.microsoft.com/office/powerpoint/2010/main" val="7572857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Routine prenatal care in uninfected women </a:t>
            </a:r>
          </a:p>
        </p:txBody>
      </p:sp>
      <p:sp>
        <p:nvSpPr>
          <p:cNvPr id="3" name="Content Placeholder 2"/>
          <p:cNvSpPr>
            <a:spLocks noGrp="1"/>
          </p:cNvSpPr>
          <p:nvPr>
            <p:ph sz="half" idx="1"/>
          </p:nvPr>
        </p:nvSpPr>
        <p:spPr>
          <a:xfrm>
            <a:off x="1547004" y="2300376"/>
            <a:ext cx="5356072" cy="3610845"/>
          </a:xfrm>
        </p:spPr>
        <p:txBody>
          <a:bodyPr>
            <a:normAutofit fontScale="85000" lnSpcReduction="10000"/>
          </a:bodyPr>
          <a:lstStyle/>
          <a:p>
            <a:r>
              <a:rPr lang="en-US" dirty="0"/>
              <a:t>modifying traditional protocols for prenatal visits. </a:t>
            </a:r>
          </a:p>
          <a:p>
            <a:r>
              <a:rPr lang="en-US" dirty="0"/>
              <a:t>These modifications, which should be tailored for low- versus high-risk patients (</a:t>
            </a:r>
            <a:r>
              <a:rPr lang="en-US" dirty="0" err="1"/>
              <a:t>eg</a:t>
            </a:r>
            <a:r>
              <a:rPr lang="en-US" dirty="0"/>
              <a:t>, multiple gestation, hypertension, diabetes)</a:t>
            </a:r>
            <a:r>
              <a:rPr lang="en-US" dirty="0">
                <a:sym typeface="Wingdings" panose="05000000000000000000" pitchFamily="2" charset="2"/>
              </a:rPr>
              <a:t></a:t>
            </a:r>
            <a:endParaRPr lang="en-US" dirty="0"/>
          </a:p>
          <a:p>
            <a:r>
              <a:rPr lang="en-US" dirty="0"/>
              <a:t> telehealth, reducing the number of in-person visits, timing of visits, grouping tests for the same visit/day (</a:t>
            </a:r>
            <a:r>
              <a:rPr lang="en-US" dirty="0" err="1"/>
              <a:t>eg</a:t>
            </a:r>
            <a:r>
              <a:rPr lang="en-US" dirty="0"/>
              <a:t>, aneuploidy, diabetes, infection screening) to minimize maternal contact with others, restricting visitors during visits and tests, timing of indicated obstetric ultrasound examinations (</a:t>
            </a:r>
            <a:r>
              <a:rPr lang="en-US" dirty="0" err="1"/>
              <a:t>eg</a:t>
            </a:r>
            <a:r>
              <a:rPr lang="en-US" dirty="0"/>
              <a:t>, gestational age, fetal anomaly, fetal growth, placental attachment), and timing and frequency of use of </a:t>
            </a:r>
            <a:r>
              <a:rPr lang="en-US" dirty="0" err="1"/>
              <a:t>nonstress</a:t>
            </a:r>
            <a:r>
              <a:rPr lang="en-US" dirty="0"/>
              <a:t> tests and biophysical profiles.</a:t>
            </a:r>
          </a:p>
          <a:p>
            <a:endParaRPr lang="en-US" dirty="0"/>
          </a:p>
          <a:p>
            <a:endParaRPr lang="en-US" dirty="0"/>
          </a:p>
        </p:txBody>
      </p:sp>
      <p:sp>
        <p:nvSpPr>
          <p:cNvPr id="4" name="Content Placeholder 3"/>
          <p:cNvSpPr>
            <a:spLocks noGrp="1"/>
          </p:cNvSpPr>
          <p:nvPr>
            <p:ph sz="half" idx="2"/>
          </p:nvPr>
        </p:nvSpPr>
        <p:spPr>
          <a:xfrm>
            <a:off x="7326701" y="2300376"/>
            <a:ext cx="4177909" cy="3603468"/>
          </a:xfrm>
        </p:spPr>
        <p:txBody>
          <a:bodyPr>
            <a:normAutofit fontScale="85000" lnSpcReduction="10000"/>
          </a:bodyPr>
          <a:lstStyle/>
          <a:p>
            <a:r>
              <a:rPr lang="en-US" dirty="0"/>
              <a:t>There are many ways to reduce the time </a:t>
            </a:r>
            <a:r>
              <a:rPr lang="en-US" dirty="0" err="1"/>
              <a:t>patients.For</a:t>
            </a:r>
            <a:r>
              <a:rPr lang="en-US" dirty="0"/>
              <a:t> example, the clinician can order a 75 gram two-hour oral glucose tolerance test (GTT) instead of a glucose challenge test and 100 gram three-hour GTT (in women with positive results); cell-free DNA screening can be used (at &gt;10 weeks) for Down syndrome screening rather than the combined test (</a:t>
            </a:r>
            <a:r>
              <a:rPr lang="en-US" dirty="0" err="1"/>
              <a:t>ie</a:t>
            </a:r>
            <a:r>
              <a:rPr lang="en-US" dirty="0"/>
              <a:t>, nuchal translucency on ultrasound and serum </a:t>
            </a:r>
            <a:r>
              <a:rPr lang="en-US" dirty="0" err="1"/>
              <a:t>analytes</a:t>
            </a:r>
            <a:r>
              <a:rPr lang="en-US" dirty="0"/>
              <a:t>). Ideally, every woman should have telehealth capabilities and a means for measuring blood pressure at home. </a:t>
            </a:r>
          </a:p>
          <a:p>
            <a:endParaRPr lang="en-US" dirty="0"/>
          </a:p>
        </p:txBody>
      </p:sp>
    </p:spTree>
    <p:extLst>
      <p:ext uri="{BB962C8B-B14F-4D97-AF65-F5344CB8AC3E}">
        <p14:creationId xmlns:p14="http://schemas.microsoft.com/office/powerpoint/2010/main" val="20513531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In the author's practice, during the pandemic, most low-risk pregnant women come to the office only for in-person prenatal visits at approximately 12, 20, 28, and 36 weeks of gestation (</a:t>
            </a:r>
            <a:r>
              <a:rPr lang="en-US" dirty="0" err="1"/>
              <a:t>ie</a:t>
            </a:r>
            <a:r>
              <a:rPr lang="en-US" dirty="0"/>
              <a:t>, at gestational ages when ultrasound and/or laboratory tests can also be performed) to minimize person-to-person contacts. Some practices are encouraging that even these visits occur by telehealth, and others include a visit at approximately 32 weeks [64]. When an outpatient office visit occurs, all patients and health care workers wear at least a surgical mask; no partner is allowed, but video communication is encouraged.</a:t>
            </a:r>
          </a:p>
        </p:txBody>
      </p:sp>
    </p:spTree>
    <p:extLst>
      <p:ext uri="{BB962C8B-B14F-4D97-AF65-F5344CB8AC3E}">
        <p14:creationId xmlns:p14="http://schemas.microsoft.com/office/powerpoint/2010/main" val="38062426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he US Food and Drug Administration has expanded its approval for use of noninvasive fetal and maternal monitoring devices in the home in patients who require fetal and/or maternal monitoring for conditions unrelated to COVID-19 </a:t>
            </a:r>
          </a:p>
          <a:p>
            <a:endParaRPr lang="en-US" dirty="0"/>
          </a:p>
          <a:p>
            <a:endParaRPr lang="en-US" dirty="0"/>
          </a:p>
          <a:p>
            <a:r>
              <a:rPr lang="en-US" dirty="0"/>
              <a:t>This can help reduce patient and health care provider contact and potential exposure to COVID-19 during the pandemic.</a:t>
            </a:r>
          </a:p>
        </p:txBody>
      </p:sp>
    </p:spTree>
    <p:extLst>
      <p:ext uri="{BB962C8B-B14F-4D97-AF65-F5344CB8AC3E}">
        <p14:creationId xmlns:p14="http://schemas.microsoft.com/office/powerpoint/2010/main" val="17949990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127849" y="1616015"/>
            <a:ext cx="9376763" cy="4295207"/>
          </a:xfrm>
        </p:spPr>
        <p:txBody>
          <a:bodyPr>
            <a:normAutofit/>
          </a:bodyPr>
          <a:lstStyle/>
          <a:p>
            <a:r>
              <a:rPr lang="en-US" sz="2800" b="1" dirty="0"/>
              <a:t>Should all  SARS covid2 pregnant woman be admitted in hospital for further evaluation?</a:t>
            </a:r>
          </a:p>
          <a:p>
            <a:endParaRPr lang="en-US" sz="2800" b="1" dirty="0"/>
          </a:p>
          <a:p>
            <a:r>
              <a:rPr lang="en-US" sz="2800" dirty="0"/>
              <a:t>Further evaluation and management of patients who become symptomatic depend on illness severity, underlying comorbidities, and clinical status. </a:t>
            </a:r>
          </a:p>
          <a:p>
            <a:endParaRPr lang="en-US" sz="2800" b="1" dirty="0"/>
          </a:p>
        </p:txBody>
      </p:sp>
    </p:spTree>
    <p:extLst>
      <p:ext uri="{BB962C8B-B14F-4D97-AF65-F5344CB8AC3E}">
        <p14:creationId xmlns:p14="http://schemas.microsoft.com/office/powerpoint/2010/main" val="888798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IN PREGNANCY </a:t>
            </a:r>
            <a:r>
              <a:rPr lang="en-US" dirty="0" err="1"/>
              <a:t>Pregnancy</a:t>
            </a:r>
            <a:r>
              <a:rPr lang="en-US" dirty="0"/>
              <a:t> and childbirth</a:t>
            </a:r>
          </a:p>
        </p:txBody>
      </p:sp>
      <p:sp>
        <p:nvSpPr>
          <p:cNvPr id="3" name="Content Placeholder 2"/>
          <p:cNvSpPr>
            <a:spLocks noGrp="1"/>
          </p:cNvSpPr>
          <p:nvPr>
            <p:ph idx="1"/>
          </p:nvPr>
        </p:nvSpPr>
        <p:spPr/>
        <p:txBody>
          <a:bodyPr/>
          <a:lstStyle/>
          <a:p>
            <a:r>
              <a:rPr lang="en-US" dirty="0"/>
              <a:t>DO NOT increase the risk for acquiring SARS-CoV-2 infection</a:t>
            </a:r>
          </a:p>
          <a:p>
            <a:pPr marL="0" indent="0">
              <a:buNone/>
            </a:pPr>
            <a:endParaRPr lang="en-US" dirty="0"/>
          </a:p>
          <a:p>
            <a:pPr marL="0" indent="0">
              <a:buNone/>
            </a:pPr>
            <a:endParaRPr lang="en-US" dirty="0"/>
          </a:p>
          <a:p>
            <a:r>
              <a:rPr lang="en-US" dirty="0"/>
              <a:t>DO NOT worsen the clinical course of COVID-19 compared with non-pregnant individuals of the same age</a:t>
            </a:r>
          </a:p>
          <a:p>
            <a:endParaRPr lang="en-US" dirty="0"/>
          </a:p>
          <a:p>
            <a:endParaRPr lang="en-US" dirty="0"/>
          </a:p>
          <a:p>
            <a:r>
              <a:rPr lang="en-US" dirty="0"/>
              <a:t> Most infected mothers recover without undergoing delivery </a:t>
            </a:r>
          </a:p>
        </p:txBody>
      </p:sp>
    </p:spTree>
    <p:extLst>
      <p:ext uri="{BB962C8B-B14F-4D97-AF65-F5344CB8AC3E}">
        <p14:creationId xmlns:p14="http://schemas.microsoft.com/office/powerpoint/2010/main" val="23534086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Protocols for </a:t>
            </a:r>
            <a:r>
              <a:rPr lang="en-US" dirty="0">
                <a:solidFill>
                  <a:srgbClr val="FF0000"/>
                </a:solidFill>
              </a:rPr>
              <a:t>outpatient</a:t>
            </a:r>
            <a:r>
              <a:rPr lang="en-US" dirty="0"/>
              <a:t> care:</a:t>
            </a:r>
            <a:br>
              <a:rPr lang="en-US" dirty="0"/>
            </a:br>
            <a:endParaRPr lang="en-US" dirty="0"/>
          </a:p>
        </p:txBody>
      </p:sp>
      <p:sp>
        <p:nvSpPr>
          <p:cNvPr id="3" name="Content Placeholder 2"/>
          <p:cNvSpPr>
            <a:spLocks noGrp="1"/>
          </p:cNvSpPr>
          <p:nvPr>
            <p:ph idx="1"/>
          </p:nvPr>
        </p:nvSpPr>
        <p:spPr/>
        <p:txBody>
          <a:bodyPr>
            <a:normAutofit/>
          </a:bodyPr>
          <a:lstStyle/>
          <a:p>
            <a:r>
              <a:rPr lang="en-US" dirty="0"/>
              <a:t>Asymptomatic/ Mild</a:t>
            </a:r>
          </a:p>
          <a:p>
            <a:r>
              <a:rPr lang="en-US" dirty="0"/>
              <a:t> Limited prenatal care for all patients</a:t>
            </a:r>
          </a:p>
          <a:p>
            <a:r>
              <a:rPr lang="en-US" dirty="0"/>
              <a:t> 1st , 2nd and most of 3rd trimester visits can be delayed,</a:t>
            </a:r>
          </a:p>
          <a:p>
            <a:r>
              <a:rPr lang="en-US" dirty="0"/>
              <a:t>Monitored closely by their obstetric care providers for worsening symptoms</a:t>
            </a:r>
          </a:p>
          <a:p>
            <a:r>
              <a:rPr lang="en-US" dirty="0"/>
              <a:t>Daily self-assessments</a:t>
            </a:r>
          </a:p>
          <a:p>
            <a:r>
              <a:rPr lang="en-US" b="1" dirty="0"/>
              <a:t> Tele-health</a:t>
            </a:r>
          </a:p>
          <a:p>
            <a:r>
              <a:rPr lang="en-US" dirty="0"/>
              <a:t> Reliable feedback mechanism for early detection of a worsening condition. </a:t>
            </a:r>
          </a:p>
        </p:txBody>
      </p:sp>
    </p:spTree>
    <p:extLst>
      <p:ext uri="{BB962C8B-B14F-4D97-AF65-F5344CB8AC3E}">
        <p14:creationId xmlns:p14="http://schemas.microsoft.com/office/powerpoint/2010/main" val="25946736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Protocols for</a:t>
            </a:r>
            <a:r>
              <a:rPr lang="en-US" b="1" dirty="0">
                <a:solidFill>
                  <a:srgbClr val="FF0000"/>
                </a:solidFill>
              </a:rPr>
              <a:t> outpatient </a:t>
            </a:r>
            <a:r>
              <a:rPr lang="en-US" dirty="0"/>
              <a:t>care</a:t>
            </a:r>
            <a:br>
              <a:rPr lang="en-US" dirty="0"/>
            </a:br>
            <a:endParaRPr lang="en-US" dirty="0"/>
          </a:p>
        </p:txBody>
      </p:sp>
      <p:sp>
        <p:nvSpPr>
          <p:cNvPr id="3" name="Content Placeholder 2"/>
          <p:cNvSpPr>
            <a:spLocks noGrp="1"/>
          </p:cNvSpPr>
          <p:nvPr>
            <p:ph idx="1"/>
          </p:nvPr>
        </p:nvSpPr>
        <p:spPr/>
        <p:txBody>
          <a:bodyPr/>
          <a:lstStyle/>
          <a:p>
            <a:r>
              <a:rPr lang="en-US" dirty="0"/>
              <a:t>Detailed anatomy US for 1st and early 2</a:t>
            </a:r>
            <a:r>
              <a:rPr lang="en-US" baseline="30000" dirty="0"/>
              <a:t>nd</a:t>
            </a:r>
            <a:r>
              <a:rPr lang="en-US" dirty="0"/>
              <a:t> trimester infection</a:t>
            </a:r>
          </a:p>
          <a:p>
            <a:endParaRPr lang="en-US" dirty="0"/>
          </a:p>
          <a:p>
            <a:r>
              <a:rPr lang="en-US" dirty="0"/>
              <a:t>Growth US 1-3 weeks after quarantine ends  and no longer infectious (not earlier than 28 </a:t>
            </a:r>
            <a:r>
              <a:rPr lang="en-US" dirty="0" err="1"/>
              <a:t>wk</a:t>
            </a:r>
            <a:r>
              <a:rPr lang="en-US" dirty="0"/>
              <a:t>). </a:t>
            </a:r>
          </a:p>
        </p:txBody>
      </p:sp>
    </p:spTree>
    <p:extLst>
      <p:ext uri="{BB962C8B-B14F-4D97-AF65-F5344CB8AC3E}">
        <p14:creationId xmlns:p14="http://schemas.microsoft.com/office/powerpoint/2010/main" val="17979051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Reasons to call a health care provider</a:t>
            </a:r>
            <a:br>
              <a:rPr lang="en-US" dirty="0"/>
            </a:br>
            <a:r>
              <a:rPr lang="en-US" dirty="0"/>
              <a:t>or emergency medical services</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dirty="0"/>
              <a:t>Worsening shortness of breath</a:t>
            </a:r>
          </a:p>
          <a:p>
            <a:r>
              <a:rPr lang="en-US" dirty="0"/>
              <a:t>Tachypnea</a:t>
            </a:r>
          </a:p>
          <a:p>
            <a:r>
              <a:rPr lang="en-US" dirty="0"/>
              <a:t>Unremitting fever</a:t>
            </a:r>
          </a:p>
          <a:p>
            <a:r>
              <a:rPr lang="en-US" dirty="0"/>
              <a:t>Inability to tolerate oral hydration or needed medications</a:t>
            </a:r>
          </a:p>
          <a:p>
            <a:r>
              <a:rPr lang="en-US" dirty="0"/>
              <a:t>Oxygen saturation &lt; 95% either at rest or on exertion</a:t>
            </a:r>
          </a:p>
          <a:p>
            <a:r>
              <a:rPr lang="en-US" dirty="0"/>
              <a:t>Persistent pleuritic chest pain</a:t>
            </a:r>
          </a:p>
          <a:p>
            <a:r>
              <a:rPr lang="en-US" dirty="0"/>
              <a:t> New onset confusion or lethargy</a:t>
            </a:r>
          </a:p>
          <a:p>
            <a:r>
              <a:rPr lang="en-US" dirty="0"/>
              <a:t>Cyanotic lips, face, or fingertips</a:t>
            </a:r>
          </a:p>
          <a:p>
            <a:r>
              <a:rPr lang="en-US" dirty="0"/>
              <a:t> Obstetrical complaints, such as preterm contractions, vaginal bleeding, or decreased fetal movement </a:t>
            </a:r>
          </a:p>
        </p:txBody>
      </p:sp>
    </p:spTree>
    <p:extLst>
      <p:ext uri="{BB962C8B-B14F-4D97-AF65-F5344CB8AC3E}">
        <p14:creationId xmlns:p14="http://schemas.microsoft.com/office/powerpoint/2010/main" val="2017097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Follow up</a:t>
            </a:r>
            <a:br>
              <a:rPr lang="en-US" dirty="0"/>
            </a:br>
            <a:endParaRPr lang="en-US" dirty="0"/>
          </a:p>
        </p:txBody>
      </p:sp>
      <p:sp>
        <p:nvSpPr>
          <p:cNvPr id="3" name="Content Placeholder 2"/>
          <p:cNvSpPr>
            <a:spLocks noGrp="1"/>
          </p:cNvSpPr>
          <p:nvPr>
            <p:ph idx="1"/>
          </p:nvPr>
        </p:nvSpPr>
        <p:spPr/>
        <p:txBody>
          <a:bodyPr>
            <a:normAutofit/>
          </a:bodyPr>
          <a:lstStyle/>
          <a:p>
            <a:r>
              <a:rPr lang="en-US" dirty="0"/>
              <a:t> There is no guidance about the timing of frequency for </a:t>
            </a:r>
            <a:r>
              <a:rPr lang="en-US" dirty="0" err="1"/>
              <a:t>followup</a:t>
            </a:r>
            <a:r>
              <a:rPr lang="en-US" dirty="0"/>
              <a:t> outpatient care.</a:t>
            </a:r>
          </a:p>
          <a:p>
            <a:r>
              <a:rPr lang="en-US" dirty="0"/>
              <a:t> At least once within 2 weeks of diagnosis of COVID-19.</a:t>
            </a:r>
          </a:p>
          <a:p>
            <a:r>
              <a:rPr lang="en-US" dirty="0"/>
              <a:t> These visits can either be through telemedicine or specialized COVID-19 clinics where available.</a:t>
            </a:r>
          </a:p>
          <a:p>
            <a:endParaRPr lang="en-US" dirty="0"/>
          </a:p>
          <a:p>
            <a:r>
              <a:rPr lang="en-US" dirty="0"/>
              <a:t> Antenatal testing (NST, biophysical profiles) : </a:t>
            </a:r>
          </a:p>
          <a:p>
            <a:r>
              <a:rPr lang="en-US" dirty="0"/>
              <a:t>Usual indications, with consolidating</a:t>
            </a:r>
          </a:p>
          <a:p>
            <a:r>
              <a:rPr lang="en-US" dirty="0"/>
              <a:t>Consolidate visits: </a:t>
            </a:r>
            <a:r>
              <a:rPr lang="en-US" dirty="0" err="1"/>
              <a:t>eg</a:t>
            </a:r>
            <a:r>
              <a:rPr lang="en-US" dirty="0"/>
              <a:t>, clinic and ultrasound on the same date</a:t>
            </a:r>
          </a:p>
          <a:p>
            <a:pPr marL="0" indent="0">
              <a:buNone/>
            </a:pPr>
            <a:r>
              <a:rPr lang="en-US" dirty="0"/>
              <a:t>    and in the same location </a:t>
            </a:r>
          </a:p>
        </p:txBody>
      </p:sp>
    </p:spTree>
    <p:extLst>
      <p:ext uri="{BB962C8B-B14F-4D97-AF65-F5344CB8AC3E}">
        <p14:creationId xmlns:p14="http://schemas.microsoft.com/office/powerpoint/2010/main" val="27322893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is a patient not infectious?</a:t>
            </a:r>
            <a:br>
              <a:rPr lang="en-US" dirty="0"/>
            </a:br>
            <a:endParaRPr lang="en-US" dirty="0"/>
          </a:p>
        </p:txBody>
      </p:sp>
      <p:sp>
        <p:nvSpPr>
          <p:cNvPr id="3" name="Content Placeholder 2"/>
          <p:cNvSpPr>
            <a:spLocks noGrp="1"/>
          </p:cNvSpPr>
          <p:nvPr>
            <p:ph idx="1"/>
          </p:nvPr>
        </p:nvSpPr>
        <p:spPr/>
        <p:txBody>
          <a:bodyPr/>
          <a:lstStyle/>
          <a:p>
            <a:pPr marL="0" indent="0">
              <a:buNone/>
            </a:pPr>
            <a:endParaRPr lang="en-US" dirty="0"/>
          </a:p>
          <a:p>
            <a:r>
              <a:rPr lang="en-US" sz="2400" b="1" dirty="0"/>
              <a:t>Test-based strategy:</a:t>
            </a:r>
          </a:p>
          <a:p>
            <a:r>
              <a:rPr lang="en-US" dirty="0"/>
              <a:t>No fever, no symptoms AND 2 </a:t>
            </a:r>
            <a:r>
              <a:rPr lang="en-US" dirty="0" err="1"/>
              <a:t>neg</a:t>
            </a:r>
            <a:r>
              <a:rPr lang="en-US" dirty="0"/>
              <a:t> swabs&gt;24hrs apart</a:t>
            </a:r>
          </a:p>
          <a:p>
            <a:pPr marL="0" indent="0">
              <a:buNone/>
            </a:pPr>
            <a:endParaRPr lang="en-US" dirty="0"/>
          </a:p>
          <a:p>
            <a:r>
              <a:rPr lang="en-US" sz="2400" b="1" dirty="0"/>
              <a:t>Non-test based strategy:</a:t>
            </a:r>
          </a:p>
          <a:p>
            <a:r>
              <a:rPr lang="en-US" dirty="0"/>
              <a:t>&gt;3 d with no fever or symptom (w/o meds) AND &gt;7 days since symptom onset.</a:t>
            </a:r>
          </a:p>
          <a:p>
            <a:r>
              <a:rPr lang="en-US" sz="2400" b="1" dirty="0"/>
              <a:t>Asymptomatic patients:</a:t>
            </a:r>
          </a:p>
          <a:p>
            <a:r>
              <a:rPr lang="en-US" dirty="0"/>
              <a:t>&gt;10 days since positive test. </a:t>
            </a:r>
          </a:p>
        </p:txBody>
      </p:sp>
    </p:spTree>
    <p:extLst>
      <p:ext uri="{BB962C8B-B14F-4D97-AF65-F5344CB8AC3E}">
        <p14:creationId xmlns:p14="http://schemas.microsoft.com/office/powerpoint/2010/main" val="31262690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In-patient care</a:t>
            </a:r>
            <a:br>
              <a:rPr lang="en-US" dirty="0"/>
            </a:br>
            <a:endParaRPr lang="en-US" dirty="0"/>
          </a:p>
        </p:txBody>
      </p:sp>
      <p:sp>
        <p:nvSpPr>
          <p:cNvPr id="3" name="Content Placeholder 2"/>
          <p:cNvSpPr>
            <a:spLocks noGrp="1"/>
          </p:cNvSpPr>
          <p:nvPr>
            <p:ph idx="1"/>
          </p:nvPr>
        </p:nvSpPr>
        <p:spPr/>
        <p:txBody>
          <a:bodyPr>
            <a:normAutofit/>
          </a:bodyPr>
          <a:lstStyle/>
          <a:p>
            <a:r>
              <a:rPr lang="en-US" dirty="0"/>
              <a:t> Moderate Illness ???</a:t>
            </a:r>
          </a:p>
          <a:p>
            <a:r>
              <a:rPr lang="en-US" dirty="0"/>
              <a:t> Severe illness or oxygen saturation less than 95%,</a:t>
            </a:r>
          </a:p>
          <a:p>
            <a:r>
              <a:rPr lang="en-US" dirty="0"/>
              <a:t> Comorbid conditions: un-controlled HTN or DM,</a:t>
            </a:r>
          </a:p>
          <a:p>
            <a:r>
              <a:rPr lang="en-US" dirty="0"/>
              <a:t> Fever&gt;39 C despite acetaminophen,</a:t>
            </a:r>
          </a:p>
          <a:p>
            <a:r>
              <a:rPr lang="en-US" dirty="0"/>
              <a:t> Secondary </a:t>
            </a:r>
            <a:r>
              <a:rPr lang="en-US" dirty="0" err="1"/>
              <a:t>hemophagocytic</a:t>
            </a:r>
            <a:r>
              <a:rPr lang="en-US" dirty="0"/>
              <a:t> </a:t>
            </a:r>
            <a:r>
              <a:rPr lang="en-US" dirty="0" err="1"/>
              <a:t>lymphohistiocytosis</a:t>
            </a:r>
            <a:r>
              <a:rPr lang="en-US" dirty="0"/>
              <a:t> (</a:t>
            </a:r>
            <a:r>
              <a:rPr lang="en-US" dirty="0" err="1"/>
              <a:t>sHLH</a:t>
            </a:r>
            <a:r>
              <a:rPr lang="en-US" dirty="0"/>
              <a:t>) or Cytokine storm syndrome :</a:t>
            </a:r>
          </a:p>
          <a:p>
            <a:r>
              <a:rPr lang="en-US" dirty="0"/>
              <a:t> fatal </a:t>
            </a:r>
            <a:r>
              <a:rPr lang="en-US" dirty="0" err="1"/>
              <a:t>hypercytokinemia</a:t>
            </a:r>
            <a:r>
              <a:rPr lang="en-US" dirty="0"/>
              <a:t> associated with multi-organ failure , unremitting fever, </a:t>
            </a:r>
            <a:r>
              <a:rPr lang="en-US" dirty="0" err="1"/>
              <a:t>cytopenia</a:t>
            </a:r>
            <a:r>
              <a:rPr lang="en-US" dirty="0"/>
              <a:t>, and high ferritin levels.</a:t>
            </a:r>
          </a:p>
          <a:p>
            <a:pPr marL="0" indent="0">
              <a:buNone/>
            </a:pPr>
            <a:endParaRPr lang="en-US" dirty="0"/>
          </a:p>
        </p:txBody>
      </p:sp>
    </p:spTree>
    <p:extLst>
      <p:ext uri="{BB962C8B-B14F-4D97-AF65-F5344CB8AC3E}">
        <p14:creationId xmlns:p14="http://schemas.microsoft.com/office/powerpoint/2010/main" val="42246374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Inpatient care</a:t>
            </a:r>
            <a:br>
              <a:rPr lang="en-US" dirty="0"/>
            </a:br>
            <a:endParaRPr lang="en-US" dirty="0"/>
          </a:p>
        </p:txBody>
      </p:sp>
      <p:sp>
        <p:nvSpPr>
          <p:cNvPr id="3" name="Content Placeholder 2"/>
          <p:cNvSpPr>
            <a:spLocks noGrp="1"/>
          </p:cNvSpPr>
          <p:nvPr>
            <p:ph idx="1"/>
          </p:nvPr>
        </p:nvSpPr>
        <p:spPr>
          <a:xfrm>
            <a:off x="2592924" y="1834551"/>
            <a:ext cx="8911687" cy="4076671"/>
          </a:xfrm>
        </p:spPr>
        <p:txBody>
          <a:bodyPr/>
          <a:lstStyle/>
          <a:p>
            <a:pPr marL="0" indent="0">
              <a:buNone/>
            </a:pPr>
            <a:r>
              <a:rPr lang="en-US" dirty="0"/>
              <a:t> </a:t>
            </a:r>
            <a:r>
              <a:rPr lang="en-US" sz="2800" dirty="0"/>
              <a:t>Pregnant patients with clinical findings of COVID-19 that warrant pharmacologic treatments should be considered for inpatient monitoring </a:t>
            </a:r>
            <a:endParaRPr lang="en-US" dirty="0"/>
          </a:p>
        </p:txBody>
      </p:sp>
    </p:spTree>
    <p:extLst>
      <p:ext uri="{BB962C8B-B14F-4D97-AF65-F5344CB8AC3E}">
        <p14:creationId xmlns:p14="http://schemas.microsoft.com/office/powerpoint/2010/main" val="10500854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Protocols for inpatient care</a:t>
            </a:r>
            <a:br>
              <a:rPr lang="en-US" dirty="0"/>
            </a:br>
            <a:endParaRPr lang="en-US" dirty="0"/>
          </a:p>
        </p:txBody>
      </p:sp>
      <p:sp>
        <p:nvSpPr>
          <p:cNvPr id="3" name="Content Placeholder 2"/>
          <p:cNvSpPr>
            <a:spLocks noGrp="1"/>
          </p:cNvSpPr>
          <p:nvPr>
            <p:ph idx="1"/>
          </p:nvPr>
        </p:nvSpPr>
        <p:spPr>
          <a:xfrm>
            <a:off x="2592924" y="1748287"/>
            <a:ext cx="8911687" cy="4162935"/>
          </a:xfrm>
        </p:spPr>
        <p:txBody>
          <a:bodyPr/>
          <a:lstStyle/>
          <a:p>
            <a:r>
              <a:rPr lang="en-US" dirty="0"/>
              <a:t>Frequency of vital sign assessment depends on the severity of illness ( continuous pulse oximetry and/or telemetry)</a:t>
            </a:r>
          </a:p>
          <a:p>
            <a:r>
              <a:rPr lang="en-US" dirty="0"/>
              <a:t>Mild disease : q4-8 h</a:t>
            </a:r>
          </a:p>
          <a:p>
            <a:r>
              <a:rPr lang="en-US" dirty="0"/>
              <a:t>Severe disease: q2-4 h </a:t>
            </a:r>
          </a:p>
        </p:txBody>
      </p:sp>
    </p:spTree>
    <p:extLst>
      <p:ext uri="{BB962C8B-B14F-4D97-AF65-F5344CB8AC3E}">
        <p14:creationId xmlns:p14="http://schemas.microsoft.com/office/powerpoint/2010/main" val="15858439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Protocols for inpatient care</a:t>
            </a:r>
            <a:br>
              <a:rPr lang="en-US" dirty="0"/>
            </a:br>
            <a:endParaRPr lang="en-US" dirty="0"/>
          </a:p>
        </p:txBody>
      </p:sp>
      <p:sp>
        <p:nvSpPr>
          <p:cNvPr id="3" name="Content Placeholder 2"/>
          <p:cNvSpPr>
            <a:spLocks noGrp="1"/>
          </p:cNvSpPr>
          <p:nvPr>
            <p:ph idx="1"/>
          </p:nvPr>
        </p:nvSpPr>
        <p:spPr>
          <a:xfrm>
            <a:off x="2490158" y="1667774"/>
            <a:ext cx="9014454" cy="4243448"/>
          </a:xfrm>
        </p:spPr>
        <p:txBody>
          <a:bodyPr>
            <a:normAutofit/>
          </a:bodyPr>
          <a:lstStyle/>
          <a:p>
            <a:r>
              <a:rPr lang="en-US" sz="2400" b="1" dirty="0"/>
              <a:t>Critical illness:</a:t>
            </a:r>
          </a:p>
          <a:p>
            <a:r>
              <a:rPr lang="en-US" dirty="0"/>
              <a:t>Continuous pulse oximetry and telemetry</a:t>
            </a:r>
          </a:p>
          <a:p>
            <a:r>
              <a:rPr lang="en-US" dirty="0"/>
              <a:t>Non-invasive and invasive cardiovascular monitoring</a:t>
            </a:r>
          </a:p>
          <a:p>
            <a:r>
              <a:rPr lang="en-US" dirty="0"/>
              <a:t>Vital signs: including respiratory support as needed,  should be recorded every 1 to 2 hours.</a:t>
            </a:r>
          </a:p>
          <a:p>
            <a:r>
              <a:rPr lang="en-US" dirty="0"/>
              <a:t> Fetal and CTG monitoring : when fetal intervention, including delivery, would be considered based on gestational age, fetal and maternal status, and maternal preferences </a:t>
            </a:r>
          </a:p>
          <a:p>
            <a:r>
              <a:rPr lang="en-US" dirty="0"/>
              <a:t>An abnormal tracing might also help guide maternal oxygen therapy. In patients with stable oxygen saturation (SaO2), a </a:t>
            </a:r>
            <a:r>
              <a:rPr lang="en-US" dirty="0" err="1"/>
              <a:t>nonstress</a:t>
            </a:r>
            <a:r>
              <a:rPr lang="en-US" dirty="0"/>
              <a:t> test can be performed once or twice daily, as one option. </a:t>
            </a:r>
          </a:p>
          <a:p>
            <a:endParaRPr lang="en-US" dirty="0"/>
          </a:p>
        </p:txBody>
      </p:sp>
    </p:spTree>
    <p:extLst>
      <p:ext uri="{BB962C8B-B14F-4D97-AF65-F5344CB8AC3E}">
        <p14:creationId xmlns:p14="http://schemas.microsoft.com/office/powerpoint/2010/main" val="11694265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Management of Severe</a:t>
            </a:r>
            <a:br>
              <a:rPr lang="en-US" dirty="0"/>
            </a:br>
            <a:r>
              <a:rPr lang="en-US" dirty="0"/>
              <a:t>Disease</a:t>
            </a:r>
            <a:br>
              <a:rPr lang="en-US" dirty="0"/>
            </a:br>
            <a:endParaRPr lang="en-US" dirty="0"/>
          </a:p>
        </p:txBody>
      </p:sp>
      <p:sp>
        <p:nvSpPr>
          <p:cNvPr id="3" name="Content Placeholder 2"/>
          <p:cNvSpPr>
            <a:spLocks noGrp="1"/>
          </p:cNvSpPr>
          <p:nvPr>
            <p:ph idx="1"/>
          </p:nvPr>
        </p:nvSpPr>
        <p:spPr/>
        <p:txBody>
          <a:bodyPr/>
          <a:lstStyle/>
          <a:p>
            <a:r>
              <a:rPr lang="en-US" dirty="0"/>
              <a:t>Early warning signs :</a:t>
            </a:r>
          </a:p>
          <a:p>
            <a:r>
              <a:rPr lang="en-US" dirty="0"/>
              <a:t>An increased sensation of dyspnea and/or work of breathing,</a:t>
            </a:r>
          </a:p>
          <a:p>
            <a:r>
              <a:rPr lang="en-US" dirty="0"/>
              <a:t>Inability to maintain adequate oxygen saturation,</a:t>
            </a:r>
          </a:p>
          <a:p>
            <a:r>
              <a:rPr lang="en-US" dirty="0"/>
              <a:t>Persistent or more frequent fevers,</a:t>
            </a:r>
          </a:p>
          <a:p>
            <a:r>
              <a:rPr lang="en-US" dirty="0"/>
              <a:t>Worsening of myalgia </a:t>
            </a:r>
          </a:p>
        </p:txBody>
      </p:sp>
    </p:spTree>
    <p:extLst>
      <p:ext uri="{BB962C8B-B14F-4D97-AF65-F5344CB8AC3E}">
        <p14:creationId xmlns:p14="http://schemas.microsoft.com/office/powerpoint/2010/main" val="3392724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Pregnancy complications </a:t>
            </a:r>
            <a:br>
              <a:rPr lang="en-US" dirty="0"/>
            </a:br>
            <a:endParaRPr lang="en-US" dirty="0"/>
          </a:p>
        </p:txBody>
      </p:sp>
      <p:sp>
        <p:nvSpPr>
          <p:cNvPr id="3" name="Content Placeholder 2"/>
          <p:cNvSpPr>
            <a:spLocks noGrp="1"/>
          </p:cNvSpPr>
          <p:nvPr>
            <p:ph idx="1"/>
          </p:nvPr>
        </p:nvSpPr>
        <p:spPr>
          <a:xfrm>
            <a:off x="2927230" y="1834551"/>
            <a:ext cx="8577382" cy="4076670"/>
          </a:xfrm>
        </p:spPr>
        <p:txBody>
          <a:bodyPr/>
          <a:lstStyle/>
          <a:p>
            <a:r>
              <a:rPr lang="en-US" dirty="0"/>
              <a:t>15%delivered before 37 weeks.</a:t>
            </a:r>
          </a:p>
          <a:p>
            <a:r>
              <a:rPr lang="en-US" dirty="0"/>
              <a:t> 70% delivered by cesarean.</a:t>
            </a:r>
          </a:p>
          <a:p>
            <a:r>
              <a:rPr lang="en-US" dirty="0"/>
              <a:t> Fever and hypoxemia in severe</a:t>
            </a:r>
          </a:p>
          <a:p>
            <a:endParaRPr lang="en-US" dirty="0"/>
          </a:p>
          <a:p>
            <a:pPr marL="0" indent="0">
              <a:buNone/>
            </a:pPr>
            <a:r>
              <a:rPr lang="en-US" dirty="0"/>
              <a:t>pneumonia and fever may increase the risks:</a:t>
            </a:r>
          </a:p>
          <a:p>
            <a:pPr marL="0" indent="0">
              <a:buNone/>
            </a:pPr>
            <a:endParaRPr lang="en-US" dirty="0"/>
          </a:p>
          <a:p>
            <a:r>
              <a:rPr lang="en-US" dirty="0"/>
              <a:t>Preterm labor</a:t>
            </a:r>
          </a:p>
          <a:p>
            <a:r>
              <a:rPr lang="en-US" dirty="0"/>
              <a:t>Premature rupture of membranes</a:t>
            </a:r>
          </a:p>
          <a:p>
            <a:r>
              <a:rPr lang="en-US" dirty="0"/>
              <a:t>Abnormal fetal heart rate patterns</a:t>
            </a:r>
          </a:p>
        </p:txBody>
      </p:sp>
    </p:spTree>
    <p:extLst>
      <p:ext uri="{BB962C8B-B14F-4D97-AF65-F5344CB8AC3E}">
        <p14:creationId xmlns:p14="http://schemas.microsoft.com/office/powerpoint/2010/main" val="22298051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Treatment options</a:t>
            </a:r>
            <a:br>
              <a:rPr lang="en-US" dirty="0"/>
            </a:br>
            <a:endParaRPr lang="en-US" dirty="0"/>
          </a:p>
        </p:txBody>
      </p:sp>
      <p:sp>
        <p:nvSpPr>
          <p:cNvPr id="3" name="Content Placeholder 2"/>
          <p:cNvSpPr>
            <a:spLocks noGrp="1"/>
          </p:cNvSpPr>
          <p:nvPr>
            <p:ph idx="1"/>
          </p:nvPr>
        </p:nvSpPr>
        <p:spPr/>
        <p:txBody>
          <a:bodyPr/>
          <a:lstStyle/>
          <a:p>
            <a:r>
              <a:rPr lang="en-US" dirty="0"/>
              <a:t> Mostly supportive for COVID-19 disease, including strategies to optimize ventilation.</a:t>
            </a:r>
          </a:p>
          <a:p>
            <a:r>
              <a:rPr lang="en-US" dirty="0"/>
              <a:t>several pharmacologic treatment.</a:t>
            </a:r>
          </a:p>
          <a:p>
            <a:r>
              <a:rPr lang="en-US" dirty="0"/>
              <a:t>None of these therapies are contraindicated in pregnancy</a:t>
            </a:r>
          </a:p>
        </p:txBody>
      </p:sp>
    </p:spTree>
    <p:extLst>
      <p:ext uri="{BB962C8B-B14F-4D97-AF65-F5344CB8AC3E}">
        <p14:creationId xmlns:p14="http://schemas.microsoft.com/office/powerpoint/2010/main" val="13964380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 of antibiotics</a:t>
            </a:r>
            <a:br>
              <a:rPr lang="en-US" dirty="0"/>
            </a:br>
            <a:endParaRPr lang="en-US" dirty="0"/>
          </a:p>
        </p:txBody>
      </p:sp>
      <p:sp>
        <p:nvSpPr>
          <p:cNvPr id="3" name="Content Placeholder 2"/>
          <p:cNvSpPr>
            <a:spLocks noGrp="1"/>
          </p:cNvSpPr>
          <p:nvPr>
            <p:ph idx="1"/>
          </p:nvPr>
        </p:nvSpPr>
        <p:spPr/>
        <p:txBody>
          <a:bodyPr>
            <a:normAutofit/>
          </a:bodyPr>
          <a:lstStyle/>
          <a:p>
            <a:r>
              <a:rPr lang="en-US" dirty="0"/>
              <a:t> If clinicians suspect community-acquired pneumonia co-infection, the use of antibiotics is reasonable.</a:t>
            </a:r>
          </a:p>
          <a:p>
            <a:r>
              <a:rPr lang="en-US" dirty="0"/>
              <a:t>Culture</a:t>
            </a:r>
          </a:p>
          <a:p>
            <a:r>
              <a:rPr lang="en-US" dirty="0"/>
              <a:t>If antibiotics are indicated, clinicians should not wait more than 45 minutes to start antibiotic therapy.</a:t>
            </a:r>
          </a:p>
          <a:p>
            <a:r>
              <a:rPr lang="en-US" dirty="0"/>
              <a:t>Ceftriaxone plus azithromycin or ceftriaxone alone are commonly used. </a:t>
            </a:r>
          </a:p>
        </p:txBody>
      </p:sp>
    </p:spTree>
    <p:extLst>
      <p:ext uri="{BB962C8B-B14F-4D97-AF65-F5344CB8AC3E}">
        <p14:creationId xmlns:p14="http://schemas.microsoft.com/office/powerpoint/2010/main" val="38133864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 of antibiotics</a:t>
            </a:r>
            <a:br>
              <a:rPr lang="en-US" dirty="0"/>
            </a:br>
            <a:endParaRPr lang="en-US" dirty="0"/>
          </a:p>
        </p:txBody>
      </p:sp>
      <p:sp>
        <p:nvSpPr>
          <p:cNvPr id="3" name="Content Placeholder 2"/>
          <p:cNvSpPr>
            <a:spLocks noGrp="1"/>
          </p:cNvSpPr>
          <p:nvPr>
            <p:ph idx="1"/>
          </p:nvPr>
        </p:nvSpPr>
        <p:spPr>
          <a:xfrm>
            <a:off x="2536166" y="1765540"/>
            <a:ext cx="8968446" cy="4145682"/>
          </a:xfrm>
        </p:spPr>
        <p:txBody>
          <a:bodyPr>
            <a:normAutofit/>
          </a:bodyPr>
          <a:lstStyle/>
          <a:p>
            <a:r>
              <a:rPr lang="en-US" sz="2400" b="1" dirty="0"/>
              <a:t>Broad-spectrum agents :</a:t>
            </a:r>
          </a:p>
          <a:p>
            <a:r>
              <a:rPr lang="en-US" dirty="0"/>
              <a:t>Severe disease</a:t>
            </a:r>
          </a:p>
          <a:p>
            <a:r>
              <a:rPr lang="en-US" dirty="0"/>
              <a:t>Have risk factors for hospital or ventilator-acquired,</a:t>
            </a:r>
          </a:p>
          <a:p>
            <a:endParaRPr lang="en-US" dirty="0"/>
          </a:p>
          <a:p>
            <a:pPr marL="0" indent="0">
              <a:buNone/>
            </a:pPr>
            <a:r>
              <a:rPr lang="en-US" dirty="0"/>
              <a:t>                                                          </a:t>
            </a:r>
            <a:r>
              <a:rPr lang="en-US" sz="3600" dirty="0">
                <a:solidFill>
                  <a:srgbClr val="FF0000"/>
                </a:solidFill>
              </a:rPr>
              <a:t> </a:t>
            </a:r>
            <a:r>
              <a:rPr lang="en-US" sz="3600" b="1" dirty="0">
                <a:solidFill>
                  <a:srgbClr val="FF0000"/>
                </a:solidFill>
              </a:rPr>
              <a:t>↓</a:t>
            </a:r>
          </a:p>
          <a:p>
            <a:r>
              <a:rPr lang="en-US" dirty="0"/>
              <a:t>Drug-resistant types of pneumonia </a:t>
            </a:r>
            <a:r>
              <a:rPr lang="en-US" dirty="0" err="1"/>
              <a:t>cefepime</a:t>
            </a:r>
            <a:r>
              <a:rPr lang="en-US" dirty="0"/>
              <a:t>, </a:t>
            </a:r>
            <a:r>
              <a:rPr lang="en-US" dirty="0" err="1"/>
              <a:t>meropenem</a:t>
            </a:r>
            <a:r>
              <a:rPr lang="en-US" dirty="0"/>
              <a:t>, piperacillin </a:t>
            </a:r>
            <a:r>
              <a:rPr lang="en-US" dirty="0" err="1"/>
              <a:t>tazobactam</a:t>
            </a:r>
            <a:r>
              <a:rPr lang="en-US" dirty="0"/>
              <a:t>, linezolid, and vancomycin.</a:t>
            </a:r>
          </a:p>
          <a:p>
            <a:r>
              <a:rPr lang="en-US" dirty="0" err="1"/>
              <a:t>procalcitonin</a:t>
            </a:r>
            <a:r>
              <a:rPr lang="en-US" dirty="0"/>
              <a:t> level is not required in the assessment of COVID-19, it can be used to help delineate superimposed bacterial pneumonia </a:t>
            </a:r>
          </a:p>
        </p:txBody>
      </p:sp>
    </p:spTree>
    <p:extLst>
      <p:ext uri="{BB962C8B-B14F-4D97-AF65-F5344CB8AC3E}">
        <p14:creationId xmlns:p14="http://schemas.microsoft.com/office/powerpoint/2010/main" val="29997346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Timing of Delivery for Critically ill</a:t>
            </a:r>
            <a:br>
              <a:rPr lang="en-US" dirty="0"/>
            </a:br>
            <a:endParaRPr lang="en-US" dirty="0"/>
          </a:p>
        </p:txBody>
      </p:sp>
      <p:sp>
        <p:nvSpPr>
          <p:cNvPr id="3" name="Content Placeholder 2"/>
          <p:cNvSpPr>
            <a:spLocks noGrp="1"/>
          </p:cNvSpPr>
          <p:nvPr>
            <p:ph idx="1"/>
          </p:nvPr>
        </p:nvSpPr>
        <p:spPr>
          <a:xfrm>
            <a:off x="2679940" y="1690777"/>
            <a:ext cx="8824672" cy="4220445"/>
          </a:xfrm>
        </p:spPr>
        <p:txBody>
          <a:bodyPr>
            <a:normAutofit lnSpcReduction="10000"/>
          </a:bodyPr>
          <a:lstStyle/>
          <a:p>
            <a:r>
              <a:rPr lang="en-US" sz="2400" dirty="0"/>
              <a:t>Pregnant Patients Should be individualized based on:</a:t>
            </a:r>
          </a:p>
          <a:p>
            <a:pPr marL="0" indent="0">
              <a:buNone/>
            </a:pPr>
            <a:endParaRPr lang="en-US" dirty="0"/>
          </a:p>
          <a:p>
            <a:r>
              <a:rPr lang="en-US" dirty="0"/>
              <a:t>Maternal status, Concurrent pulmonary disease (</a:t>
            </a:r>
            <a:r>
              <a:rPr lang="en-US" dirty="0" err="1"/>
              <a:t>eg</a:t>
            </a:r>
            <a:r>
              <a:rPr lang="en-US" dirty="0"/>
              <a:t>, cystic fibrosis, asthma, sarcoidosis Critical illness</a:t>
            </a:r>
          </a:p>
          <a:p>
            <a:r>
              <a:rPr lang="en-US" dirty="0"/>
              <a:t>Ability to wean off the ventilator and ventilator mechanics</a:t>
            </a:r>
          </a:p>
          <a:p>
            <a:r>
              <a:rPr lang="en-US" dirty="0"/>
              <a:t>Gestational age at time of delivery</a:t>
            </a:r>
          </a:p>
          <a:p>
            <a:r>
              <a:rPr lang="en-US" dirty="0"/>
              <a:t>Shared decision-making with the patient or healthcare proxy. </a:t>
            </a:r>
          </a:p>
          <a:p>
            <a:endParaRPr lang="en-US" dirty="0"/>
          </a:p>
          <a:p>
            <a:r>
              <a:rPr lang="en-US" dirty="0"/>
              <a:t>The timing of delivery requires carefully weighing the benefits and risks for the patient and fetus, and the decision to deliver requires close communication between the maternal-fetal medicine and critical care teams </a:t>
            </a:r>
          </a:p>
          <a:p>
            <a:endParaRPr lang="en-US" dirty="0"/>
          </a:p>
        </p:txBody>
      </p:sp>
    </p:spTree>
    <p:extLst>
      <p:ext uri="{BB962C8B-B14F-4D97-AF65-F5344CB8AC3E}">
        <p14:creationId xmlns:p14="http://schemas.microsoft.com/office/powerpoint/2010/main" val="16088453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524664" y="1472242"/>
            <a:ext cx="8979948" cy="4438980"/>
          </a:xfrm>
        </p:spPr>
        <p:txBody>
          <a:bodyPr/>
          <a:lstStyle/>
          <a:p>
            <a:r>
              <a:rPr lang="en-US" dirty="0"/>
              <a:t>In the third trimester, the pressure of the uterus can decrease expiratory reserve volume, inspiratory reserve volume, and functional residual capacity, and increase the risk of severe hypoxemia in pregnant patients, especially those who are critically ill. </a:t>
            </a:r>
          </a:p>
        </p:txBody>
      </p:sp>
    </p:spTree>
    <p:extLst>
      <p:ext uri="{BB962C8B-B14F-4D97-AF65-F5344CB8AC3E}">
        <p14:creationId xmlns:p14="http://schemas.microsoft.com/office/powerpoint/2010/main" val="4943487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If delivery is considered based on severe hypoxemia, other options should also be discussed, including </a:t>
            </a:r>
          </a:p>
          <a:p>
            <a:r>
              <a:rPr lang="en-US" dirty="0"/>
              <a:t>prone positioning,</a:t>
            </a:r>
          </a:p>
          <a:p>
            <a:r>
              <a:rPr lang="en-US" dirty="0"/>
              <a:t>extracorporeal membrane oxygenation(ECMO), and the use of other advanced ventilator methods, especially if the gestational age is less than 30 to 32 weeks.</a:t>
            </a:r>
          </a:p>
        </p:txBody>
      </p:sp>
    </p:spTree>
    <p:extLst>
      <p:ext uri="{BB962C8B-B14F-4D97-AF65-F5344CB8AC3E}">
        <p14:creationId xmlns:p14="http://schemas.microsoft.com/office/powerpoint/2010/main" val="17252804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Timing of Delivery in Asymptomatic or</a:t>
            </a:r>
            <a:br>
              <a:rPr lang="en-US" dirty="0"/>
            </a:br>
            <a:r>
              <a:rPr lang="en-US" dirty="0"/>
              <a:t>Mildly Symptomatic Pregnant Patients</a:t>
            </a:r>
            <a:br>
              <a:rPr lang="en-US" dirty="0"/>
            </a:br>
            <a:endParaRPr lang="en-US" dirty="0"/>
          </a:p>
        </p:txBody>
      </p:sp>
      <p:sp>
        <p:nvSpPr>
          <p:cNvPr id="3" name="Content Placeholder 2"/>
          <p:cNvSpPr>
            <a:spLocks noGrp="1"/>
          </p:cNvSpPr>
          <p:nvPr>
            <p:ph idx="1"/>
          </p:nvPr>
        </p:nvSpPr>
        <p:spPr>
          <a:xfrm>
            <a:off x="1224951" y="2133601"/>
            <a:ext cx="8016815" cy="4192438"/>
          </a:xfrm>
        </p:spPr>
        <p:txBody>
          <a:bodyPr>
            <a:normAutofit fontScale="85000" lnSpcReduction="20000"/>
          </a:bodyPr>
          <a:lstStyle/>
          <a:p>
            <a:r>
              <a:rPr lang="en-US" dirty="0"/>
              <a:t> COVID-19-positive status is not an indication for delivery, and delivery should be reserved for routine obstetrical indications COVID-19-positive status is not an indication for C/S </a:t>
            </a:r>
          </a:p>
          <a:p>
            <a:r>
              <a:rPr lang="en-US" dirty="0"/>
              <a:t>37 to 38 6/7 WKS without other indications for delivery:</a:t>
            </a:r>
          </a:p>
          <a:p>
            <a:endParaRPr lang="en-US" dirty="0"/>
          </a:p>
          <a:p>
            <a:pPr marL="0" indent="0">
              <a:buNone/>
            </a:pPr>
            <a:r>
              <a:rPr lang="en-US" dirty="0"/>
              <a:t>expectant management can be considered until "</a:t>
            </a:r>
            <a:r>
              <a:rPr lang="en-US" b="1" dirty="0"/>
              <a:t>14 days</a:t>
            </a:r>
            <a:r>
              <a:rPr lang="en-US" dirty="0"/>
              <a:t> after (PCR) result was positive </a:t>
            </a:r>
          </a:p>
          <a:p>
            <a:pPr marL="0" indent="0">
              <a:buNone/>
            </a:pPr>
            <a:r>
              <a:rPr lang="en-US" dirty="0"/>
              <a:t>    OR</a:t>
            </a:r>
          </a:p>
          <a:p>
            <a:pPr marL="0" indent="0">
              <a:buNone/>
            </a:pPr>
            <a:r>
              <a:rPr lang="en-US" dirty="0"/>
              <a:t>                                                                                                                                     </a:t>
            </a:r>
            <a:r>
              <a:rPr lang="en-US" sz="7100" b="1" dirty="0"/>
              <a:t>→</a:t>
            </a:r>
            <a:endParaRPr lang="en-US" b="1" dirty="0"/>
          </a:p>
          <a:p>
            <a:r>
              <a:rPr lang="en-US" dirty="0"/>
              <a:t> until </a:t>
            </a:r>
            <a:r>
              <a:rPr lang="en-US" b="1" dirty="0"/>
              <a:t>7 days </a:t>
            </a:r>
            <a:r>
              <a:rPr lang="en-US" dirty="0"/>
              <a:t>after onset of symptoms</a:t>
            </a:r>
          </a:p>
          <a:p>
            <a:pPr marL="0" indent="0">
              <a:buNone/>
            </a:pPr>
            <a:r>
              <a:rPr lang="en-US" dirty="0"/>
              <a:t>      OR </a:t>
            </a:r>
          </a:p>
          <a:p>
            <a:endParaRPr lang="en-US" dirty="0"/>
          </a:p>
          <a:p>
            <a:r>
              <a:rPr lang="en-US" b="1" dirty="0"/>
              <a:t>3 days </a:t>
            </a:r>
            <a:r>
              <a:rPr lang="en-US" dirty="0"/>
              <a:t>after resolution of symptoms</a:t>
            </a:r>
          </a:p>
          <a:p>
            <a:endParaRPr lang="en-US" sz="3300" b="1" dirty="0"/>
          </a:p>
          <a:p>
            <a:pPr marL="0" indent="0">
              <a:buNone/>
            </a:pPr>
            <a:endParaRPr lang="en-US" dirty="0"/>
          </a:p>
        </p:txBody>
      </p:sp>
      <p:sp>
        <p:nvSpPr>
          <p:cNvPr id="4" name="Rectangle 3"/>
          <p:cNvSpPr/>
          <p:nvPr/>
        </p:nvSpPr>
        <p:spPr>
          <a:xfrm>
            <a:off x="9632830" y="2967486"/>
            <a:ext cx="2271623" cy="2862322"/>
          </a:xfrm>
          <a:prstGeom prst="rect">
            <a:avLst/>
          </a:prstGeom>
        </p:spPr>
        <p:txBody>
          <a:bodyPr wrap="square">
            <a:spAutoFit/>
          </a:bodyPr>
          <a:lstStyle/>
          <a:p>
            <a:r>
              <a:rPr lang="en-US" dirty="0">
                <a:solidFill>
                  <a:srgbClr val="FF0000"/>
                </a:solidFill>
              </a:rPr>
              <a:t>decreased exposure of health care workers and the neonate to SARS-CoV-2 and decreased PPE utilization in areas with supply-chain limitations. </a:t>
            </a:r>
          </a:p>
          <a:p>
            <a:endParaRPr lang="en-US" dirty="0">
              <a:solidFill>
                <a:srgbClr val="FF0000"/>
              </a:solidFill>
            </a:endParaRPr>
          </a:p>
        </p:txBody>
      </p:sp>
    </p:spTree>
    <p:extLst>
      <p:ext uri="{BB962C8B-B14F-4D97-AF65-F5344CB8AC3E}">
        <p14:creationId xmlns:p14="http://schemas.microsoft.com/office/powerpoint/2010/main" val="37590547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Timing of Delivery in Asymptomatic or</a:t>
            </a:r>
            <a:br>
              <a:rPr lang="en-US" dirty="0"/>
            </a:br>
            <a:r>
              <a:rPr lang="en-US" dirty="0"/>
              <a:t>Mildly Symptomatic Pregnant Patients</a:t>
            </a:r>
            <a:br>
              <a:rPr lang="en-US" dirty="0"/>
            </a:br>
            <a:endParaRPr lang="en-US" dirty="0"/>
          </a:p>
        </p:txBody>
      </p:sp>
      <p:sp>
        <p:nvSpPr>
          <p:cNvPr id="3" name="Content Placeholder 2"/>
          <p:cNvSpPr>
            <a:spLocks noGrp="1"/>
          </p:cNvSpPr>
          <p:nvPr>
            <p:ph idx="1"/>
          </p:nvPr>
        </p:nvSpPr>
        <p:spPr/>
        <p:txBody>
          <a:bodyPr/>
          <a:lstStyle/>
          <a:p>
            <a:r>
              <a:rPr lang="en-US" dirty="0"/>
              <a:t>At 39 weeks of gestation or later:</a:t>
            </a:r>
          </a:p>
          <a:p>
            <a:r>
              <a:rPr lang="en-US" dirty="0"/>
              <a:t>Delivery can be considered to decrease the risk of worsening maternal status</a:t>
            </a:r>
          </a:p>
        </p:txBody>
      </p:sp>
    </p:spTree>
    <p:extLst>
      <p:ext uri="{BB962C8B-B14F-4D97-AF65-F5344CB8AC3E}">
        <p14:creationId xmlns:p14="http://schemas.microsoft.com/office/powerpoint/2010/main" val="179951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Fetal monitoring </a:t>
            </a:r>
          </a:p>
        </p:txBody>
      </p:sp>
      <p:sp>
        <p:nvSpPr>
          <p:cNvPr id="3" name="Content Placeholder 2"/>
          <p:cNvSpPr>
            <a:spLocks noGrp="1"/>
          </p:cNvSpPr>
          <p:nvPr>
            <p:ph idx="1"/>
          </p:nvPr>
        </p:nvSpPr>
        <p:spPr/>
        <p:txBody>
          <a:bodyPr>
            <a:normAutofit/>
          </a:bodyPr>
          <a:lstStyle/>
          <a:p>
            <a:endParaRPr lang="en-US" dirty="0"/>
          </a:p>
          <a:p>
            <a:r>
              <a:rPr lang="en-US" dirty="0"/>
              <a:t>The need for and frequency of fetal testing depend on gestational age, stability of maternal vital signs and oxygenation, other maternal comorbidities, and discussions with the patient and her family that consider the possibly increased risks of stillbirth and perinatal morbidities in the absence of testing. </a:t>
            </a:r>
          </a:p>
          <a:p>
            <a:endParaRPr lang="en-US" dirty="0"/>
          </a:p>
          <a:p>
            <a:r>
              <a:rPr lang="en-US" dirty="0"/>
              <a:t>The monitor can be used continuously in unstable hospitalized patients in whom emergency cesarean delivery would be performed for a persistent </a:t>
            </a:r>
            <a:r>
              <a:rPr lang="en-US" dirty="0" err="1"/>
              <a:t>nonreassuring</a:t>
            </a:r>
            <a:r>
              <a:rPr lang="en-US" dirty="0"/>
              <a:t> fetal heart rate pattern. </a:t>
            </a:r>
          </a:p>
        </p:txBody>
      </p:sp>
    </p:spTree>
    <p:extLst>
      <p:ext uri="{BB962C8B-B14F-4D97-AF65-F5344CB8AC3E}">
        <p14:creationId xmlns:p14="http://schemas.microsoft.com/office/powerpoint/2010/main" val="23630495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438400" y="1132936"/>
            <a:ext cx="9066212" cy="4778286"/>
          </a:xfrm>
        </p:spPr>
        <p:txBody>
          <a:bodyPr>
            <a:normAutofit/>
          </a:bodyPr>
          <a:lstStyle/>
          <a:p>
            <a:r>
              <a:rPr lang="en-US" dirty="0"/>
              <a:t>Monitoring for preterm labor </a:t>
            </a:r>
          </a:p>
          <a:p>
            <a:endParaRPr lang="en-US" dirty="0"/>
          </a:p>
          <a:p>
            <a:r>
              <a:rPr lang="en-US" dirty="0"/>
              <a:t>Monitoring pregnant patients for signs and symptoms of preterm labor is a routine component of obstetric care and should be a component of maternal monitoring of pregnant patients hospitalized in </a:t>
            </a:r>
            <a:r>
              <a:rPr lang="en-US" dirty="0" err="1"/>
              <a:t>nonobstetric</a:t>
            </a:r>
            <a:r>
              <a:rPr lang="en-US" dirty="0"/>
              <a:t> settings</a:t>
            </a:r>
          </a:p>
          <a:p>
            <a:endParaRPr lang="en-US" dirty="0"/>
          </a:p>
          <a:p>
            <a:pPr marL="0" indent="0">
              <a:buNone/>
            </a:pPr>
            <a:r>
              <a:rPr lang="en-US" dirty="0"/>
              <a:t> </a:t>
            </a:r>
          </a:p>
        </p:txBody>
      </p:sp>
    </p:spTree>
    <p:extLst>
      <p:ext uri="{BB962C8B-B14F-4D97-AF65-F5344CB8AC3E}">
        <p14:creationId xmlns:p14="http://schemas.microsoft.com/office/powerpoint/2010/main" val="2833335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Most Frequent Symptoms</a:t>
            </a:r>
            <a:br>
              <a:rPr lang="en-US" b="1" dirty="0"/>
            </a:br>
            <a:r>
              <a:rPr lang="en-US" b="1" dirty="0"/>
              <a:t>(33 studies)</a:t>
            </a:r>
          </a:p>
        </p:txBody>
      </p:sp>
      <p:sp>
        <p:nvSpPr>
          <p:cNvPr id="3" name="Content Placeholder 2"/>
          <p:cNvSpPr>
            <a:spLocks noGrp="1"/>
          </p:cNvSpPr>
          <p:nvPr>
            <p:ph sz="half" idx="1"/>
          </p:nvPr>
        </p:nvSpPr>
        <p:spPr/>
        <p:txBody>
          <a:bodyPr/>
          <a:lstStyle/>
          <a:p>
            <a:r>
              <a:rPr lang="en-US" dirty="0"/>
              <a:t>Fever (67 percent)</a:t>
            </a:r>
          </a:p>
          <a:p>
            <a:r>
              <a:rPr lang="en-US" dirty="0"/>
              <a:t>Cough (66 percent)</a:t>
            </a:r>
          </a:p>
          <a:p>
            <a:r>
              <a:rPr lang="en-US" dirty="0"/>
              <a:t>Dyspnea (7 percent)</a:t>
            </a:r>
          </a:p>
          <a:p>
            <a:r>
              <a:rPr lang="en-US" dirty="0"/>
              <a:t> Sore throat (7 percent)</a:t>
            </a:r>
          </a:p>
          <a:p>
            <a:r>
              <a:rPr lang="en-US" dirty="0"/>
              <a:t> Fatigue (7percent)</a:t>
            </a:r>
          </a:p>
          <a:p>
            <a:r>
              <a:rPr lang="en-US" dirty="0"/>
              <a:t> Myalgia (6 percent)</a:t>
            </a:r>
          </a:p>
          <a:p>
            <a:r>
              <a:rPr lang="en-US" dirty="0"/>
              <a:t> Rhinorrhea/nasal congestion</a:t>
            </a:r>
          </a:p>
          <a:p>
            <a:r>
              <a:rPr lang="en-US" dirty="0"/>
              <a:t>Anorexia, nausea/vomiting</a:t>
            </a:r>
          </a:p>
          <a:p>
            <a:endParaRPr lang="en-US" dirty="0"/>
          </a:p>
        </p:txBody>
      </p:sp>
      <p:sp>
        <p:nvSpPr>
          <p:cNvPr id="4" name="Content Placeholder 3"/>
          <p:cNvSpPr>
            <a:spLocks noGrp="1"/>
          </p:cNvSpPr>
          <p:nvPr>
            <p:ph sz="half" idx="2"/>
          </p:nvPr>
        </p:nvSpPr>
        <p:spPr/>
        <p:txBody>
          <a:bodyPr/>
          <a:lstStyle/>
          <a:p>
            <a:r>
              <a:rPr lang="en-US" dirty="0"/>
              <a:t>Headache</a:t>
            </a:r>
          </a:p>
          <a:p>
            <a:r>
              <a:rPr lang="en-US" dirty="0"/>
              <a:t>Possibly abnormalities in</a:t>
            </a:r>
          </a:p>
          <a:p>
            <a:r>
              <a:rPr lang="en-US" dirty="0"/>
              <a:t>smell and/or taste.</a:t>
            </a:r>
          </a:p>
          <a:p>
            <a:endParaRPr lang="en-US" dirty="0"/>
          </a:p>
          <a:p>
            <a:r>
              <a:rPr lang="en-US" dirty="0"/>
              <a:t> </a:t>
            </a:r>
            <a:r>
              <a:rPr lang="en-US" dirty="0" err="1"/>
              <a:t>Lymphopenia</a:t>
            </a:r>
            <a:r>
              <a:rPr lang="en-US" dirty="0"/>
              <a:t> (14%)</a:t>
            </a:r>
          </a:p>
          <a:p>
            <a:r>
              <a:rPr lang="en-US" dirty="0"/>
              <a:t>Modest increase in liver enzymes(5%)</a:t>
            </a:r>
          </a:p>
          <a:p>
            <a:r>
              <a:rPr lang="en-US" dirty="0"/>
              <a:t> Thrombocytopenia (1%) </a:t>
            </a:r>
          </a:p>
          <a:p>
            <a:endParaRPr lang="en-US" dirty="0"/>
          </a:p>
          <a:p>
            <a:endParaRPr lang="en-US" dirty="0"/>
          </a:p>
        </p:txBody>
      </p:sp>
    </p:spTree>
    <p:extLst>
      <p:ext uri="{BB962C8B-B14F-4D97-AF65-F5344CB8AC3E}">
        <p14:creationId xmlns:p14="http://schemas.microsoft.com/office/powerpoint/2010/main" val="427629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Maternal respiratory support</a:t>
            </a:r>
          </a:p>
        </p:txBody>
      </p:sp>
      <p:sp>
        <p:nvSpPr>
          <p:cNvPr id="3" name="Content Placeholder 2"/>
          <p:cNvSpPr>
            <a:spLocks noGrp="1"/>
          </p:cNvSpPr>
          <p:nvPr>
            <p:ph idx="1"/>
          </p:nvPr>
        </p:nvSpPr>
        <p:spPr/>
        <p:txBody>
          <a:bodyPr/>
          <a:lstStyle/>
          <a:p>
            <a:r>
              <a:rPr lang="en-US" dirty="0"/>
              <a:t>During pregnancy, maternal peripheral oxygen saturation (SpO2) should be maintained at ≥95 percent, which is in excess of the oxygen delivery needs of the mother. </a:t>
            </a:r>
          </a:p>
          <a:p>
            <a:endParaRPr lang="en-US" dirty="0"/>
          </a:p>
          <a:p>
            <a:r>
              <a:rPr lang="en-US" dirty="0"/>
              <a:t>If SpO2 falls below 95 percent, an arterial blood gas is obtained to measure the partial pressure of oxygen (PaO2): Maternal PaO2 greater than 70 mmHg is desirable to maintain a favorable oxygen diffusion gradient from the maternal to the fetal side of the placenta. The World Health Organization (WHO) suggests maintaining maternal SpO2 ≥92 to 95 percent once the patient is stable</a:t>
            </a:r>
          </a:p>
          <a:p>
            <a:endParaRPr lang="en-US" dirty="0"/>
          </a:p>
          <a:p>
            <a:endParaRPr lang="en-US" dirty="0"/>
          </a:p>
        </p:txBody>
      </p:sp>
    </p:spTree>
    <p:extLst>
      <p:ext uri="{BB962C8B-B14F-4D97-AF65-F5344CB8AC3E}">
        <p14:creationId xmlns:p14="http://schemas.microsoft.com/office/powerpoint/2010/main" val="11655667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the ICU, severely ill patients with COVID-19 </a:t>
            </a:r>
          </a:p>
        </p:txBody>
      </p:sp>
      <p:sp>
        <p:nvSpPr>
          <p:cNvPr id="3" name="Content Placeholder 2"/>
          <p:cNvSpPr>
            <a:spLocks noGrp="1"/>
          </p:cNvSpPr>
          <p:nvPr>
            <p:ph idx="1"/>
          </p:nvPr>
        </p:nvSpPr>
        <p:spPr/>
        <p:txBody>
          <a:bodyPr>
            <a:normAutofit/>
          </a:bodyPr>
          <a:lstStyle/>
          <a:p>
            <a:r>
              <a:rPr lang="en-US" dirty="0"/>
              <a:t>are often managed in the prone position; the left lateral position is an alternative but may not be as effective. </a:t>
            </a:r>
          </a:p>
          <a:p>
            <a:endParaRPr lang="en-US" dirty="0"/>
          </a:p>
          <a:p>
            <a:r>
              <a:rPr lang="en-US" dirty="0"/>
              <a:t>Permissive hypercapnia (PCO2 &lt;60 mmHg) and extracorporeal membrane oxygenation (ECMO), if indicated for management of ARDS, do not appear to be harmful to the fetus, but data are limited </a:t>
            </a:r>
          </a:p>
          <a:p>
            <a:r>
              <a:rPr lang="en-US" dirty="0"/>
              <a:t>High positive end-expiratory pressure strategies (&gt;10 mmHg), if considered, require close ongoing maternal and fetal monitoring because they decrease preload and cardiac output </a:t>
            </a:r>
          </a:p>
        </p:txBody>
      </p:sp>
    </p:spTree>
    <p:extLst>
      <p:ext uri="{BB962C8B-B14F-4D97-AF65-F5344CB8AC3E}">
        <p14:creationId xmlns:p14="http://schemas.microsoft.com/office/powerpoint/2010/main" val="25389115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venous thromboembolism prophylaxis </a:t>
            </a:r>
          </a:p>
        </p:txBody>
      </p:sp>
      <p:sp>
        <p:nvSpPr>
          <p:cNvPr id="3" name="Content Placeholder 2"/>
          <p:cNvSpPr>
            <a:spLocks noGrp="1"/>
          </p:cNvSpPr>
          <p:nvPr>
            <p:ph idx="1"/>
          </p:nvPr>
        </p:nvSpPr>
        <p:spPr>
          <a:xfrm>
            <a:off x="2271623" y="1288211"/>
            <a:ext cx="9232989" cy="4605758"/>
          </a:xfrm>
        </p:spPr>
        <p:txBody>
          <a:bodyPr>
            <a:normAutofit/>
          </a:bodyPr>
          <a:lstStyle/>
          <a:p>
            <a:r>
              <a:rPr lang="en-US" dirty="0"/>
              <a:t> routine pharmacologic venous thromboembolism prophylaxis in patients hospitalized with COVID-19 is recommended unless there is a contraindication (</a:t>
            </a:r>
            <a:r>
              <a:rPr lang="en-US" dirty="0" err="1"/>
              <a:t>eg</a:t>
            </a:r>
            <a:r>
              <a:rPr lang="en-US" dirty="0"/>
              <a:t>, bleeding, severe thrombocytopenia).</a:t>
            </a:r>
          </a:p>
          <a:p>
            <a:endParaRPr lang="en-US" dirty="0"/>
          </a:p>
          <a:p>
            <a:r>
              <a:rPr lang="en-US" dirty="0"/>
              <a:t>We initiate prophylaxis in all pregnant/postpartum women with COVID-19 admitted to the hospital for management of an antepartum or postpartum obstetric or medical disorder or because of the severity of COVID-19 alone.</a:t>
            </a:r>
          </a:p>
          <a:p>
            <a:r>
              <a:rPr lang="en-US" dirty="0"/>
              <a:t>Unfractionated heparin is generally preferred in pregnant women who might be proximate to delivery because it is more readily reversed than low molecular weight heparin.</a:t>
            </a:r>
          </a:p>
          <a:p>
            <a:endParaRPr lang="en-US" dirty="0"/>
          </a:p>
          <a:p>
            <a:r>
              <a:rPr lang="en-US" dirty="0"/>
              <a:t> Low molecular weight heparin (</a:t>
            </a:r>
            <a:r>
              <a:rPr lang="en-US" dirty="0" err="1"/>
              <a:t>eg</a:t>
            </a:r>
            <a:r>
              <a:rPr lang="en-US" dirty="0"/>
              <a:t>, enoxaparin 40 mg daily) is reasonable in women unlikely to be delivered within several days and those who are postpartum. </a:t>
            </a:r>
          </a:p>
        </p:txBody>
      </p:sp>
    </p:spTree>
    <p:extLst>
      <p:ext uri="{BB962C8B-B14F-4D97-AF65-F5344CB8AC3E}">
        <p14:creationId xmlns:p14="http://schemas.microsoft.com/office/powerpoint/2010/main" val="29647659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dexamethasone</a:t>
            </a:r>
          </a:p>
        </p:txBody>
      </p:sp>
      <p:sp>
        <p:nvSpPr>
          <p:cNvPr id="3" name="Content Placeholder 2"/>
          <p:cNvSpPr>
            <a:spLocks noGrp="1"/>
          </p:cNvSpPr>
          <p:nvPr>
            <p:ph idx="1"/>
          </p:nvPr>
        </p:nvSpPr>
        <p:spPr>
          <a:xfrm>
            <a:off x="2589212" y="1656272"/>
            <a:ext cx="8915400" cy="4842294"/>
          </a:xfrm>
        </p:spPr>
        <p:txBody>
          <a:bodyPr>
            <a:normAutofit/>
          </a:bodyPr>
          <a:lstStyle/>
          <a:p>
            <a:r>
              <a:rPr lang="en-US" dirty="0"/>
              <a:t>Dexamethasone 6 mg daily for 10 days or until discharge is recommended for severely ill </a:t>
            </a:r>
            <a:r>
              <a:rPr lang="en-US" dirty="0" err="1"/>
              <a:t>nonpregnant</a:t>
            </a:r>
            <a:r>
              <a:rPr lang="en-US" dirty="0"/>
              <a:t> patients who are on supplemental oxygen or </a:t>
            </a:r>
            <a:r>
              <a:rPr lang="en-US" dirty="0" err="1"/>
              <a:t>ventilatory</a:t>
            </a:r>
            <a:r>
              <a:rPr lang="en-US" dirty="0"/>
              <a:t> support. Glucocorticoids may also have a role in the management of refractory shock in critically ill patients with COVID-19</a:t>
            </a:r>
          </a:p>
          <a:p>
            <a:endParaRPr lang="en-US" dirty="0"/>
          </a:p>
          <a:p>
            <a:endParaRPr lang="en-US" dirty="0"/>
          </a:p>
          <a:p>
            <a:r>
              <a:rPr lang="en-US" dirty="0"/>
              <a:t>for a preterm delivery at 24+0 and 33+6 weeks of gestation within seven days, we suggest initiating therapy with the usual doses of dexamethasone (four doses of 6 mg given intramuscularly 12 hours apart) or betamethasone (two doses of 12 mg given intramuscularly 24 hours apart) to induce fetal pulmonary maturation followed by either prednisolone (40 mg orally daily) or hydrocortisone (80 mg intravenously twice daily) to complete the maternal steroid course.</a:t>
            </a:r>
          </a:p>
          <a:p>
            <a:pPr marL="0" indent="0">
              <a:buNone/>
            </a:pPr>
            <a:endParaRPr lang="en-US" dirty="0"/>
          </a:p>
        </p:txBody>
      </p:sp>
    </p:spTree>
    <p:extLst>
      <p:ext uri="{BB962C8B-B14F-4D97-AF65-F5344CB8AC3E}">
        <p14:creationId xmlns:p14="http://schemas.microsoft.com/office/powerpoint/2010/main" val="23758591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Safety of antiviral drug therapy</a:t>
            </a:r>
          </a:p>
        </p:txBody>
      </p:sp>
      <p:sp>
        <p:nvSpPr>
          <p:cNvPr id="3" name="Content Placeholder 2"/>
          <p:cNvSpPr>
            <a:spLocks noGrp="1"/>
          </p:cNvSpPr>
          <p:nvPr>
            <p:ph idx="1"/>
          </p:nvPr>
        </p:nvSpPr>
        <p:spPr>
          <a:xfrm>
            <a:off x="2495908" y="1477991"/>
            <a:ext cx="9008703" cy="4991819"/>
          </a:xfrm>
        </p:spPr>
        <p:txBody>
          <a:bodyPr>
            <a:normAutofit/>
          </a:bodyPr>
          <a:lstStyle/>
          <a:p>
            <a:pPr marL="0" indent="0">
              <a:buNone/>
            </a:pPr>
            <a:r>
              <a:rPr lang="en-US" dirty="0"/>
              <a:t>●</a:t>
            </a:r>
            <a:r>
              <a:rPr lang="en-US" dirty="0" err="1"/>
              <a:t>Remdesivir</a:t>
            </a:r>
            <a:endParaRPr lang="en-US" dirty="0"/>
          </a:p>
          <a:p>
            <a:r>
              <a:rPr lang="en-US" dirty="0"/>
              <a:t>It has been used without reported fetal toxicity in some pregnant women with Ebola virus disease</a:t>
            </a:r>
          </a:p>
          <a:p>
            <a:r>
              <a:rPr lang="en-US" dirty="0"/>
              <a:t>●Other drugs – Data from randomized trials generally suggest no benefit from administration of </a:t>
            </a:r>
            <a:r>
              <a:rPr lang="en-US" dirty="0" err="1"/>
              <a:t>hydroxychloroquine</a:t>
            </a:r>
            <a:r>
              <a:rPr lang="en-US" dirty="0"/>
              <a:t> or chloroquine. Furthermore, adverse maternal effects include abnormal heart rhythms (QT interval prolongation and ventricular tachycardia), especially in patients taking other drugs associated with </a:t>
            </a:r>
            <a:r>
              <a:rPr lang="en-US" dirty="0" err="1"/>
              <a:t>QTc</a:t>
            </a:r>
            <a:r>
              <a:rPr lang="en-US" dirty="0"/>
              <a:t> prolongation. </a:t>
            </a:r>
          </a:p>
          <a:p>
            <a:r>
              <a:rPr lang="en-US" dirty="0" err="1"/>
              <a:t>Hydroxychloroquine</a:t>
            </a:r>
            <a:r>
              <a:rPr lang="en-US" dirty="0"/>
              <a:t> crosses the placenta. Accumulation in fetal ocular tissue has been observed in animal studies, but an increased risk of fetal </a:t>
            </a:r>
            <a:r>
              <a:rPr lang="en-US" b="1" dirty="0"/>
              <a:t>ocular abnormalities has not been observed in humans, which is reassuring given that the drug has been used by pregnant women for treatment </a:t>
            </a:r>
            <a:r>
              <a:rPr lang="en-US" dirty="0"/>
              <a:t>of systemic lupus erythematosus or for prevention of malaria. Available data are limited, however, and a risk to the fetus cannot be ruled out when used at different doses for other indications</a:t>
            </a:r>
          </a:p>
        </p:txBody>
      </p:sp>
    </p:spTree>
    <p:extLst>
      <p:ext uri="{BB962C8B-B14F-4D97-AF65-F5344CB8AC3E}">
        <p14:creationId xmlns:p14="http://schemas.microsoft.com/office/powerpoint/2010/main" val="8108770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lopinavir</a:t>
            </a:r>
            <a:r>
              <a:rPr lang="en-US" dirty="0"/>
              <a:t>-ritonavir, which is primarily used for treatment of HIV infection, including during pregnancy. It crosses the placenta and may increase the risk for preterm delivery, but an increased risk of teratogenic effects has not been observed in humans. Investigational drugs for COVID-19 that are known to be teratogenic include ribavirin and </a:t>
            </a:r>
            <a:r>
              <a:rPr lang="en-US" dirty="0" err="1"/>
              <a:t>baricitinib</a:t>
            </a:r>
            <a:r>
              <a:rPr lang="en-US" dirty="0"/>
              <a:t>.</a:t>
            </a:r>
          </a:p>
        </p:txBody>
      </p:sp>
    </p:spTree>
    <p:extLst>
      <p:ext uri="{BB962C8B-B14F-4D97-AF65-F5344CB8AC3E}">
        <p14:creationId xmlns:p14="http://schemas.microsoft.com/office/powerpoint/2010/main" val="3557119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449902" y="1017917"/>
            <a:ext cx="9054710" cy="4893305"/>
          </a:xfrm>
        </p:spPr>
        <p:txBody>
          <a:bodyPr/>
          <a:lstStyle/>
          <a:p>
            <a:r>
              <a:rPr lang="en-US" dirty="0"/>
              <a:t>It is known that some patients with severe COVID-19 have laboratory evidence of an exuberant inflammatory response (similar to cytokine release syndrome), which has been associated with critical and fatal illnesses.</a:t>
            </a:r>
          </a:p>
          <a:p>
            <a:pPr marL="0" indent="0">
              <a:buNone/>
            </a:pPr>
            <a:endParaRPr lang="en-US" dirty="0"/>
          </a:p>
          <a:p>
            <a:r>
              <a:rPr lang="en-US" dirty="0"/>
              <a:t> Whether the normal immunologic changes of pregnancy affect the occurrence and course of this response is unknown</a:t>
            </a:r>
          </a:p>
          <a:p>
            <a:endParaRPr lang="en-US" dirty="0"/>
          </a:p>
          <a:p>
            <a:pPr marL="0" indent="0">
              <a:buNone/>
            </a:pPr>
            <a:endParaRPr lang="en-US" dirty="0"/>
          </a:p>
          <a:p>
            <a:r>
              <a:rPr lang="en-US" dirty="0"/>
              <a:t>Severe sequelae of maternal infection include prolonged </a:t>
            </a:r>
            <a:r>
              <a:rPr lang="en-US" dirty="0" err="1"/>
              <a:t>ventilatory</a:t>
            </a:r>
            <a:r>
              <a:rPr lang="en-US" dirty="0"/>
              <a:t> support and need for extracorporeal membrane oxygenation (ECMO). In pregnant women who develop COVID-19 pneumonia, there appears to be an increased risk of preterm and cesarean delivery. </a:t>
            </a:r>
          </a:p>
          <a:p>
            <a:endParaRPr lang="en-US" dirty="0"/>
          </a:p>
          <a:p>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556038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Maternal deaths from cardiopulmonary complications, sometimes with </a:t>
            </a:r>
            <a:r>
              <a:rPr lang="en-US" dirty="0" err="1"/>
              <a:t>multiorgan</a:t>
            </a:r>
            <a:r>
              <a:rPr lang="en-US" dirty="0"/>
              <a:t> failure, have been reported in the medical literature Most of these women were generally healthy prior to the SARS-CoV-2 infection. </a:t>
            </a:r>
          </a:p>
          <a:p>
            <a:endParaRPr lang="en-US" dirty="0"/>
          </a:p>
          <a:p>
            <a:endParaRPr lang="en-US" dirty="0"/>
          </a:p>
          <a:p>
            <a:r>
              <a:rPr lang="en-US" dirty="0"/>
              <a:t>The risk of death does not appear to be increased in pregnancy compared with </a:t>
            </a:r>
            <a:r>
              <a:rPr lang="en-US" dirty="0" err="1"/>
              <a:t>nonpregnant</a:t>
            </a:r>
            <a:r>
              <a:rPr lang="en-US" dirty="0"/>
              <a:t>, reproductive-age women</a:t>
            </a:r>
          </a:p>
        </p:txBody>
      </p:sp>
    </p:spTree>
    <p:extLst>
      <p:ext uri="{BB962C8B-B14F-4D97-AF65-F5344CB8AC3E}">
        <p14:creationId xmlns:p14="http://schemas.microsoft.com/office/powerpoint/2010/main" val="3021625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966823" y="1449237"/>
            <a:ext cx="9175480" cy="4525245"/>
          </a:xfrm>
        </p:spPr>
        <p:txBody>
          <a:bodyPr/>
          <a:lstStyle/>
          <a:p>
            <a:r>
              <a:rPr lang="en-US" dirty="0"/>
              <a:t>Hyperthermia, which is common in COVID-19, is a theoretical concern as elevation of maternal core temperature from a febrile illness during organogenesis in the first trimester may be associated with an increased risk of congenital anomalies, especially neural tube defects, or miscarriage; however, an increased incidence of these outcomes has not been observed. </a:t>
            </a:r>
          </a:p>
          <a:p>
            <a:endParaRPr lang="en-US" dirty="0"/>
          </a:p>
          <a:p>
            <a:endParaRPr lang="en-US" dirty="0"/>
          </a:p>
          <a:p>
            <a:r>
              <a:rPr lang="en-US" dirty="0"/>
              <a:t>Use of acetaminophen in pregnancy, including in the first trimester, has been shown overall to be safe</a:t>
            </a:r>
          </a:p>
        </p:txBody>
      </p:sp>
    </p:spTree>
    <p:extLst>
      <p:ext uri="{BB962C8B-B14F-4D97-AF65-F5344CB8AC3E}">
        <p14:creationId xmlns:p14="http://schemas.microsoft.com/office/powerpoint/2010/main" val="1377675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08363" y="494582"/>
            <a:ext cx="9296250" cy="6452558"/>
          </a:xfrm>
        </p:spPr>
        <p:txBody>
          <a:bodyPr>
            <a:normAutofit/>
          </a:bodyPr>
          <a:lstStyle/>
          <a:p>
            <a:r>
              <a:rPr lang="en-US" sz="3200" b="1" dirty="0"/>
              <a:t>Prevalence of congenital infection </a:t>
            </a:r>
            <a:endParaRPr lang="en-US" dirty="0"/>
          </a:p>
          <a:p>
            <a:endParaRPr lang="en-US" dirty="0"/>
          </a:p>
          <a:p>
            <a:endParaRPr lang="en-US" dirty="0"/>
          </a:p>
          <a:p>
            <a:r>
              <a:rPr lang="en-US" dirty="0"/>
              <a:t>Possible vertical transmission has been reported in several cases of </a:t>
            </a:r>
            <a:r>
              <a:rPr lang="en-US" dirty="0" err="1"/>
              <a:t>peripartum</a:t>
            </a:r>
            <a:r>
              <a:rPr lang="en-US" dirty="0"/>
              <a:t> maternal infection in the third trimester, suggesting congenital infection is possible but uncommon (&lt;3 percent of maternal infections )</a:t>
            </a:r>
          </a:p>
          <a:p>
            <a:endParaRPr lang="en-US" dirty="0"/>
          </a:p>
          <a:p>
            <a:r>
              <a:rPr lang="en-US" dirty="0"/>
              <a:t> Most neonatal infections are thought to result from respiratory droplets when neonates are exposed after delivery to mothers or other caregivers with SARS-CoV-2 infection.</a:t>
            </a:r>
          </a:p>
          <a:p>
            <a:pPr marL="0" indent="0">
              <a:buNone/>
            </a:pPr>
            <a:endParaRPr lang="en-US" dirty="0"/>
          </a:p>
          <a:p>
            <a:pPr marL="0" indent="0">
              <a:buNone/>
            </a:pPr>
            <a:r>
              <a:rPr lang="en-US" dirty="0"/>
              <a:t>The frequency of spontaneous abortion does not appear to be increased, but data on first-trimester infections are limited . </a:t>
            </a:r>
          </a:p>
          <a:p>
            <a:pPr marL="0" indent="0">
              <a:buNone/>
            </a:pPr>
            <a:endParaRPr lang="en-US" dirty="0"/>
          </a:p>
        </p:txBody>
      </p:sp>
    </p:spTree>
    <p:extLst>
      <p:ext uri="{BB962C8B-B14F-4D97-AF65-F5344CB8AC3E}">
        <p14:creationId xmlns:p14="http://schemas.microsoft.com/office/powerpoint/2010/main" val="4292639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Only two well-documented cases of probable vertical transmission have been published [53,54]. Both infants were delivered at 35 to 36 weeks of gestation and did well. One had transient mild hypothermia, hypoglycemia, and feeding difficulties consistent with prematurity but no respiratory difficulties. The other required resuscitation at birth but was </a:t>
            </a:r>
            <a:r>
              <a:rPr lang="en-US" dirty="0" err="1"/>
              <a:t>extubated</a:t>
            </a:r>
            <a:r>
              <a:rPr lang="en-US" dirty="0"/>
              <a:t> within six hours and then on day 3 of life developed irritability, poor feeding, axial hypertonia, and </a:t>
            </a:r>
            <a:r>
              <a:rPr lang="en-US" dirty="0" err="1"/>
              <a:t>opisthotonos</a:t>
            </a:r>
            <a:r>
              <a:rPr lang="en-US" dirty="0"/>
              <a:t> but recovered. Newborn and placental specimens were positive for SARS-CoV-2 RNA.</a:t>
            </a:r>
          </a:p>
        </p:txBody>
      </p:sp>
    </p:spTree>
    <p:extLst>
      <p:ext uri="{BB962C8B-B14F-4D97-AF65-F5344CB8AC3E}">
        <p14:creationId xmlns:p14="http://schemas.microsoft.com/office/powerpoint/2010/main" val="2858813603"/>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1491</TotalTime>
  <Words>2898</Words>
  <Application>Microsoft Office PowerPoint</Application>
  <PresentationFormat>Widescreen</PresentationFormat>
  <Paragraphs>268</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Wisp</vt:lpstr>
      <vt:lpstr>Covid in pregnancy</vt:lpstr>
      <vt:lpstr>COURSE IN PREGNANCY Pregnancy and childbirth</vt:lpstr>
      <vt:lpstr>Pregnancy complications  </vt:lpstr>
      <vt:lpstr>Most Frequent Symptoms (33 studies)</vt:lpstr>
      <vt:lpstr>PowerPoint Presentation</vt:lpstr>
      <vt:lpstr>PowerPoint Presentation</vt:lpstr>
      <vt:lpstr>PowerPoint Presentation</vt:lpstr>
      <vt:lpstr>PowerPoint Presentation</vt:lpstr>
      <vt:lpstr>PowerPoint Presentation</vt:lpstr>
      <vt:lpstr>Defining COVID-19 severity</vt:lpstr>
      <vt:lpstr>Asymptomatic or pre-symptomatic </vt:lpstr>
      <vt:lpstr>Moderate disease: </vt:lpstr>
      <vt:lpstr>Severe disease : </vt:lpstr>
      <vt:lpstr>Critical disease: </vt:lpstr>
      <vt:lpstr>PRENATAL CARE </vt:lpstr>
      <vt:lpstr>Routine prenatal care in uninfected women </vt:lpstr>
      <vt:lpstr>PowerPoint Presentation</vt:lpstr>
      <vt:lpstr>PowerPoint Presentation</vt:lpstr>
      <vt:lpstr>PowerPoint Presentation</vt:lpstr>
      <vt:lpstr>Protocols for outpatient care: </vt:lpstr>
      <vt:lpstr>Protocols for outpatient care </vt:lpstr>
      <vt:lpstr>Reasons to call a health care provider or emergency medical services </vt:lpstr>
      <vt:lpstr>Follow up </vt:lpstr>
      <vt:lpstr>When is a patient not infectious? </vt:lpstr>
      <vt:lpstr>In-patient care </vt:lpstr>
      <vt:lpstr> Inpatient care </vt:lpstr>
      <vt:lpstr>Protocols for inpatient care </vt:lpstr>
      <vt:lpstr>Protocols for inpatient care </vt:lpstr>
      <vt:lpstr>Management of Severe Disease </vt:lpstr>
      <vt:lpstr>Treatment options </vt:lpstr>
      <vt:lpstr>Use of antibiotics </vt:lpstr>
      <vt:lpstr>Use of antibiotics </vt:lpstr>
      <vt:lpstr>Timing of Delivery for Critically ill </vt:lpstr>
      <vt:lpstr>PowerPoint Presentation</vt:lpstr>
      <vt:lpstr>PowerPoint Presentation</vt:lpstr>
      <vt:lpstr>Timing of Delivery in Asymptomatic or Mildly Symptomatic Pregnant Patients </vt:lpstr>
      <vt:lpstr>Timing of Delivery in Asymptomatic or Mildly Symptomatic Pregnant Patients </vt:lpstr>
      <vt:lpstr>Fetal monitoring </vt:lpstr>
      <vt:lpstr>PowerPoint Presentation</vt:lpstr>
      <vt:lpstr>Maternal respiratory support</vt:lpstr>
      <vt:lpstr>In the ICU, severely ill patients with COVID-19 </vt:lpstr>
      <vt:lpstr>venous thromboembolism prophylaxis </vt:lpstr>
      <vt:lpstr>dexamethasone</vt:lpstr>
      <vt:lpstr>Safety of antiviral drug therapy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Surface</dc:creator>
  <cp:lastModifiedBy>mahsa naemi</cp:lastModifiedBy>
  <cp:revision>43</cp:revision>
  <dcterms:created xsi:type="dcterms:W3CDTF">2020-08-15T12:02:43Z</dcterms:created>
  <dcterms:modified xsi:type="dcterms:W3CDTF">2020-09-20T04:12:55Z</dcterms:modified>
</cp:coreProperties>
</file>