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7"/>
  </p:notesMasterIdLst>
  <p:sldIdLst>
    <p:sldId id="256" r:id="rId2"/>
    <p:sldId id="268" r:id="rId3"/>
    <p:sldId id="265" r:id="rId4"/>
    <p:sldId id="266" r:id="rId5"/>
    <p:sldId id="264" r:id="rId6"/>
    <p:sldId id="257" r:id="rId7"/>
    <p:sldId id="258" r:id="rId8"/>
    <p:sldId id="259" r:id="rId9"/>
    <p:sldId id="269" r:id="rId10"/>
    <p:sldId id="263" r:id="rId11"/>
    <p:sldId id="260" r:id="rId12"/>
    <p:sldId id="261" r:id="rId13"/>
    <p:sldId id="262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B4CAE-418A-47E1-B9F9-2A00A563534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AAAD-BFFF-47AF-AC09-47CE8E4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F8A6-950E-4348-AA74-FBDC1FEB6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E197A-36FB-4590-A821-FCA137676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0B88D-85BF-4FA1-9DBB-ACF1216D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C095-00BA-496F-886F-C8B67DF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5E605-7BD0-4221-BE27-4135DABF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0C20-76B6-4AA7-AA78-ACF9A213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440AE-0E59-4A57-8D89-CAD68EA91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10AA-E731-47ED-ABBA-359CA1FA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14D3A-387C-44A0-B086-5716B941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E385-9FAE-4DC7-8D51-267AB5DB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5970F-D818-4336-A6E6-D865740F0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949D4-8496-4603-9E7E-BCB8B5C4F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7861-8681-430C-820C-1FAFFF62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7775-CAF6-4AF6-9A8C-361E3B90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8C9A-1D23-419F-9DC9-0751EBE2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7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68D8-1601-40B9-8359-D1441BB0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7A13C-7DBC-4BBA-B630-C174BDF7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EB4E-3F4E-46CF-8D6B-CC2E8CC8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F3064-737E-437E-A76C-DBCCB4A7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54082-F8EB-4B99-B257-AAA4DAF7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7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A280-8C32-4BC5-B161-8DE252BE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5753A-E133-4245-9ED1-7CD57F496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AE9A-AAF3-462B-AECF-4A623EE8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893A3-895E-4E28-B969-4EB251B9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77394-30AA-4F0A-8D4E-30EF09BF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4CE2-6198-429F-B4BF-56B7E871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1EDB9-1F52-4B30-A5C9-66EC471B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290FD-5055-4D87-91D6-463302569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D7754-2118-40D3-9E72-44A39813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E8E1E-2370-4DA9-AA5F-A155FB80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792A7-E5D5-4A0C-8B12-8DA3350E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8F10-8383-446F-A17E-1927655E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7C003-210C-4AC5-934F-9BDC1D598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60BA4-3EB5-4BEE-B377-DE27585A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C8493-44C3-4F68-ACA1-67064FB0B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5F929-C9C0-4943-A753-9300C71C4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29AFB-1767-4CCF-88D5-7A138275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D5943D-F466-4285-8853-B4BEE60C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EC3BD-389C-420C-82FE-833DCD6F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4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D3F1-7204-4F2E-AC91-2DDA7744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185E9-2FF7-4BC2-8AD8-4AEEA7BE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47D51-EA3D-4FE7-9BEA-CC2F9782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C1E45-F06A-4DEE-AC49-6D5D3C2F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6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6FC1A-7504-4E54-8D56-746DE674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79A83-381F-4196-9AF4-20C8451D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B2327-B33F-460D-8252-ED2A799A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F4D7-76C2-42E0-9E34-D12C0A0B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CBE42-C915-4002-8448-BF415EE4C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707-D21D-47B8-A491-CDC1852FA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2AF62-7474-4B7F-A208-FEFA78AA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3C9D6-DBC6-4046-B5A2-5CD3E2DF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92EC-5895-4AE0-B78E-FF4B1BE0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2C13-8F64-4FE4-9E1D-4C435F96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46DAE-66EF-4941-ACD4-75EEEA103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EA6FA-F182-4E75-BC38-63D07DD4A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CE9B1-1FBE-4F0F-BA84-C58B31C6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EB7FB-9C24-4AA4-AAA2-43F00A52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2210C-8270-4BC3-AD8E-310AFE10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19D38-6259-453F-A7B4-CD8D8DBD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91F4D-FDB8-48B5-8351-B2BD420B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9541E-ECA2-4684-A757-164CF787C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2A1A-A49A-48E3-8311-2E957557B73B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637D-54B5-47C3-98A3-35F8D86A2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B4F77-CDFF-454A-AE57-E1C3D2F49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326E-6099-4C55-BD57-37E342C7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94EF-6856-4242-A5D0-59FED7C1C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Prepartum Hypoxic-Ischemic</a:t>
            </a:r>
            <a:br>
              <a:rPr lang="en-US" dirty="0"/>
            </a:br>
            <a:r>
              <a:rPr lang="en-US" dirty="0"/>
              <a:t>Encephalopathy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ECD3D-9C5C-4025-ABE7-2B6DDEAB6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M. </a:t>
            </a:r>
            <a:r>
              <a:rPr lang="en-US" dirty="0" err="1" smtClean="0"/>
              <a:t>Shirazi</a:t>
            </a:r>
            <a:r>
              <a:rPr lang="en-US" dirty="0" smtClean="0"/>
              <a:t>, professor of tums</a:t>
            </a:r>
          </a:p>
          <a:p>
            <a:r>
              <a:rPr lang="en-US" dirty="0" err="1" smtClean="0"/>
              <a:t>Yas</a:t>
            </a:r>
            <a:r>
              <a:rPr lang="en-US" dirty="0" smtClean="0"/>
              <a:t> Hospital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0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6BD28-F2C6-4E5D-9CEB-70E37E2C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r>
              <a:rPr lang="en-US" dirty="0"/>
              <a:t>persistent monitoring fetal heart rate </a:t>
            </a:r>
          </a:p>
          <a:p>
            <a:pPr lvl="1"/>
            <a:r>
              <a:rPr lang="en-US" dirty="0"/>
              <a:t>Increase Cesarean Section rate </a:t>
            </a:r>
            <a:endParaRPr lang="fa-IR" dirty="0"/>
          </a:p>
          <a:p>
            <a:pPr lvl="1"/>
            <a:r>
              <a:rPr lang="en-US" dirty="0"/>
              <a:t>No Reduction in CP</a:t>
            </a:r>
          </a:p>
          <a:p>
            <a:r>
              <a:rPr lang="en-US" dirty="0"/>
              <a:t>Low Apgar score</a:t>
            </a:r>
          </a:p>
          <a:p>
            <a:pPr lvl="1"/>
            <a:r>
              <a:rPr lang="en-US" dirty="0"/>
              <a:t>&lt; 3 in minute 5 </a:t>
            </a:r>
          </a:p>
          <a:p>
            <a:pPr lvl="1"/>
            <a:r>
              <a:rPr lang="en-US" dirty="0"/>
              <a:t>Increase death neonate </a:t>
            </a:r>
          </a:p>
          <a:p>
            <a:pPr lvl="1"/>
            <a:r>
              <a:rPr lang="en-US" dirty="0"/>
              <a:t>Sequels neurologic</a:t>
            </a:r>
          </a:p>
        </p:txBody>
      </p:sp>
    </p:spTree>
    <p:extLst>
      <p:ext uri="{BB962C8B-B14F-4D97-AF65-F5344CB8AC3E}">
        <p14:creationId xmlns:p14="http://schemas.microsoft.com/office/powerpoint/2010/main" val="196675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4AEC-1910-4EFD-B822-8025888A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4786"/>
            <a:ext cx="10906125" cy="1325563"/>
          </a:xfrm>
        </p:spPr>
        <p:txBody>
          <a:bodyPr/>
          <a:lstStyle/>
          <a:p>
            <a:pPr algn="ctr"/>
            <a:r>
              <a:rPr lang="en-US" dirty="0">
                <a:cs typeface="B Nazanin" panose="00000400000000000000" pitchFamily="2" charset="-78"/>
              </a:rPr>
              <a:t>Examination of the infant with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ADC3-E665-4910-990D-244453A54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349"/>
            <a:ext cx="10515600" cy="4856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Preconception factor</a:t>
            </a:r>
          </a:p>
          <a:p>
            <a:pPr lvl="1"/>
            <a:r>
              <a:rPr lang="en-US" dirty="0"/>
              <a:t>Familial history </a:t>
            </a:r>
          </a:p>
          <a:p>
            <a:pPr lvl="1"/>
            <a:r>
              <a:rPr lang="en-US" dirty="0"/>
              <a:t>Neurologic disease</a:t>
            </a:r>
          </a:p>
          <a:p>
            <a:pPr lvl="1"/>
            <a:r>
              <a:rPr lang="en-US" dirty="0"/>
              <a:t>Infertility treatment </a:t>
            </a:r>
          </a:p>
          <a:p>
            <a:pPr lvl="1"/>
            <a:r>
              <a:rPr lang="en-US" dirty="0"/>
              <a:t>Maternal thyroid disease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Obstetric factor</a:t>
            </a:r>
          </a:p>
          <a:p>
            <a:pPr lvl="1"/>
            <a:r>
              <a:rPr lang="en-US" dirty="0"/>
              <a:t>Severe preeclampsia</a:t>
            </a:r>
          </a:p>
          <a:p>
            <a:pPr lvl="1"/>
            <a:r>
              <a:rPr lang="en-US" dirty="0"/>
              <a:t>Postdate</a:t>
            </a:r>
          </a:p>
          <a:p>
            <a:pPr lvl="1"/>
            <a:r>
              <a:rPr lang="en-US" dirty="0"/>
              <a:t>Abnormal appearance placenta(thrombosis, </a:t>
            </a:r>
            <a:r>
              <a:rPr lang="en-US" dirty="0" err="1"/>
              <a:t>malperfusion</a:t>
            </a:r>
            <a:r>
              <a:rPr lang="en-US" dirty="0"/>
              <a:t>, inflammation)</a:t>
            </a:r>
          </a:p>
          <a:p>
            <a:pPr lvl="1"/>
            <a:r>
              <a:rPr lang="en-US" dirty="0"/>
              <a:t>IUGR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4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83C3-B3ED-43AE-9BA3-F1DEFC39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Sudden obstetric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20EB-5D8C-4531-818F-52364D724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Rupture uterine</a:t>
            </a:r>
          </a:p>
          <a:p>
            <a:r>
              <a:rPr lang="en-US" dirty="0"/>
              <a:t>Abruption placenta</a:t>
            </a:r>
          </a:p>
          <a:p>
            <a:r>
              <a:rPr lang="en-US" dirty="0"/>
              <a:t>Cord prolapse</a:t>
            </a:r>
          </a:p>
          <a:p>
            <a:r>
              <a:rPr lang="en-US" dirty="0"/>
              <a:t>Amniotic fluid embolism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Result in 6% death &amp; 12% HIE</a:t>
            </a:r>
          </a:p>
        </p:txBody>
      </p:sp>
    </p:spTree>
    <p:extLst>
      <p:ext uri="{BB962C8B-B14F-4D97-AF65-F5344CB8AC3E}">
        <p14:creationId xmlns:p14="http://schemas.microsoft.com/office/powerpoint/2010/main" val="112549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5E9E-A359-49C1-B6B4-1A125F7F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Prepartum HIE predictor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613E-91BA-4107-A7A6-713D63C1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3" y="1365244"/>
            <a:ext cx="5162553" cy="49752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Genetic abnormal (</a:t>
            </a:r>
            <a:r>
              <a:rPr lang="en-US" dirty="0" smtClean="0"/>
              <a:t>Posterior Fossa </a:t>
            </a:r>
            <a:r>
              <a:rPr lang="en-US" dirty="0"/>
              <a:t>abnormality)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/>
              <a:t>microcephaly</a:t>
            </a:r>
          </a:p>
          <a:p>
            <a:r>
              <a:rPr lang="en-US" dirty="0"/>
              <a:t>Weight &lt; 2000 </a:t>
            </a:r>
            <a:r>
              <a:rPr lang="en-US" baseline="30000" dirty="0"/>
              <a:t>gr</a:t>
            </a:r>
          </a:p>
          <a:p>
            <a:r>
              <a:rPr lang="en-US" dirty="0"/>
              <a:t>Perinatal infection</a:t>
            </a:r>
          </a:p>
          <a:p>
            <a:r>
              <a:rPr lang="en-US" dirty="0"/>
              <a:t>Fetal anemia</a:t>
            </a:r>
          </a:p>
          <a:p>
            <a:r>
              <a:rPr lang="en-US" dirty="0"/>
              <a:t>TTTS</a:t>
            </a:r>
          </a:p>
          <a:p>
            <a:r>
              <a:rPr lang="en-US" dirty="0"/>
              <a:t>Fetal alcohol syndrome</a:t>
            </a:r>
          </a:p>
          <a:p>
            <a:r>
              <a:rPr lang="en-US" dirty="0"/>
              <a:t>Postdate</a:t>
            </a:r>
          </a:p>
          <a:p>
            <a:r>
              <a:rPr lang="en-US" dirty="0"/>
              <a:t>IUGR</a:t>
            </a:r>
          </a:p>
          <a:p>
            <a:r>
              <a:rPr lang="en-US" dirty="0"/>
              <a:t>Boy &gt; Girl</a:t>
            </a:r>
          </a:p>
          <a:p>
            <a:r>
              <a:rPr lang="en-US" dirty="0"/>
              <a:t>GA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02E128-258D-4C0D-8155-909E63EB9987}"/>
              </a:ext>
            </a:extLst>
          </p:cNvPr>
          <p:cNvSpPr txBox="1">
            <a:spLocks/>
          </p:cNvSpPr>
          <p:nvPr/>
        </p:nvSpPr>
        <p:spPr>
          <a:xfrm>
            <a:off x="6353177" y="1374770"/>
            <a:ext cx="5329235" cy="4975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Maternal diabetes</a:t>
            </a:r>
          </a:p>
          <a:p>
            <a:r>
              <a:rPr lang="en-US" dirty="0"/>
              <a:t>Age &gt; 35 years</a:t>
            </a:r>
          </a:p>
          <a:p>
            <a:r>
              <a:rPr lang="en-US" dirty="0"/>
              <a:t>Parity (17% reduction)</a:t>
            </a:r>
          </a:p>
          <a:p>
            <a:r>
              <a:rPr lang="en-US" dirty="0"/>
              <a:t>Economic poverty</a:t>
            </a:r>
          </a:p>
          <a:p>
            <a:r>
              <a:rPr lang="en-US" dirty="0"/>
              <a:t>Not access to healthcare</a:t>
            </a:r>
            <a:endParaRPr lang="fa-IR" dirty="0"/>
          </a:p>
          <a:p>
            <a:r>
              <a:rPr lang="en-US" dirty="0"/>
              <a:t>Neurologic disease</a:t>
            </a:r>
          </a:p>
          <a:p>
            <a:r>
              <a:rPr lang="en-US" dirty="0"/>
              <a:t>treatment infertility (4 times)</a:t>
            </a:r>
          </a:p>
          <a:p>
            <a:r>
              <a:rPr lang="en-US" dirty="0"/>
              <a:t>thyroid disease (9 times)</a:t>
            </a:r>
          </a:p>
          <a:p>
            <a:r>
              <a:rPr lang="en-US" dirty="0"/>
              <a:t>Severe preeclampsia</a:t>
            </a:r>
          </a:p>
          <a:p>
            <a:r>
              <a:rPr lang="en-US" dirty="0"/>
              <a:t>Moderate to severe V/B</a:t>
            </a:r>
          </a:p>
          <a:p>
            <a:r>
              <a:rPr lang="en-US" dirty="0"/>
              <a:t>Viral infection, fever</a:t>
            </a:r>
          </a:p>
          <a:p>
            <a:r>
              <a:rPr lang="en-US" dirty="0"/>
              <a:t>Thrombosis</a:t>
            </a:r>
          </a:p>
          <a:p>
            <a:r>
              <a:rPr lang="en-US" dirty="0"/>
              <a:t>Metabolic disorder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9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BB64-32C6-4910-8FB6-3BEE99C0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Fetal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545A-F5A9-4994-9509-BD6984868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Prenatal stroke </a:t>
            </a:r>
          </a:p>
          <a:p>
            <a:pPr>
              <a:lnSpc>
                <a:spcPct val="150000"/>
              </a:lnSpc>
            </a:pPr>
            <a:r>
              <a:rPr lang="en-US" dirty="0"/>
              <a:t>Metabolic &amp; neurodegenerative</a:t>
            </a:r>
          </a:p>
          <a:p>
            <a:pPr>
              <a:lnSpc>
                <a:spcPct val="150000"/>
              </a:lnSpc>
            </a:pPr>
            <a:r>
              <a:rPr lang="en-US" dirty="0"/>
              <a:t>IUGR</a:t>
            </a:r>
          </a:p>
          <a:p>
            <a:pPr>
              <a:lnSpc>
                <a:spcPct val="150000"/>
              </a:lnSpc>
            </a:pPr>
            <a:r>
              <a:rPr lang="en-US" dirty="0"/>
              <a:t>Fetus bleeding</a:t>
            </a:r>
          </a:p>
          <a:p>
            <a:pPr>
              <a:lnSpc>
                <a:spcPct val="150000"/>
              </a:lnSpc>
            </a:pPr>
            <a:r>
              <a:rPr lang="en-US" dirty="0"/>
              <a:t>Necrosis white matter of brain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3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5794-ED94-4CFF-A364-B03E4454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63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Timing of insult 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A common but </a:t>
            </a:r>
            <a:r>
              <a:rPr lang="en-US" dirty="0">
                <a:solidFill>
                  <a:srgbClr val="7030A0"/>
                </a:solidFill>
              </a:rPr>
              <a:t>crucial problem </a:t>
            </a:r>
            <a:r>
              <a:rPr lang="en-US" dirty="0">
                <a:solidFill>
                  <a:srgbClr val="C00000"/>
                </a:solidFill>
              </a:rPr>
              <a:t>is the inability to time the onset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An </a:t>
            </a:r>
            <a:r>
              <a:rPr lang="en-US" dirty="0"/>
              <a:t>important point 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neuroprotective </a:t>
            </a:r>
            <a:r>
              <a:rPr lang="en-US" dirty="0">
                <a:solidFill>
                  <a:srgbClr val="C00000"/>
                </a:solidFill>
              </a:rPr>
              <a:t>therapies 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hypothermia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Malpractice</a:t>
            </a:r>
            <a:r>
              <a:rPr lang="en-US" dirty="0" smtClean="0"/>
              <a:t> </a:t>
            </a:r>
            <a:r>
              <a:rPr lang="en-US" dirty="0"/>
              <a:t>cases, and too often clinicians, </a:t>
            </a:r>
            <a:r>
              <a:rPr lang="en-US" dirty="0">
                <a:solidFill>
                  <a:srgbClr val="7030A0"/>
                </a:solidFill>
              </a:rPr>
              <a:t>typically focus on events around the time of delivery, which happens to be the time (hours) </a:t>
            </a:r>
            <a:r>
              <a:rPr lang="en-US" dirty="0"/>
              <a:t>when the </a:t>
            </a:r>
            <a:r>
              <a:rPr lang="en-US" dirty="0">
                <a:solidFill>
                  <a:srgbClr val="7030A0"/>
                </a:solidFill>
              </a:rPr>
              <a:t>majority</a:t>
            </a:r>
            <a:r>
              <a:rPr lang="en-US" dirty="0"/>
              <a:t> of data from pregnant women are obtained, whereas the </a:t>
            </a:r>
            <a:r>
              <a:rPr lang="en-US" dirty="0">
                <a:solidFill>
                  <a:srgbClr val="7030A0"/>
                </a:solidFill>
              </a:rPr>
              <a:t>rest of pregnancy is relatively </a:t>
            </a:r>
            <a:r>
              <a:rPr lang="en-US" dirty="0" smtClean="0">
                <a:solidFill>
                  <a:srgbClr val="7030A0"/>
                </a:solidFill>
              </a:rPr>
              <a:t>unmonitored.</a:t>
            </a:r>
          </a:p>
          <a:p>
            <a:pPr marL="0" indent="0">
              <a:buNone/>
            </a:pPr>
            <a:r>
              <a:rPr lang="en-US" dirty="0" smtClean="0"/>
              <a:t>However</a:t>
            </a:r>
            <a:r>
              <a:rPr lang="en-US" dirty="0"/>
              <a:t>, it is usually unknown whether the ultimate brain injury is caused by the events only around delivery or by cumulative </a:t>
            </a:r>
            <a:r>
              <a:rPr lang="en-US" dirty="0" smtClean="0"/>
              <a:t>insults.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C4B0-E16C-46E8-B5F1-32F131B7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Prepartum</a:t>
            </a:r>
            <a:r>
              <a:rPr lang="en-US" dirty="0"/>
              <a:t> Hypoxic-Ischemic</a:t>
            </a:r>
            <a:br>
              <a:rPr lang="en-US" dirty="0"/>
            </a:br>
            <a:r>
              <a:rPr lang="en-US" dirty="0" smtClean="0"/>
              <a:t>Encephalopathy (HIE)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FC247-805E-4735-888B-5A17FD5C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4675" cy="4351338"/>
          </a:xfrm>
        </p:spPr>
        <p:txBody>
          <a:bodyPr/>
          <a:lstStyle/>
          <a:p>
            <a:pPr algn="ctr"/>
            <a:r>
              <a:rPr lang="en-US" dirty="0"/>
              <a:t>Definition(ACOG)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central </a:t>
            </a:r>
            <a:r>
              <a:rPr lang="en-US" dirty="0">
                <a:solidFill>
                  <a:srgbClr val="C00000"/>
                </a:solidFill>
              </a:rPr>
              <a:t>nervous </a:t>
            </a:r>
            <a:r>
              <a:rPr lang="en-US" dirty="0" smtClean="0">
                <a:solidFill>
                  <a:srgbClr val="C00000"/>
                </a:solidFill>
              </a:rPr>
              <a:t>system(CNS) </a:t>
            </a:r>
            <a:r>
              <a:rPr lang="en-US" dirty="0">
                <a:solidFill>
                  <a:srgbClr val="C00000"/>
                </a:solidFill>
              </a:rPr>
              <a:t>dysfunction </a:t>
            </a:r>
            <a:r>
              <a:rPr lang="en-US" dirty="0"/>
              <a:t>in the newborn </a:t>
            </a:r>
            <a:r>
              <a:rPr lang="en-US" dirty="0" smtClean="0"/>
              <a:t>period.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It </a:t>
            </a:r>
            <a:r>
              <a:rPr lang="en-US" dirty="0" smtClean="0"/>
              <a:t>disturbed neurologic </a:t>
            </a:r>
            <a:r>
              <a:rPr lang="en-US" dirty="0"/>
              <a:t>function in the </a:t>
            </a:r>
            <a:r>
              <a:rPr lang="en-US" dirty="0">
                <a:solidFill>
                  <a:srgbClr val="C00000"/>
                </a:solidFill>
              </a:rPr>
              <a:t>earliest days </a:t>
            </a:r>
            <a:r>
              <a:rPr lang="en-US" dirty="0"/>
              <a:t>of life in an infant born at or beyond 35 weeks of </a:t>
            </a:r>
            <a:r>
              <a:rPr lang="en-US" dirty="0" smtClean="0"/>
              <a:t>gestation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anifested </a:t>
            </a:r>
            <a:r>
              <a:rPr lang="en-US" dirty="0"/>
              <a:t>by a </a:t>
            </a:r>
            <a:r>
              <a:rPr lang="en-US" dirty="0">
                <a:solidFill>
                  <a:srgbClr val="C00000"/>
                </a:solidFill>
              </a:rPr>
              <a:t>subnormal</a:t>
            </a:r>
            <a:r>
              <a:rPr lang="en-US" dirty="0"/>
              <a:t> level of </a:t>
            </a:r>
            <a:r>
              <a:rPr lang="en-US" dirty="0">
                <a:solidFill>
                  <a:srgbClr val="C00000"/>
                </a:solidFill>
              </a:rPr>
              <a:t>consciousness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seizures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difficult </a:t>
            </a:r>
            <a:r>
              <a:rPr lang="en-US" dirty="0">
                <a:solidFill>
                  <a:srgbClr val="C00000"/>
                </a:solidFill>
              </a:rPr>
              <a:t>respiration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depression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tone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reflexes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50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0BDB-F156-4435-A55C-A08562B3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CD446-ED80-4D48-A01F-D3F2C9E03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Duration of pregnancy</a:t>
            </a:r>
          </a:p>
          <a:p>
            <a:pPr>
              <a:lnSpc>
                <a:spcPct val="150000"/>
              </a:lnSpc>
            </a:pPr>
            <a:r>
              <a:rPr lang="de-DE" dirty="0"/>
              <a:t>Labor</a:t>
            </a:r>
          </a:p>
          <a:p>
            <a:pPr>
              <a:lnSpc>
                <a:spcPct val="150000"/>
              </a:lnSpc>
            </a:pPr>
            <a:r>
              <a:rPr lang="de-DE" dirty="0"/>
              <a:t>Delivery</a:t>
            </a:r>
          </a:p>
          <a:p>
            <a:pPr>
              <a:lnSpc>
                <a:spcPct val="150000"/>
              </a:lnSpc>
            </a:pPr>
            <a:r>
              <a:rPr lang="de-DE" dirty="0"/>
              <a:t>Postnatal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BD4A-2E7F-4F3B-893C-0E6FC202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Duration of Pregnancy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3313D-7AC6-4521-8055-5CE656471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Placenta circulation disorder(abruption, cord prolapse, tight nuchal cord)</a:t>
            </a:r>
          </a:p>
          <a:p>
            <a:pPr>
              <a:lnSpc>
                <a:spcPct val="100000"/>
              </a:lnSpc>
            </a:pPr>
            <a:r>
              <a:rPr lang="en-US" dirty="0"/>
              <a:t>Preeclampsia </a:t>
            </a:r>
          </a:p>
          <a:p>
            <a:pPr>
              <a:lnSpc>
                <a:spcPct val="100000"/>
              </a:lnSpc>
            </a:pPr>
            <a:r>
              <a:rPr lang="en-US" dirty="0"/>
              <a:t>Diabetes</a:t>
            </a:r>
          </a:p>
          <a:p>
            <a:pPr>
              <a:lnSpc>
                <a:spcPct val="100000"/>
              </a:lnSpc>
            </a:pPr>
            <a:r>
              <a:rPr lang="en-US" dirty="0"/>
              <a:t>Hypoxia (asthma, pneumonia, emboli)</a:t>
            </a:r>
          </a:p>
          <a:p>
            <a:pPr>
              <a:lnSpc>
                <a:spcPct val="100000"/>
              </a:lnSpc>
            </a:pPr>
            <a:r>
              <a:rPr lang="en-US" dirty="0"/>
              <a:t>Hypotension (shock, cardiac arrest, chronic vascular disease)</a:t>
            </a:r>
          </a:p>
          <a:p>
            <a:pPr>
              <a:lnSpc>
                <a:spcPct val="100000"/>
              </a:lnSpc>
            </a:pPr>
            <a:r>
              <a:rPr lang="en-US" dirty="0"/>
              <a:t>Chorioamnionitis</a:t>
            </a:r>
          </a:p>
          <a:p>
            <a:pPr>
              <a:lnSpc>
                <a:spcPct val="100000"/>
              </a:lnSpc>
            </a:pPr>
            <a:r>
              <a:rPr lang="en-US" dirty="0"/>
              <a:t>Prolong ROM</a:t>
            </a:r>
          </a:p>
          <a:p>
            <a:pPr>
              <a:lnSpc>
                <a:spcPct val="100000"/>
              </a:lnSpc>
            </a:pPr>
            <a:r>
              <a:rPr lang="en-US" dirty="0"/>
              <a:t>IUGR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8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DCDE-6BA5-4367-AD50-B1DFD346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Intrapartum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5A0A-D89B-4B66-B068-8BD13564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 </a:t>
            </a:r>
            <a:r>
              <a:rPr lang="en-US" dirty="0" smtClean="0"/>
              <a:t>fever</a:t>
            </a:r>
          </a:p>
          <a:p>
            <a:endParaRPr lang="en-US" dirty="0"/>
          </a:p>
          <a:p>
            <a:r>
              <a:rPr lang="en-US" dirty="0"/>
              <a:t>Persistence </a:t>
            </a:r>
            <a:r>
              <a:rPr lang="en-US" dirty="0" smtClean="0"/>
              <a:t>OP</a:t>
            </a:r>
          </a:p>
          <a:p>
            <a:endParaRPr lang="en-US" dirty="0"/>
          </a:p>
          <a:p>
            <a:r>
              <a:rPr lang="en-US" dirty="0"/>
              <a:t>Shoulder </a:t>
            </a:r>
            <a:r>
              <a:rPr lang="en-US" dirty="0" smtClean="0"/>
              <a:t>dystocia</a:t>
            </a:r>
          </a:p>
          <a:p>
            <a:endParaRPr lang="en-US" dirty="0"/>
          </a:p>
          <a:p>
            <a:r>
              <a:rPr lang="en-US" dirty="0"/>
              <a:t>Emergency Cesarean section</a:t>
            </a:r>
            <a:r>
              <a:rPr lang="fa-IR" dirty="0"/>
              <a:t> </a:t>
            </a:r>
            <a:r>
              <a:rPr lang="en-US" dirty="0"/>
              <a:t>post failed vacuum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8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E8AB-C113-4522-857F-C8260C7E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Neonatal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A03E-FDF8-45CD-9322-41C6B285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Apgar score</a:t>
            </a:r>
            <a:r>
              <a:rPr lang="en-US" dirty="0">
                <a:sym typeface="Wingdings" panose="05000000000000000000" pitchFamily="2" charset="2"/>
              </a:rPr>
              <a:t>: &lt;5 at 5 and 10 minutes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Umbilical arterial acidemia: PH &lt;7.0 and/or base deficit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12 mmol/L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Neuroimaging evidence of acute brain injury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Multisystem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consistent with HIE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6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268E-4384-4FFA-82B8-1412832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BF960-F981-4F59-874F-FB20EA090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238"/>
            <a:ext cx="10515600" cy="435133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Mild encephalopathy :</a:t>
            </a:r>
          </a:p>
          <a:p>
            <a:pPr lvl="1"/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Irritabilit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, Jitteriness ,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 alertness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Hyper or Hypo tones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Moderate encephalopathy :</a:t>
            </a:r>
          </a:p>
          <a:p>
            <a:pPr lvl="1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Lethargy, hypotonic, seizure</a:t>
            </a: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severe encephalopathy :</a:t>
            </a:r>
          </a:p>
          <a:p>
            <a:pPr lvl="1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Coma, multiple seizure, recurrent apnea</a:t>
            </a:r>
          </a:p>
          <a:p>
            <a:pPr lvl="1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3457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7EEF-880D-40B3-9013-FE05CC1D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Cerebral palsy type (dysfunction neurologic)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E27F7-E23C-474C-A863-45A20BCC5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Spastic quadriplegia (most common seizure, MR)</a:t>
            </a:r>
          </a:p>
          <a:p>
            <a:pPr>
              <a:lnSpc>
                <a:spcPct val="150000"/>
              </a:lnSpc>
            </a:pPr>
            <a:r>
              <a:rPr lang="en-US" dirty="0"/>
              <a:t>Hemiplegia</a:t>
            </a:r>
          </a:p>
          <a:p>
            <a:pPr>
              <a:lnSpc>
                <a:spcPct val="150000"/>
              </a:lnSpc>
            </a:pPr>
            <a:r>
              <a:rPr lang="en-US" dirty="0"/>
              <a:t>Spastic diplegia (is common in preterm, LBW)</a:t>
            </a:r>
          </a:p>
          <a:p>
            <a:pPr>
              <a:lnSpc>
                <a:spcPct val="150000"/>
              </a:lnSpc>
            </a:pPr>
            <a:r>
              <a:rPr lang="en-US" dirty="0"/>
              <a:t>Dyskinetic or ataxia CP &amp; learning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8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16C13-BEE9-4E1E-94C0-385954A3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94" y="689031"/>
            <a:ext cx="5357611" cy="54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498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 Nazanin</vt:lpstr>
      <vt:lpstr>Calibri</vt:lpstr>
      <vt:lpstr>Calibri Light</vt:lpstr>
      <vt:lpstr>Wingdings</vt:lpstr>
      <vt:lpstr>Office Theme</vt:lpstr>
      <vt:lpstr> Prepartum Hypoxic-Ischemic Encephalopathy</vt:lpstr>
      <vt:lpstr> Prepartum Hypoxic-Ischemic Encephalopathy (HIE)</vt:lpstr>
      <vt:lpstr>HIE</vt:lpstr>
      <vt:lpstr>Duration of Pregnancy</vt:lpstr>
      <vt:lpstr>Intrapartum events</vt:lpstr>
      <vt:lpstr>Neonatal findings</vt:lpstr>
      <vt:lpstr>Level encephalopathy</vt:lpstr>
      <vt:lpstr>Cerebral palsy type (dysfunction neurologic) </vt:lpstr>
      <vt:lpstr>PowerPoint Presentation</vt:lpstr>
      <vt:lpstr>PowerPoint Presentation</vt:lpstr>
      <vt:lpstr>Examination of the infant with encephalopathy</vt:lpstr>
      <vt:lpstr>Sudden obstetric events</vt:lpstr>
      <vt:lpstr>Prepartum HIE predictor</vt:lpstr>
      <vt:lpstr>Fetal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Prepartum Hypoxic-Ischemic Encphalopathy</dc:title>
  <dc:creator>alireza</dc:creator>
  <cp:lastModifiedBy>Dr</cp:lastModifiedBy>
  <cp:revision>18</cp:revision>
  <dcterms:created xsi:type="dcterms:W3CDTF">2021-12-24T09:24:11Z</dcterms:created>
  <dcterms:modified xsi:type="dcterms:W3CDTF">2022-01-06T17:06:57Z</dcterms:modified>
</cp:coreProperties>
</file>