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sldIdLst>
    <p:sldId id="256" r:id="rId2"/>
    <p:sldId id="277" r:id="rId3"/>
    <p:sldId id="257" r:id="rId4"/>
    <p:sldId id="272" r:id="rId5"/>
    <p:sldId id="270" r:id="rId6"/>
    <p:sldId id="269" r:id="rId7"/>
    <p:sldId id="268" r:id="rId8"/>
    <p:sldId id="258" r:id="rId9"/>
    <p:sldId id="271" r:id="rId10"/>
    <p:sldId id="276" r:id="rId11"/>
    <p:sldId id="273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D7AFF6-F353-3648-8C90-4504A87BF034}">
          <p14:sldIdLst/>
        </p14:section>
        <p14:section name="Untitled Section" id="{9DCCDDEB-66B9-D443-B297-F25998B5B4C1}">
          <p14:sldIdLst>
            <p14:sldId id="256"/>
            <p14:sldId id="277"/>
            <p14:sldId id="257"/>
            <p14:sldId id="272"/>
            <p14:sldId id="270"/>
            <p14:sldId id="269"/>
            <p14:sldId id="268"/>
            <p14:sldId id="258"/>
          </p14:sldIdLst>
        </p14:section>
        <p14:section name="Untitled Section" id="{31180B17-4D12-CF41-8371-996F33EAD0AE}">
          <p14:sldIdLst>
            <p14:sldId id="271"/>
            <p14:sldId id="276"/>
            <p14:sldId id="273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959" autoAdjust="0"/>
    <p:restoredTop sz="94660"/>
  </p:normalViewPr>
  <p:slideViewPr>
    <p:cSldViewPr snapToGrid="0">
      <p:cViewPr>
        <p:scale>
          <a:sx n="100" d="100"/>
          <a:sy n="100" d="100"/>
        </p:scale>
        <p:origin x="-7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21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0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0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CA212D-FB30-4601-A38C-03BC19F8A69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7CBA3-F4D7-40EA-BE50-34A5420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206" y="1365591"/>
            <a:ext cx="8782661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Presentation: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Dr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Saeide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Shahsavari</a:t>
            </a:r>
            <a:endParaRPr lang="en-US" sz="3600" b="1" dirty="0" smtClean="0">
              <a:solidFill>
                <a:schemeClr val="tx2"/>
              </a:solidFill>
            </a:endParaRPr>
          </a:p>
          <a:p>
            <a:endParaRPr lang="en-US" sz="3600" b="1" dirty="0">
              <a:solidFill>
                <a:schemeClr val="tx2"/>
              </a:solidFill>
            </a:endParaRPr>
          </a:p>
          <a:p>
            <a:endParaRPr lang="en-US" sz="3600" b="1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Power Point Preparation: </a:t>
            </a:r>
            <a:r>
              <a:rPr lang="en-US" sz="3600" b="1" dirty="0" smtClean="0">
                <a:solidFill>
                  <a:schemeClr val="tx2"/>
                </a:solidFill>
              </a:rPr>
              <a:t>Dr. Maryam </a:t>
            </a:r>
            <a:r>
              <a:rPr lang="en-US" sz="3600" b="1" dirty="0" err="1" smtClean="0">
                <a:solidFill>
                  <a:schemeClr val="tx2"/>
                </a:solidFill>
              </a:rPr>
              <a:t>Razavi</a:t>
            </a:r>
            <a:endParaRPr lang="en-US" sz="3600" b="1" dirty="0" smtClean="0">
              <a:solidFill>
                <a:schemeClr val="tx2"/>
              </a:solidFill>
            </a:endParaRP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0070C0"/>
                </a:solidFill>
              </a:rPr>
              <a:t>Reproductive Health Research Center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Emam</a:t>
            </a:r>
            <a:r>
              <a:rPr lang="en-US" sz="2800" b="1" dirty="0" smtClean="0">
                <a:solidFill>
                  <a:srgbClr val="0070C0"/>
                </a:solidFill>
              </a:rPr>
              <a:t> Hospital Complex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Tehran University of Medical Sciences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98" y="6370638"/>
            <a:ext cx="34020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72" y="5748960"/>
            <a:ext cx="623449" cy="60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1182" y="717452"/>
            <a:ext cx="10692618" cy="54595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Biopsy Group Consisted </a:t>
            </a:r>
            <a:r>
              <a:rPr lang="en-US" sz="3600" dirty="0"/>
              <a:t>of </a:t>
            </a:r>
            <a:r>
              <a:rPr lang="en-US" sz="3600" dirty="0">
                <a:solidFill>
                  <a:srgbClr val="FF0000"/>
                </a:solidFill>
              </a:rPr>
              <a:t>396</a:t>
            </a:r>
            <a:r>
              <a:rPr lang="en-US" sz="3600" dirty="0"/>
              <a:t> FET </a:t>
            </a:r>
            <a:r>
              <a:rPr lang="en-US" sz="3600" dirty="0" smtClean="0"/>
              <a:t>Cycles From </a:t>
            </a:r>
            <a:r>
              <a:rPr lang="en-US" sz="3600" dirty="0">
                <a:solidFill>
                  <a:srgbClr val="FF0000"/>
                </a:solidFill>
              </a:rPr>
              <a:t>383</a:t>
            </a:r>
            <a:r>
              <a:rPr lang="en-US" sz="3600" dirty="0"/>
              <a:t> </a:t>
            </a:r>
            <a:r>
              <a:rPr lang="en-US" sz="3600" dirty="0" smtClean="0"/>
              <a:t>Patients Who Underwent </a:t>
            </a:r>
            <a:r>
              <a:rPr lang="en-US" sz="3600" dirty="0"/>
              <a:t>PGT.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The Control Group Consisted </a:t>
            </a:r>
            <a:r>
              <a:rPr lang="en-US" sz="3600" dirty="0"/>
              <a:t>of </a:t>
            </a:r>
            <a:r>
              <a:rPr lang="en-US" sz="3600" dirty="0">
                <a:solidFill>
                  <a:srgbClr val="FF0000"/>
                </a:solidFill>
              </a:rPr>
              <a:t>465</a:t>
            </a:r>
            <a:r>
              <a:rPr lang="en-US" sz="3600" dirty="0"/>
              <a:t> FET </a:t>
            </a:r>
            <a:r>
              <a:rPr lang="en-US" sz="3600" dirty="0" smtClean="0"/>
              <a:t>Cycles </a:t>
            </a:r>
            <a:r>
              <a:rPr lang="en-US" sz="3600" dirty="0"/>
              <a:t>of </a:t>
            </a:r>
            <a:r>
              <a:rPr lang="en-US" sz="3600" dirty="0">
                <a:solidFill>
                  <a:srgbClr val="FF0000"/>
                </a:solidFill>
              </a:rPr>
              <a:t>353 </a:t>
            </a:r>
            <a:r>
              <a:rPr lang="en-US" sz="3600" dirty="0" smtClean="0"/>
              <a:t>Patients Who Underwent </a:t>
            </a:r>
            <a:r>
              <a:rPr lang="en-US" sz="3600" dirty="0"/>
              <a:t>IVF or ICSI </a:t>
            </a:r>
            <a:r>
              <a:rPr lang="en-US" sz="3600" dirty="0" smtClean="0"/>
              <a:t>During </a:t>
            </a:r>
            <a:r>
              <a:rPr lang="en-US" sz="3600" dirty="0"/>
              <a:t>the </a:t>
            </a:r>
            <a:r>
              <a:rPr lang="en-US" sz="3600" dirty="0" smtClean="0"/>
              <a:t>Same Period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3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Exclusion criteria: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Cycles </a:t>
            </a:r>
            <a:r>
              <a:rPr lang="en-US" sz="3600" dirty="0"/>
              <a:t>that </a:t>
            </a:r>
            <a:r>
              <a:rPr lang="en-US" sz="3600" dirty="0" smtClean="0"/>
              <a:t>Used </a:t>
            </a:r>
            <a:r>
              <a:rPr lang="en-US" sz="3600" dirty="0" smtClean="0">
                <a:solidFill>
                  <a:srgbClr val="7030A0"/>
                </a:solidFill>
              </a:rPr>
              <a:t>HCG </a:t>
            </a:r>
            <a:r>
              <a:rPr lang="en-US" sz="3600" dirty="0">
                <a:solidFill>
                  <a:srgbClr val="7030A0"/>
                </a:solidFill>
              </a:rPr>
              <a:t>for </a:t>
            </a:r>
            <a:r>
              <a:rPr lang="en-US" sz="3600" dirty="0" smtClean="0">
                <a:solidFill>
                  <a:srgbClr val="7030A0"/>
                </a:solidFill>
              </a:rPr>
              <a:t>Luteal Support</a:t>
            </a:r>
          </a:p>
          <a:p>
            <a:r>
              <a:rPr lang="en-US" sz="3600" dirty="0" smtClean="0"/>
              <a:t> Cycles </a:t>
            </a:r>
            <a:r>
              <a:rPr lang="en-US" sz="3600" dirty="0"/>
              <a:t>where </a:t>
            </a:r>
            <a:r>
              <a:rPr lang="en-US" sz="3600" dirty="0" smtClean="0"/>
              <a:t>Ultrasonography Indicated </a:t>
            </a:r>
            <a:r>
              <a:rPr lang="en-US" sz="3600" dirty="0" smtClean="0">
                <a:solidFill>
                  <a:srgbClr val="7030A0"/>
                </a:solidFill>
              </a:rPr>
              <a:t>Multiple Pregnancies </a:t>
            </a:r>
            <a:r>
              <a:rPr lang="en-US" sz="3600" dirty="0"/>
              <a:t>after </a:t>
            </a:r>
            <a:r>
              <a:rPr lang="en-US" sz="3600" dirty="0" smtClean="0"/>
              <a:t>Embryo Transfer</a:t>
            </a:r>
          </a:p>
          <a:p>
            <a:r>
              <a:rPr lang="en-US" sz="3600" dirty="0" smtClean="0"/>
              <a:t>Cycles </a:t>
            </a:r>
            <a:r>
              <a:rPr lang="en-US" sz="3600" dirty="0"/>
              <a:t>with </a:t>
            </a:r>
            <a:r>
              <a:rPr lang="en-US" sz="3600" dirty="0" smtClean="0">
                <a:solidFill>
                  <a:srgbClr val="7030A0"/>
                </a:solidFill>
              </a:rPr>
              <a:t>Incomplete Clinical Data</a:t>
            </a:r>
            <a:r>
              <a:rPr lang="en-US" sz="3600" dirty="0">
                <a:solidFill>
                  <a:srgbClr val="7030A0"/>
                </a:solidFill>
              </a:rPr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34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8540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Materials and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27909"/>
            <a:ext cx="10515600" cy="49490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Patients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The patients </a:t>
            </a:r>
            <a:r>
              <a:rPr lang="en-US" sz="3600" dirty="0"/>
              <a:t>were </a:t>
            </a:r>
            <a:r>
              <a:rPr lang="en-US" sz="3600" dirty="0" smtClean="0"/>
              <a:t>Divided </a:t>
            </a:r>
            <a:r>
              <a:rPr lang="en-US" sz="3600" dirty="0"/>
              <a:t>into </a:t>
            </a:r>
            <a:r>
              <a:rPr lang="en-US" sz="3600" dirty="0" smtClean="0"/>
              <a:t>Two Groups: According </a:t>
            </a:r>
            <a:r>
              <a:rPr lang="en-US" sz="3600" dirty="0"/>
              <a:t>to whether a </a:t>
            </a:r>
            <a:r>
              <a:rPr lang="en-US" sz="3600" dirty="0" smtClean="0"/>
              <a:t>Trophectoderm Biopsy </a:t>
            </a:r>
            <a:r>
              <a:rPr lang="en-US" sz="3600" dirty="0"/>
              <a:t>was </a:t>
            </a:r>
            <a:r>
              <a:rPr lang="en-US" sz="3600" dirty="0" smtClean="0"/>
              <a:t>Performed </a:t>
            </a:r>
            <a:r>
              <a:rPr lang="en-US" sz="3600" dirty="0"/>
              <a:t>or </a:t>
            </a:r>
            <a:r>
              <a:rPr lang="en-US" sz="3600" dirty="0" smtClean="0"/>
              <a:t>not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Only Cycles </a:t>
            </a:r>
            <a:r>
              <a:rPr lang="en-US" sz="3600" dirty="0"/>
              <a:t>with </a:t>
            </a:r>
            <a:r>
              <a:rPr lang="en-US" sz="3600" dirty="0" smtClean="0"/>
              <a:t>Clinical Pregnancies were Included </a:t>
            </a:r>
            <a:r>
              <a:rPr lang="en-US" sz="3600" dirty="0"/>
              <a:t>in the </a:t>
            </a:r>
            <a:r>
              <a:rPr lang="en-US" sz="3600" dirty="0" smtClean="0"/>
              <a:t>Comparison Differences </a:t>
            </a:r>
            <a:r>
              <a:rPr lang="en-US" sz="3600" dirty="0"/>
              <a:t>in the </a:t>
            </a:r>
            <a:r>
              <a:rPr lang="en-US" sz="3600" dirty="0" smtClean="0"/>
              <a:t>b-HCG Levels Between </a:t>
            </a:r>
            <a:r>
              <a:rPr lang="en-US" sz="3600" dirty="0"/>
              <a:t>the </a:t>
            </a:r>
            <a:r>
              <a:rPr lang="en-US" sz="3600" dirty="0" smtClean="0"/>
              <a:t>Biopsy Group </a:t>
            </a:r>
            <a:r>
              <a:rPr lang="en-US" sz="3600" dirty="0"/>
              <a:t>and </a:t>
            </a:r>
            <a:r>
              <a:rPr lang="en-US" sz="3600" dirty="0" smtClean="0"/>
              <a:t>Control Group</a:t>
            </a:r>
            <a:endParaRPr lang="en-US" sz="36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59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928468"/>
            <a:ext cx="10515600" cy="524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Stimulation Protocol, IVF, Blastocyst Biopsy, </a:t>
            </a:r>
            <a:r>
              <a:rPr lang="en-US" b="1" u="sng" dirty="0" smtClean="0">
                <a:solidFill>
                  <a:srgbClr val="FF0000"/>
                </a:solidFill>
              </a:rPr>
              <a:t>and FET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n-US" dirty="0" smtClean="0"/>
              <a:t>Routine Controlled Ovarian Stimulation with </a:t>
            </a:r>
            <a:r>
              <a:rPr lang="en-US" dirty="0"/>
              <a:t>a </a:t>
            </a:r>
            <a:r>
              <a:rPr lang="en-US" dirty="0" smtClean="0">
                <a:solidFill>
                  <a:srgbClr val="7030A0"/>
                </a:solidFill>
              </a:rPr>
              <a:t>Long </a:t>
            </a:r>
            <a:r>
              <a:rPr lang="en-US" dirty="0">
                <a:solidFill>
                  <a:srgbClr val="7030A0"/>
                </a:solidFill>
              </a:rPr>
              <a:t>agonist </a:t>
            </a:r>
            <a:r>
              <a:rPr lang="en-US" dirty="0"/>
              <a:t>or </a:t>
            </a:r>
            <a:r>
              <a:rPr lang="en-US" dirty="0" smtClean="0">
                <a:solidFill>
                  <a:srgbClr val="7030A0"/>
                </a:solidFill>
              </a:rPr>
              <a:t>Antagonist </a:t>
            </a:r>
            <a:r>
              <a:rPr lang="en-US" dirty="0" smtClean="0"/>
              <a:t>protocol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Ovulation </a:t>
            </a:r>
            <a:r>
              <a:rPr lang="en-US" dirty="0"/>
              <a:t>was </a:t>
            </a:r>
            <a:r>
              <a:rPr lang="en-US" dirty="0" smtClean="0"/>
              <a:t>Triggered using </a:t>
            </a:r>
            <a:r>
              <a:rPr lang="en-US" dirty="0" smtClean="0">
                <a:solidFill>
                  <a:srgbClr val="7030A0"/>
                </a:solidFill>
              </a:rPr>
              <a:t>250 </a:t>
            </a:r>
            <a:r>
              <a:rPr lang="en-US" dirty="0">
                <a:solidFill>
                  <a:srgbClr val="7030A0"/>
                </a:solidFill>
              </a:rPr>
              <a:t>mg of recombinant </a:t>
            </a:r>
            <a:r>
              <a:rPr lang="en-US" dirty="0" err="1" smtClean="0">
                <a:solidFill>
                  <a:srgbClr val="7030A0"/>
                </a:solidFill>
              </a:rPr>
              <a:t>hCG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7030A0"/>
                </a:solidFill>
              </a:rPr>
              <a:t>5,000–10,000 </a:t>
            </a:r>
            <a:r>
              <a:rPr lang="en-US" dirty="0">
                <a:solidFill>
                  <a:srgbClr val="7030A0"/>
                </a:solidFill>
              </a:rPr>
              <a:t>IU </a:t>
            </a:r>
            <a:r>
              <a:rPr lang="en-US" dirty="0" err="1"/>
              <a:t>hCG</a:t>
            </a:r>
            <a:r>
              <a:rPr lang="en-US" dirty="0"/>
              <a:t> when two follicles reached 18 mm </a:t>
            </a:r>
            <a:r>
              <a:rPr lang="en-US" dirty="0" smtClean="0"/>
              <a:t>or Three </a:t>
            </a:r>
            <a:r>
              <a:rPr lang="en-US" dirty="0"/>
              <a:t>follicles reached 17 mm in </a:t>
            </a:r>
            <a:r>
              <a:rPr lang="en-US" dirty="0" smtClean="0"/>
              <a:t>diameter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Oocyte </a:t>
            </a:r>
            <a:r>
              <a:rPr lang="en-US" dirty="0" smtClean="0"/>
              <a:t>Retrieval was </a:t>
            </a:r>
            <a:r>
              <a:rPr lang="en-US" dirty="0">
                <a:solidFill>
                  <a:srgbClr val="7030A0"/>
                </a:solidFill>
              </a:rPr>
              <a:t>performed 34–36 hours </a:t>
            </a:r>
            <a:r>
              <a:rPr lang="en-US" dirty="0" smtClean="0"/>
              <a:t>later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Embryos </a:t>
            </a:r>
            <a:r>
              <a:rPr lang="en-US" dirty="0"/>
              <a:t>were </a:t>
            </a:r>
            <a:r>
              <a:rPr lang="en-US" dirty="0" smtClean="0"/>
              <a:t>Evaluated </a:t>
            </a:r>
            <a:r>
              <a:rPr lang="en-US" dirty="0"/>
              <a:t>on the </a:t>
            </a:r>
            <a:r>
              <a:rPr lang="en-US" dirty="0" smtClean="0"/>
              <a:t>Morning </a:t>
            </a:r>
            <a:r>
              <a:rPr lang="en-US" dirty="0"/>
              <a:t>of the 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day </a:t>
            </a:r>
            <a:r>
              <a:rPr lang="en-US" dirty="0">
                <a:solidFill>
                  <a:srgbClr val="7030A0"/>
                </a:solidFill>
              </a:rPr>
              <a:t>after oocyte retrieval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Routine Endometrial Preparation Protocols Included Hormone therapy (HT</a:t>
            </a:r>
            <a:r>
              <a:rPr lang="en-US" dirty="0"/>
              <a:t>) </a:t>
            </a:r>
            <a:r>
              <a:rPr lang="en-US" dirty="0" smtClean="0"/>
              <a:t>Cycles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7030A0"/>
                </a:solidFill>
              </a:rPr>
              <a:t>Natural Cycles </a:t>
            </a:r>
            <a:r>
              <a:rPr lang="en-US" dirty="0">
                <a:solidFill>
                  <a:srgbClr val="7030A0"/>
                </a:solidFill>
              </a:rPr>
              <a:t>(NC)</a:t>
            </a:r>
            <a:endParaRPr lang="en-US" b="1" u="sng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772529"/>
            <a:ext cx="11277600" cy="49377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We Used </a:t>
            </a:r>
            <a:r>
              <a:rPr lang="en-US" sz="3600" dirty="0" smtClean="0"/>
              <a:t>Hormone </a:t>
            </a:r>
            <a:r>
              <a:rPr lang="en-US" sz="3600" dirty="0" err="1" smtClean="0"/>
              <a:t>Therapy+FET</a:t>
            </a:r>
            <a:r>
              <a:rPr lang="en-US" sz="3600" dirty="0" smtClean="0"/>
              <a:t> </a:t>
            </a:r>
            <a:r>
              <a:rPr lang="en-US" sz="3600" dirty="0" smtClean="0"/>
              <a:t>For Patients with Irregular Menses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The </a:t>
            </a:r>
            <a:r>
              <a:rPr lang="en-US" sz="3600" dirty="0" smtClean="0"/>
              <a:t>Natural </a:t>
            </a:r>
            <a:r>
              <a:rPr lang="en-US" sz="3600" dirty="0" err="1" smtClean="0"/>
              <a:t>Cycle+FET</a:t>
            </a:r>
            <a:r>
              <a:rPr lang="en-US" sz="3600" dirty="0" smtClean="0"/>
              <a:t> </a:t>
            </a:r>
            <a:r>
              <a:rPr lang="en-US" sz="3600" dirty="0" smtClean="0"/>
              <a:t>Was Used </a:t>
            </a:r>
            <a:r>
              <a:rPr lang="en-US" sz="3600" dirty="0"/>
              <a:t>for </a:t>
            </a:r>
            <a:r>
              <a:rPr lang="en-US" sz="3600" dirty="0" smtClean="0"/>
              <a:t>Patients With Regular Menses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A </a:t>
            </a:r>
            <a:r>
              <a:rPr lang="en-US" sz="3600" dirty="0" smtClean="0"/>
              <a:t>Single Blastocyst Was Transferred </a:t>
            </a:r>
            <a:r>
              <a:rPr lang="en-US" sz="3600" dirty="0"/>
              <a:t>on the </a:t>
            </a:r>
            <a:r>
              <a:rPr lang="en-US" sz="3600" dirty="0">
                <a:solidFill>
                  <a:srgbClr val="FF0000"/>
                </a:solidFill>
              </a:rPr>
              <a:t>6th day </a:t>
            </a:r>
            <a:r>
              <a:rPr lang="en-US" sz="3600" dirty="0" smtClean="0">
                <a:solidFill>
                  <a:srgbClr val="FF0000"/>
                </a:solidFill>
              </a:rPr>
              <a:t>After Progesterone</a:t>
            </a:r>
            <a:r>
              <a:rPr lang="en-US" sz="3600" dirty="0" smtClean="0"/>
              <a:t> Administration </a:t>
            </a:r>
            <a:r>
              <a:rPr lang="en-US" sz="3600" dirty="0"/>
              <a:t>or on the 5th </a:t>
            </a:r>
            <a:r>
              <a:rPr lang="en-US" sz="3600" dirty="0" smtClean="0"/>
              <a:t>Day After Ovulation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38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75828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801189"/>
            <a:ext cx="10515600" cy="5375775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Baseline Characteristics of All </a:t>
            </a:r>
            <a:r>
              <a:rPr lang="en-US" b="1" u="sng" dirty="0" smtClean="0">
                <a:solidFill>
                  <a:srgbClr val="FF0000"/>
                </a:solidFill>
              </a:rPr>
              <a:t>Cycles and </a:t>
            </a:r>
            <a:r>
              <a:rPr lang="en-US" b="1" u="sng" dirty="0">
                <a:solidFill>
                  <a:srgbClr val="FF0000"/>
                </a:solidFill>
              </a:rPr>
              <a:t>Cutoff Value of Serum b-</a:t>
            </a:r>
            <a:r>
              <a:rPr lang="en-US" b="1" u="sng" dirty="0" err="1">
                <a:solidFill>
                  <a:srgbClr val="FF0000"/>
                </a:solidFill>
              </a:rPr>
              <a:t>hCG</a:t>
            </a:r>
            <a:r>
              <a:rPr lang="en-US" b="1" u="sng" dirty="0">
                <a:solidFill>
                  <a:srgbClr val="FF0000"/>
                </a:solidFill>
              </a:rPr>
              <a:t> for Predicting a </a:t>
            </a:r>
            <a:r>
              <a:rPr lang="en-US" b="1" u="sng" dirty="0" smtClean="0">
                <a:solidFill>
                  <a:srgbClr val="FF0000"/>
                </a:solidFill>
              </a:rPr>
              <a:t>Live Birth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6" y="1698808"/>
            <a:ext cx="9265919" cy="5069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4366" y="2769326"/>
            <a:ext cx="775063" cy="217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4365" y="3138908"/>
            <a:ext cx="1097281" cy="196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4366" y="4124588"/>
            <a:ext cx="2865120" cy="203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18902" y="3160899"/>
            <a:ext cx="357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Differences </a:t>
            </a:r>
            <a:r>
              <a:rPr lang="en-US" b="1" dirty="0">
                <a:solidFill>
                  <a:srgbClr val="FF0000"/>
                </a:solidFill>
              </a:rPr>
              <a:t>were observed in the two groups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03520" y="1985554"/>
            <a:ext cx="1010194" cy="2525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02397" y="3305266"/>
            <a:ext cx="497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diagnostic threshold </a:t>
            </a:r>
            <a:r>
              <a:rPr lang="en-US" dirty="0">
                <a:solidFill>
                  <a:srgbClr val="00B050"/>
                </a:solidFill>
              </a:rPr>
              <a:t>was 368.55 </a:t>
            </a:r>
            <a:r>
              <a:rPr lang="en-US" dirty="0" err="1">
                <a:solidFill>
                  <a:srgbClr val="00B050"/>
                </a:solidFill>
              </a:rPr>
              <a:t>mIU</a:t>
            </a:r>
            <a:r>
              <a:rPr lang="en-US" dirty="0">
                <a:solidFill>
                  <a:srgbClr val="00B050"/>
                </a:solidFill>
              </a:rPr>
              <a:t>/mL with </a:t>
            </a:r>
            <a:r>
              <a:rPr lang="en-US" dirty="0" smtClean="0">
                <a:solidFill>
                  <a:srgbClr val="00B050"/>
                </a:solidFill>
              </a:rPr>
              <a:t>an AUC </a:t>
            </a: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0.791 (0.7290.853</a:t>
            </a:r>
            <a:r>
              <a:rPr lang="en-US" dirty="0">
                <a:solidFill>
                  <a:srgbClr val="00B050"/>
                </a:solidFill>
              </a:rPr>
              <a:t>), indicating a high diagnostic accuracy.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8709" y="1985554"/>
            <a:ext cx="1045028" cy="2525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983104" y="3671008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AUC was 0.847 (0.8010.892), and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</a:t>
            </a:r>
            <a:r>
              <a:rPr lang="en-US" dirty="0">
                <a:solidFill>
                  <a:srgbClr val="00B0F0"/>
                </a:solidFill>
              </a:rPr>
              <a:t>diagnostic threshold was 411.45 </a:t>
            </a:r>
            <a:r>
              <a:rPr lang="en-US" dirty="0" err="1">
                <a:solidFill>
                  <a:srgbClr val="00B0F0"/>
                </a:solidFill>
              </a:rPr>
              <a:t>mIU</a:t>
            </a:r>
            <a:r>
              <a:rPr lang="en-US" dirty="0">
                <a:solidFill>
                  <a:srgbClr val="00B0F0"/>
                </a:solidFill>
              </a:rPr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12168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788"/>
            <a:ext cx="10515600" cy="7669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992778"/>
            <a:ext cx="105156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Comparison of </a:t>
            </a:r>
            <a:r>
              <a:rPr lang="en-US" b="1" u="sng" dirty="0" smtClean="0">
                <a:solidFill>
                  <a:srgbClr val="FF0000"/>
                </a:solidFill>
              </a:rPr>
              <a:t>Serum </a:t>
            </a:r>
            <a:r>
              <a:rPr lang="en-US" b="1" u="sng" dirty="0">
                <a:solidFill>
                  <a:srgbClr val="FF0000"/>
                </a:solidFill>
              </a:rPr>
              <a:t>b-</a:t>
            </a:r>
            <a:r>
              <a:rPr lang="en-US" b="1" u="sng" dirty="0" err="1">
                <a:solidFill>
                  <a:srgbClr val="FF0000"/>
                </a:solidFill>
              </a:rPr>
              <a:t>hCG</a:t>
            </a:r>
            <a:r>
              <a:rPr lang="en-US" b="1" u="sng" dirty="0">
                <a:solidFill>
                  <a:srgbClr val="FF0000"/>
                </a:solidFill>
              </a:rPr>
              <a:t> Levels in </a:t>
            </a:r>
            <a:r>
              <a:rPr lang="en-US" b="1" u="sng" dirty="0" smtClean="0">
                <a:solidFill>
                  <a:srgbClr val="FF0000"/>
                </a:solidFill>
              </a:rPr>
              <a:t>Clinical Pregnancies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7666"/>
            <a:ext cx="10350533" cy="505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830286"/>
            <a:ext cx="947057" cy="24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0783" y="3209108"/>
            <a:ext cx="1312817" cy="21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0783" y="3557451"/>
            <a:ext cx="1783080" cy="222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0783" y="3779520"/>
            <a:ext cx="3253740" cy="267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1710851" y="3483819"/>
            <a:ext cx="430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There were difference between two 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034378" y="3283594"/>
            <a:ext cx="4400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The </a:t>
            </a:r>
            <a:r>
              <a:rPr lang="en-US" sz="1600" dirty="0">
                <a:solidFill>
                  <a:srgbClr val="00B050"/>
                </a:solidFill>
              </a:rPr>
              <a:t>average serum b-</a:t>
            </a:r>
            <a:r>
              <a:rPr lang="en-US" sz="1600" dirty="0" err="1">
                <a:solidFill>
                  <a:srgbClr val="00B050"/>
                </a:solidFill>
              </a:rPr>
              <a:t>hCG</a:t>
            </a:r>
            <a:r>
              <a:rPr lang="en-US" sz="1600" dirty="0">
                <a:solidFill>
                  <a:srgbClr val="00B050"/>
                </a:solidFill>
              </a:rPr>
              <a:t> level of the </a:t>
            </a:r>
            <a:r>
              <a:rPr lang="en-US" sz="1600" dirty="0" smtClean="0">
                <a:solidFill>
                  <a:srgbClr val="00B050"/>
                </a:solidFill>
              </a:rPr>
              <a:t>biopsy group </a:t>
            </a:r>
            <a:r>
              <a:rPr lang="en-US" sz="1600" dirty="0">
                <a:solidFill>
                  <a:srgbClr val="00B050"/>
                </a:solidFill>
              </a:rPr>
              <a:t>on the 12th day after embryo transfer was </a:t>
            </a:r>
            <a:r>
              <a:rPr lang="en-US" sz="1600" dirty="0" smtClean="0">
                <a:solidFill>
                  <a:srgbClr val="00B050"/>
                </a:solidFill>
              </a:rPr>
              <a:t>statistically significantly </a:t>
            </a:r>
            <a:r>
              <a:rPr lang="en-US" sz="1600" dirty="0">
                <a:solidFill>
                  <a:srgbClr val="00B050"/>
                </a:solidFill>
              </a:rPr>
              <a:t>lower than that of the control group: </a:t>
            </a:r>
            <a:r>
              <a:rPr lang="en-US" sz="1600" dirty="0" smtClean="0">
                <a:solidFill>
                  <a:srgbClr val="00B050"/>
                </a:solidFill>
              </a:rPr>
              <a:t>703.10 (569.63</a:t>
            </a:r>
            <a:r>
              <a:rPr lang="en-US" sz="1600" dirty="0">
                <a:solidFill>
                  <a:srgbClr val="00B050"/>
                </a:solidFill>
              </a:rPr>
              <a:t>) versus 809.20 (582.00) (P¼.004)</a:t>
            </a:r>
          </a:p>
        </p:txBody>
      </p:sp>
    </p:spTree>
    <p:extLst>
      <p:ext uri="{BB962C8B-B14F-4D97-AF65-F5344CB8AC3E}">
        <p14:creationId xmlns:p14="http://schemas.microsoft.com/office/powerpoint/2010/main" val="34517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079864"/>
            <a:ext cx="10515600" cy="50970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Comparison of </a:t>
            </a:r>
            <a:r>
              <a:rPr lang="en-US" b="1" u="sng" dirty="0" smtClean="0">
                <a:solidFill>
                  <a:srgbClr val="FF0000"/>
                </a:solidFill>
              </a:rPr>
              <a:t>Perinatal </a:t>
            </a:r>
            <a:r>
              <a:rPr lang="en-US" b="1" u="sng" dirty="0">
                <a:solidFill>
                  <a:srgbClr val="FF0000"/>
                </a:solidFill>
              </a:rPr>
              <a:t>Outcomes in Live </a:t>
            </a:r>
            <a:r>
              <a:rPr lang="en-US" b="1" u="sng" dirty="0" smtClean="0">
                <a:solidFill>
                  <a:srgbClr val="FF0000"/>
                </a:solidFill>
              </a:rPr>
              <a:t>Births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75" y="1586787"/>
            <a:ext cx="8891756" cy="5049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4194" y="20732"/>
            <a:ext cx="9788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were no statistically significant differences in </a:t>
            </a:r>
            <a:r>
              <a:rPr lang="en-US" dirty="0" smtClean="0">
                <a:solidFill>
                  <a:srgbClr val="FF0000"/>
                </a:solidFill>
              </a:rPr>
              <a:t>delivery </a:t>
            </a:r>
            <a:r>
              <a:rPr lang="it-IT" dirty="0" smtClean="0">
                <a:solidFill>
                  <a:srgbClr val="FF0000"/>
                </a:solidFill>
              </a:rPr>
              <a:t>mode (vaginal/cesarean </a:t>
            </a:r>
            <a:r>
              <a:rPr lang="it-IT" dirty="0">
                <a:solidFill>
                  <a:srgbClr val="FF0000"/>
                </a:solidFill>
              </a:rPr>
              <a:t>delivery), hypertensive </a:t>
            </a:r>
            <a:r>
              <a:rPr lang="it-IT" dirty="0" smtClean="0">
                <a:solidFill>
                  <a:srgbClr val="FF0000"/>
                </a:solidFill>
              </a:rPr>
              <a:t>disorder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gestational diabetes mellitus, </a:t>
            </a:r>
            <a:r>
              <a:rPr lang="en-US" dirty="0" smtClean="0">
                <a:solidFill>
                  <a:srgbClr val="FF0000"/>
                </a:solidFill>
              </a:rPr>
              <a:t>congenital malformation</a:t>
            </a:r>
            <a:r>
              <a:rPr lang="en-US" dirty="0">
                <a:solidFill>
                  <a:srgbClr val="FF0000"/>
                </a:solidFill>
              </a:rPr>
              <a:t>, birth length, birth weight, LBW, </a:t>
            </a:r>
            <a:r>
              <a:rPr lang="en-US" dirty="0" smtClean="0">
                <a:solidFill>
                  <a:srgbClr val="FF0000"/>
                </a:solidFill>
              </a:rPr>
              <a:t>VLBW, macrosomia, SGA</a:t>
            </a:r>
            <a:r>
              <a:rPr lang="en-US" dirty="0">
                <a:solidFill>
                  <a:srgbClr val="FF0000"/>
                </a:solidFill>
              </a:rPr>
              <a:t>, LGA, preterm birth, or very preterm birth between</a:t>
            </a:r>
          </a:p>
          <a:p>
            <a:r>
              <a:rPr lang="en-US" dirty="0">
                <a:solidFill>
                  <a:srgbClr val="FF0000"/>
                </a:solidFill>
              </a:rPr>
              <a:t>the two </a:t>
            </a:r>
            <a:r>
              <a:rPr lang="en-US" dirty="0" smtClean="0">
                <a:solidFill>
                  <a:srgbClr val="FF0000"/>
                </a:solidFill>
              </a:rPr>
              <a:t>groups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415015" y="3443597"/>
            <a:ext cx="454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was a difference </a:t>
            </a: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groups regarding the male-to-female sex </a:t>
            </a: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(P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¼.009). The male-to-female sex ratio of the PGT </a:t>
            </a: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was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1.0:1.0, and that of the control group was 1.4:1.0</a:t>
            </a:r>
          </a:p>
        </p:txBody>
      </p:sp>
    </p:spTree>
    <p:extLst>
      <p:ext uri="{BB962C8B-B14F-4D97-AF65-F5344CB8AC3E}">
        <p14:creationId xmlns:p14="http://schemas.microsoft.com/office/powerpoint/2010/main" val="20467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Discussion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23889"/>
            <a:ext cx="10515600" cy="49530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We Found an Impact of Trophectoderm Biopsy Was Shown on The 12</a:t>
            </a:r>
            <a:r>
              <a:rPr lang="en-US" baseline="30000" dirty="0" smtClean="0"/>
              <a:t>th</a:t>
            </a:r>
            <a:r>
              <a:rPr lang="en-US" dirty="0" smtClean="0"/>
              <a:t> day After Embryo Transfer when Serum b-HCG Level of the Biopsy Group Was Significantly Lower Than That of The Control Group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We did not Find any Differences in Perinatal Outcomes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Trophectoderm Biopsy Has an Impact on The Serum b-HCG Levels in Early Pregnancy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Removal </a:t>
            </a:r>
            <a:r>
              <a:rPr lang="en-US" dirty="0"/>
              <a:t>of the </a:t>
            </a:r>
            <a:r>
              <a:rPr lang="en-US" dirty="0" smtClean="0"/>
              <a:t>Trophectoderm Cells Could Decrease </a:t>
            </a:r>
            <a:r>
              <a:rPr lang="en-US" dirty="0"/>
              <a:t>the </a:t>
            </a:r>
            <a:r>
              <a:rPr lang="en-US" dirty="0" smtClean="0"/>
              <a:t>Maternal b-HCG Level </a:t>
            </a:r>
            <a:r>
              <a:rPr lang="en-US" dirty="0"/>
              <a:t>to </a:t>
            </a:r>
            <a:r>
              <a:rPr lang="en-US" dirty="0" smtClean="0"/>
              <a:t>Some Extent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Lower Cutoff Value for Predicting a Successful Pregnancy in PGT Cycles with Trophectoderm Biopsy May be Necessary</a:t>
            </a:r>
          </a:p>
        </p:txBody>
      </p:sp>
    </p:spTree>
    <p:extLst>
      <p:ext uri="{BB962C8B-B14F-4D97-AF65-F5344CB8AC3E}">
        <p14:creationId xmlns:p14="http://schemas.microsoft.com/office/powerpoint/2010/main" val="18491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27909"/>
            <a:ext cx="10515600" cy="494905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</a:rPr>
              <a:t>We </a:t>
            </a:r>
            <a:r>
              <a:rPr lang="en-US" sz="3600" dirty="0">
                <a:solidFill>
                  <a:srgbClr val="FF0000"/>
                </a:solidFill>
              </a:rPr>
              <a:t>did not </a:t>
            </a:r>
            <a:r>
              <a:rPr lang="en-US" sz="3600" dirty="0" smtClean="0">
                <a:solidFill>
                  <a:srgbClr val="FF0000"/>
                </a:solidFill>
              </a:rPr>
              <a:t>Find </a:t>
            </a:r>
            <a:r>
              <a:rPr lang="en-US" sz="3600" dirty="0">
                <a:solidFill>
                  <a:srgbClr val="FF0000"/>
                </a:solidFill>
              </a:rPr>
              <a:t>any </a:t>
            </a:r>
            <a:r>
              <a:rPr lang="en-US" sz="3600" dirty="0" smtClean="0">
                <a:solidFill>
                  <a:srgbClr val="FF0000"/>
                </a:solidFill>
              </a:rPr>
              <a:t>Differences Between The Biopsy and Control Group: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smtClean="0"/>
              <a:t> </a:t>
            </a:r>
            <a:r>
              <a:rPr lang="en-US" sz="3200" dirty="0" smtClean="0"/>
              <a:t>Delivery Mode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Gestational Age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Neonatal Malformation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Neonatal Length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Neonatal Weight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Macrosomia</a:t>
            </a:r>
            <a:r>
              <a:rPr lang="en-US" sz="3200" dirty="0"/>
              <a:t>, </a:t>
            </a:r>
            <a:r>
              <a:rPr lang="en-US" sz="3200" dirty="0" smtClean="0"/>
              <a:t>LBW, VLBW</a:t>
            </a:r>
            <a:r>
              <a:rPr lang="en-US" sz="3200" dirty="0"/>
              <a:t>, LGA, </a:t>
            </a:r>
            <a:r>
              <a:rPr lang="en-US" sz="3200" dirty="0" smtClean="0"/>
              <a:t>SGA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Hypertensive Disorder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Gestational Diabetes Mellitus(GDM) </a:t>
            </a:r>
          </a:p>
        </p:txBody>
      </p:sp>
    </p:spTree>
    <p:extLst>
      <p:ext uri="{BB962C8B-B14F-4D97-AF65-F5344CB8AC3E}">
        <p14:creationId xmlns:p14="http://schemas.microsoft.com/office/powerpoint/2010/main" val="42045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70" y="0"/>
            <a:ext cx="10591800" cy="485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9" y="5173849"/>
            <a:ext cx="10870395" cy="11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Trophectoderm </a:t>
            </a:r>
            <a:r>
              <a:rPr lang="en-US" sz="4000" dirty="0"/>
              <a:t>Biopsy Reduced the Serum b-HCG </a:t>
            </a:r>
            <a:r>
              <a:rPr lang="en-US" sz="4000" dirty="0" smtClean="0"/>
              <a:t>Levels </a:t>
            </a:r>
            <a:r>
              <a:rPr lang="en-US" sz="4000" dirty="0"/>
              <a:t>in Early Pregnancy, These Levels did not Have a Statistically Significant Impact on the Perinatal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60" y="174498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Power point available on:</a:t>
            </a:r>
          </a:p>
          <a:p>
            <a:pPr algn="ctr"/>
            <a:r>
              <a:rPr lang="en-US" sz="8000" dirty="0" smtClean="0"/>
              <a:t>Vrhrc.tums.ac.ir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735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80" y="2123369"/>
            <a:ext cx="11079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Preimplantation genetic testing (PGT) in ART:</a:t>
            </a:r>
          </a:p>
          <a:p>
            <a:pPr marL="0" indent="0">
              <a:buNone/>
            </a:pPr>
            <a:r>
              <a:rPr lang="en-US" sz="4000" dirty="0" smtClean="0"/>
              <a:t>is used to select </a:t>
            </a:r>
            <a:r>
              <a:rPr lang="en-US" sz="4000" dirty="0" smtClean="0">
                <a:solidFill>
                  <a:srgbClr val="7030A0"/>
                </a:solidFill>
              </a:rPr>
              <a:t>normal embryos</a:t>
            </a:r>
            <a:r>
              <a:rPr lang="en-US" sz="4000" dirty="0" smtClean="0"/>
              <a:t>, thereby allowing the transfer of embryos with a </a:t>
            </a:r>
            <a:r>
              <a:rPr lang="en-US" sz="4000" dirty="0" smtClean="0">
                <a:solidFill>
                  <a:srgbClr val="7030A0"/>
                </a:solidFill>
              </a:rPr>
              <a:t>normal genotype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153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Was a </a:t>
            </a:r>
            <a:r>
              <a:rPr lang="en-US" sz="4400" dirty="0" smtClean="0">
                <a:solidFill>
                  <a:srgbClr val="FF0000"/>
                </a:solidFill>
              </a:rPr>
              <a:t>Retrospective Cohort </a:t>
            </a:r>
            <a:r>
              <a:rPr lang="en-US" sz="4400" dirty="0" smtClean="0"/>
              <a:t>study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8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Cho et al. </a:t>
            </a:r>
            <a:r>
              <a:rPr lang="en-US" sz="3600" dirty="0" smtClean="0">
                <a:solidFill>
                  <a:srgbClr val="002060"/>
                </a:solidFill>
              </a:rPr>
              <a:t>Reported In Cleavage-Stage Biopsies: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Blastomere</a:t>
            </a:r>
            <a:r>
              <a:rPr lang="en-US" sz="3600" dirty="0" smtClean="0">
                <a:solidFill>
                  <a:srgbClr val="002060"/>
                </a:solidFill>
              </a:rPr>
              <a:t> Biopsies Might </a:t>
            </a:r>
            <a:r>
              <a:rPr lang="en-US" sz="3600" dirty="0" smtClean="0">
                <a:solidFill>
                  <a:srgbClr val="7030A0"/>
                </a:solidFill>
              </a:rPr>
              <a:t>Decrease </a:t>
            </a:r>
            <a:r>
              <a:rPr lang="en-US" sz="3600" dirty="0">
                <a:solidFill>
                  <a:srgbClr val="7030A0"/>
                </a:solidFill>
              </a:rPr>
              <a:t>the </a:t>
            </a:r>
            <a:r>
              <a:rPr lang="en-US" sz="3600" dirty="0" smtClean="0">
                <a:solidFill>
                  <a:srgbClr val="7030A0"/>
                </a:solidFill>
              </a:rPr>
              <a:t>b-HCG</a:t>
            </a:r>
            <a:r>
              <a:rPr lang="en-US" sz="3600" dirty="0" smtClean="0"/>
              <a:t>–Producing Activity </a:t>
            </a:r>
            <a:r>
              <a:rPr lang="en-US" sz="3600" dirty="0"/>
              <a:t>of </a:t>
            </a:r>
            <a:r>
              <a:rPr lang="en-US" sz="3600" dirty="0" smtClean="0">
                <a:solidFill>
                  <a:srgbClr val="7030A0"/>
                </a:solidFill>
              </a:rPr>
              <a:t>Trophoblasts</a:t>
            </a:r>
            <a:r>
              <a:rPr lang="en-US" sz="3600" dirty="0"/>
              <a:t>, </a:t>
            </a:r>
            <a:r>
              <a:rPr lang="en-US" sz="3600" dirty="0" smtClean="0"/>
              <a:t>Especially </a:t>
            </a:r>
            <a:r>
              <a:rPr lang="en-US" sz="3600" dirty="0"/>
              <a:t>in </a:t>
            </a:r>
            <a:r>
              <a:rPr lang="en-US" sz="3600" dirty="0" smtClean="0"/>
              <a:t>Early Pregnancy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12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1910" y="2057604"/>
            <a:ext cx="10363826" cy="275354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Dokras et al. </a:t>
            </a:r>
            <a:r>
              <a:rPr lang="en-US" sz="3600" dirty="0" smtClean="0">
                <a:solidFill>
                  <a:srgbClr val="FF0000"/>
                </a:solidFill>
              </a:rPr>
              <a:t>Conducted </a:t>
            </a:r>
            <a:r>
              <a:rPr lang="en-US" sz="3600" dirty="0"/>
              <a:t>an </a:t>
            </a:r>
            <a:r>
              <a:rPr lang="en-US" sz="3600" dirty="0" smtClean="0"/>
              <a:t>In Vitro Experiment </a:t>
            </a:r>
            <a:r>
              <a:rPr lang="en-US" sz="3600" dirty="0"/>
              <a:t>with </a:t>
            </a:r>
            <a:r>
              <a:rPr lang="en-US" sz="3600" dirty="0" smtClean="0"/>
              <a:t>Donated Human Blastocysts Found :</a:t>
            </a:r>
          </a:p>
          <a:p>
            <a:endParaRPr lang="en-US" sz="3600" dirty="0" smtClean="0"/>
          </a:p>
          <a:p>
            <a:r>
              <a:rPr lang="en-US" sz="3600" dirty="0" smtClean="0"/>
              <a:t>HCG Significantly Decreased </a:t>
            </a:r>
            <a:r>
              <a:rPr lang="en-US" sz="3600" dirty="0"/>
              <a:t>after the </a:t>
            </a:r>
            <a:r>
              <a:rPr lang="en-US" sz="3600" dirty="0" smtClean="0">
                <a:solidFill>
                  <a:srgbClr val="7030A0"/>
                </a:solidFill>
              </a:rPr>
              <a:t>Trophectoderm Biopsy</a:t>
            </a:r>
            <a:r>
              <a:rPr lang="en-US" sz="3600" dirty="0"/>
              <a:t>; </a:t>
            </a:r>
            <a:r>
              <a:rPr lang="en-US" sz="3600" dirty="0" smtClean="0"/>
              <a:t>However</a:t>
            </a:r>
            <a:r>
              <a:rPr lang="en-US" sz="3600" dirty="0"/>
              <a:t>, if a </a:t>
            </a:r>
            <a:r>
              <a:rPr lang="en-US" sz="3600" dirty="0" smtClean="0"/>
              <a:t>Small Biopsy </a:t>
            </a:r>
            <a:r>
              <a:rPr lang="en-US" sz="3600" dirty="0"/>
              <a:t>was </a:t>
            </a:r>
            <a:r>
              <a:rPr lang="en-US" sz="3600" dirty="0" smtClean="0"/>
              <a:t>Performed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21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8978" y="1139483"/>
            <a:ext cx="10734822" cy="5065616"/>
          </a:xfrm>
        </p:spPr>
        <p:txBody>
          <a:bodyPr/>
          <a:lstStyle/>
          <a:p>
            <a:r>
              <a:rPr lang="en-US" sz="36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Thomaidis</a:t>
            </a:r>
            <a:r>
              <a:rPr lang="en-US" sz="4000" dirty="0">
                <a:solidFill>
                  <a:srgbClr val="FF0000"/>
                </a:solidFill>
              </a:rPr>
              <a:t> et al. </a:t>
            </a:r>
            <a:r>
              <a:rPr lang="en-US" sz="4000" dirty="0" smtClean="0">
                <a:solidFill>
                  <a:srgbClr val="FF0000"/>
                </a:solidFill>
              </a:rPr>
              <a:t>Reported PGT Increased :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Cesarean Deliveries</a:t>
            </a:r>
          </a:p>
          <a:p>
            <a:r>
              <a:rPr lang="en-US" sz="3600" dirty="0" smtClean="0"/>
              <a:t>Prematurity</a:t>
            </a:r>
          </a:p>
          <a:p>
            <a:r>
              <a:rPr lang="en-US" sz="3600" dirty="0" smtClean="0"/>
              <a:t>Low </a:t>
            </a:r>
            <a:r>
              <a:rPr lang="en-US" sz="3600" dirty="0"/>
              <a:t>birth </a:t>
            </a:r>
            <a:r>
              <a:rPr lang="en-US" sz="3600" dirty="0" smtClean="0"/>
              <a:t>weight</a:t>
            </a:r>
          </a:p>
          <a:p>
            <a:r>
              <a:rPr lang="en-US" sz="3600" dirty="0" smtClean="0"/>
              <a:t>Increased Frequency of Poor Cognitive and Motor Skills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5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175658"/>
            <a:ext cx="10515600" cy="50013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err="1" smtClean="0"/>
              <a:t>FETcycles</a:t>
            </a:r>
            <a:r>
              <a:rPr lang="en-US" sz="4000" dirty="0" smtClean="0"/>
              <a:t> Performed from January 2016 to December 2017 at the Reproductive Medical Center of the First Affiliated Hospital of </a:t>
            </a:r>
            <a:r>
              <a:rPr lang="en-US" sz="4000" dirty="0" smtClean="0">
                <a:solidFill>
                  <a:srgbClr val="FF0000"/>
                </a:solidFill>
              </a:rPr>
              <a:t>Sun </a:t>
            </a:r>
            <a:r>
              <a:rPr lang="en-US" sz="4000" dirty="0" err="1" smtClean="0">
                <a:solidFill>
                  <a:srgbClr val="FF0000"/>
                </a:solidFill>
              </a:rPr>
              <a:t>Yat-sen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320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Inclusion Criteria: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505243"/>
            <a:ext cx="10515600" cy="46717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All </a:t>
            </a:r>
            <a:r>
              <a:rPr lang="en-US" sz="3200" dirty="0"/>
              <a:t>PGT </a:t>
            </a:r>
            <a:r>
              <a:rPr lang="en-US" sz="3200" dirty="0" smtClean="0"/>
              <a:t>Cycles </a:t>
            </a:r>
            <a:r>
              <a:rPr lang="en-US" sz="3200" dirty="0"/>
              <a:t>with </a:t>
            </a:r>
            <a:r>
              <a:rPr lang="en-US" sz="3200" dirty="0" smtClean="0"/>
              <a:t>Embryo Biopsied </a:t>
            </a:r>
            <a:r>
              <a:rPr lang="en-US" sz="3200" dirty="0"/>
              <a:t>at the </a:t>
            </a:r>
            <a:r>
              <a:rPr lang="en-US" sz="3200" dirty="0" smtClean="0"/>
              <a:t>Blastocyst Stage</a:t>
            </a:r>
            <a:r>
              <a:rPr lang="en-US" sz="3200" dirty="0"/>
              <a:t>; to avoid </a:t>
            </a:r>
            <a:r>
              <a:rPr lang="en-US" sz="3200" dirty="0" smtClean="0"/>
              <a:t>Bias All </a:t>
            </a:r>
            <a:r>
              <a:rPr lang="en-US" sz="3200" dirty="0"/>
              <a:t>cycles with </a:t>
            </a:r>
            <a:r>
              <a:rPr lang="en-US" sz="3200" dirty="0" smtClean="0">
                <a:solidFill>
                  <a:srgbClr val="FF0000"/>
                </a:solidFill>
              </a:rPr>
              <a:t>Single Warmed Blastocyst Transfer </a:t>
            </a:r>
            <a:r>
              <a:rPr lang="en-US" sz="3200" dirty="0"/>
              <a:t>and a </a:t>
            </a:r>
            <a:r>
              <a:rPr lang="en-US" sz="3200" dirty="0" smtClean="0"/>
              <a:t>Positive Serum b-HCG Result </a:t>
            </a:r>
            <a:r>
              <a:rPr lang="en-US" sz="3200" dirty="0"/>
              <a:t>on the 12th day after </a:t>
            </a:r>
            <a:r>
              <a:rPr lang="en-US" sz="3200" dirty="0" smtClean="0"/>
              <a:t>Transfer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We Only Included Cases </a:t>
            </a:r>
            <a:r>
              <a:rPr lang="en-US" sz="3200" dirty="0"/>
              <a:t>with </a:t>
            </a:r>
            <a:r>
              <a:rPr lang="en-US" sz="3200" dirty="0" smtClean="0"/>
              <a:t>Serum b-HCG Measured </a:t>
            </a:r>
            <a:r>
              <a:rPr lang="en-US" sz="3200" dirty="0"/>
              <a:t>on the </a:t>
            </a:r>
            <a:r>
              <a:rPr lang="en-US" sz="3200" dirty="0">
                <a:solidFill>
                  <a:srgbClr val="FF0000"/>
                </a:solidFill>
              </a:rPr>
              <a:t>12th day </a:t>
            </a:r>
            <a:r>
              <a:rPr lang="en-US" sz="3200" dirty="0"/>
              <a:t>in </a:t>
            </a:r>
            <a:r>
              <a:rPr lang="en-US" sz="3200" dirty="0">
                <a:solidFill>
                  <a:srgbClr val="FF0000"/>
                </a:solidFill>
              </a:rPr>
              <a:t>our hospital </a:t>
            </a:r>
            <a:r>
              <a:rPr lang="en-US" sz="3200" dirty="0" smtClean="0"/>
              <a:t>After Blastocyst Transfer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A </a:t>
            </a:r>
            <a:r>
              <a:rPr lang="en-US" sz="3200" dirty="0" smtClean="0"/>
              <a:t>Total </a:t>
            </a:r>
            <a:r>
              <a:rPr lang="en-US" sz="3200" dirty="0"/>
              <a:t>of 861 </a:t>
            </a:r>
            <a:r>
              <a:rPr lang="en-US" sz="3200" dirty="0" smtClean="0"/>
              <a:t>Cycles </a:t>
            </a:r>
            <a:r>
              <a:rPr lang="en-US" sz="3200" dirty="0"/>
              <a:t>from 841 </a:t>
            </a:r>
            <a:r>
              <a:rPr lang="en-US" sz="3200" dirty="0" smtClean="0"/>
              <a:t>Patients </a:t>
            </a:r>
            <a:r>
              <a:rPr lang="en-US" sz="3200" dirty="0"/>
              <a:t>with a </a:t>
            </a:r>
            <a:r>
              <a:rPr lang="en-US" sz="3200" dirty="0" smtClean="0"/>
              <a:t>Positive Serum b-HCG Result </a:t>
            </a:r>
            <a:r>
              <a:rPr lang="en-US" sz="3200" dirty="0"/>
              <a:t>on the 12th day after FET </a:t>
            </a:r>
            <a:r>
              <a:rPr lang="en-US" sz="3200" dirty="0" smtClean="0"/>
              <a:t>Were Included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56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399</TotalTime>
  <Words>847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Inclusion Criteria:</vt:lpstr>
      <vt:lpstr>PowerPoint Presentation</vt:lpstr>
      <vt:lpstr>Exclusion criteria:</vt:lpstr>
      <vt:lpstr>Materials and Methods</vt:lpstr>
      <vt:lpstr>Materials and Methods</vt:lpstr>
      <vt:lpstr>Materials and Methods</vt:lpstr>
      <vt:lpstr>Results</vt:lpstr>
      <vt:lpstr>Results</vt:lpstr>
      <vt:lpstr>Results</vt:lpstr>
      <vt:lpstr>Discussion </vt:lpstr>
      <vt:lpstr>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Trophectoderm biopsy reduces the level of serum b-human chorionic gonadotropin in early pregnancy</dc:title>
  <dc:creator>Fatemeh SoleimanMeigooni</dc:creator>
  <cp:lastModifiedBy>vcc</cp:lastModifiedBy>
  <cp:revision>54</cp:revision>
  <dcterms:created xsi:type="dcterms:W3CDTF">2020-10-16T04:10:39Z</dcterms:created>
  <dcterms:modified xsi:type="dcterms:W3CDTF">2020-10-20T11:54:13Z</dcterms:modified>
</cp:coreProperties>
</file>