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89"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6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1/5/2023</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1/5/2023</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1/5/2023</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12D94-F66F-D64F-1974-1F5402E65C7C}"/>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60CF5574-6145-825D-6993-A5471E7CE8DA}"/>
              </a:ext>
            </a:extLst>
          </p:cNvPr>
          <p:cNvSpPr>
            <a:spLocks noGrp="1"/>
          </p:cNvSpPr>
          <p:nvPr>
            <p:ph type="subTitle" idx="1"/>
          </p:nvPr>
        </p:nvSpPr>
        <p:spPr/>
        <p:txBody>
          <a:bodyPr/>
          <a:lstStyle/>
          <a:p>
            <a:endParaRPr lang="en-US"/>
          </a:p>
        </p:txBody>
      </p:sp>
      <p:pic>
        <p:nvPicPr>
          <p:cNvPr id="5" name="Picture 4">
            <a:extLst>
              <a:ext uri="{FF2B5EF4-FFF2-40B4-BE49-F238E27FC236}">
                <a16:creationId xmlns:a16="http://schemas.microsoft.com/office/drawing/2014/main" id="{3B14ED63-CD43-B255-041F-9A97B8FB30B7}"/>
              </a:ext>
            </a:extLst>
          </p:cNvPr>
          <p:cNvPicPr>
            <a:picLocks noChangeAspect="1"/>
          </p:cNvPicPr>
          <p:nvPr/>
        </p:nvPicPr>
        <p:blipFill>
          <a:blip r:embed="rId2"/>
          <a:stretch>
            <a:fillRect/>
          </a:stretch>
        </p:blipFill>
        <p:spPr>
          <a:xfrm>
            <a:off x="723900" y="0"/>
            <a:ext cx="10553700" cy="6858000"/>
          </a:xfrm>
          <a:prstGeom prst="rect">
            <a:avLst/>
          </a:prstGeom>
        </p:spPr>
      </p:pic>
    </p:spTree>
    <p:extLst>
      <p:ext uri="{BB962C8B-B14F-4D97-AF65-F5344CB8AC3E}">
        <p14:creationId xmlns:p14="http://schemas.microsoft.com/office/powerpoint/2010/main" val="2901126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E8E5FC1-8CDB-93FD-27E6-EF13EB41851C}"/>
              </a:ext>
            </a:extLst>
          </p:cNvPr>
          <p:cNvSpPr>
            <a:spLocks noGrp="1"/>
          </p:cNvSpPr>
          <p:nvPr>
            <p:ph idx="1"/>
          </p:nvPr>
        </p:nvSpPr>
        <p:spPr>
          <a:xfrm>
            <a:off x="1451579" y="1866900"/>
            <a:ext cx="9603275" cy="3599445"/>
          </a:xfrm>
        </p:spPr>
        <p:txBody>
          <a:bodyPr>
            <a:noAutofit/>
          </a:bodyPr>
          <a:lstStyle/>
          <a:p>
            <a:r>
              <a:rPr lang="en-US" sz="3200" dirty="0"/>
              <a:t>E. coli is the predominant </a:t>
            </a:r>
            <a:r>
              <a:rPr lang="en-US" sz="3200" dirty="0" err="1"/>
              <a:t>uropathogen</a:t>
            </a:r>
            <a:r>
              <a:rPr lang="en-US" sz="3200" dirty="0"/>
              <a:t> found in both asymptomatic bacteriuria and urinary tract infection (UTI) in pregnant women.</a:t>
            </a:r>
          </a:p>
          <a:p>
            <a:r>
              <a:rPr lang="en-US" sz="3200" dirty="0"/>
              <a:t>.Other organisms responsible for infection included Klebsiella and Enterobacter species (3 percent each), Proteus (2 percent), and gram-positive organisms, including group B Streptococcus (10 percent).</a:t>
            </a:r>
          </a:p>
        </p:txBody>
      </p:sp>
    </p:spTree>
    <p:extLst>
      <p:ext uri="{BB962C8B-B14F-4D97-AF65-F5344CB8AC3E}">
        <p14:creationId xmlns:p14="http://schemas.microsoft.com/office/powerpoint/2010/main" val="36741549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7ADA11A-5835-C87F-A9D0-4416CE9F307C}"/>
              </a:ext>
            </a:extLst>
          </p:cNvPr>
          <p:cNvSpPr>
            <a:spLocks noGrp="1"/>
          </p:cNvSpPr>
          <p:nvPr>
            <p:ph idx="1"/>
          </p:nvPr>
        </p:nvSpPr>
        <p:spPr/>
        <p:txBody>
          <a:bodyPr>
            <a:normAutofit/>
          </a:bodyPr>
          <a:lstStyle/>
          <a:p>
            <a:r>
              <a:rPr lang="en-US" sz="2800" dirty="0"/>
              <a:t>Isolation of more than one species or the presence of Lactobacillus or </a:t>
            </a:r>
            <a:r>
              <a:rPr lang="en-US" sz="2800" dirty="0" err="1"/>
              <a:t>Cutibacterium</a:t>
            </a:r>
            <a:r>
              <a:rPr lang="en-US" sz="2800" dirty="0"/>
              <a:t> (formerly Propionibacterium) acnes may indicate a specimen contaminated by vaginal or skin flora.</a:t>
            </a:r>
          </a:p>
        </p:txBody>
      </p:sp>
    </p:spTree>
    <p:extLst>
      <p:ext uri="{BB962C8B-B14F-4D97-AF65-F5344CB8AC3E}">
        <p14:creationId xmlns:p14="http://schemas.microsoft.com/office/powerpoint/2010/main" val="305814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02E08-F127-D2E7-4D81-4F2FFDEBD485}"/>
              </a:ext>
            </a:extLst>
          </p:cNvPr>
          <p:cNvSpPr>
            <a:spLocks noGrp="1"/>
          </p:cNvSpPr>
          <p:nvPr>
            <p:ph type="title"/>
          </p:nvPr>
        </p:nvSpPr>
        <p:spPr/>
        <p:txBody>
          <a:bodyPr/>
          <a:lstStyle/>
          <a:p>
            <a:r>
              <a:rPr lang="en-US" dirty="0"/>
              <a:t>ASYMPTOMATIC BACTERIURIA</a:t>
            </a:r>
          </a:p>
        </p:txBody>
      </p:sp>
      <p:sp>
        <p:nvSpPr>
          <p:cNvPr id="3" name="Content Placeholder 2">
            <a:extLst>
              <a:ext uri="{FF2B5EF4-FFF2-40B4-BE49-F238E27FC236}">
                <a16:creationId xmlns:a16="http://schemas.microsoft.com/office/drawing/2014/main" id="{11050F55-2401-ACB4-D1DC-285148CE8BDC}"/>
              </a:ext>
            </a:extLst>
          </p:cNvPr>
          <p:cNvSpPr>
            <a:spLocks noGrp="1"/>
          </p:cNvSpPr>
          <p:nvPr>
            <p:ph idx="1"/>
          </p:nvPr>
        </p:nvSpPr>
        <p:spPr/>
        <p:txBody>
          <a:bodyPr>
            <a:normAutofit/>
          </a:bodyPr>
          <a:lstStyle/>
          <a:p>
            <a:r>
              <a:rPr lang="en-US" sz="3200" dirty="0"/>
              <a:t>The diagnosis of asymptomatic bacteriuria is made by finding high-level bacterial growth on urine culture in the absence of symptoms consistent with urinary tract infection (UTI).</a:t>
            </a:r>
          </a:p>
        </p:txBody>
      </p:sp>
    </p:spTree>
    <p:extLst>
      <p:ext uri="{BB962C8B-B14F-4D97-AF65-F5344CB8AC3E}">
        <p14:creationId xmlns:p14="http://schemas.microsoft.com/office/powerpoint/2010/main" val="18514669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A3063-BF1E-A17D-CA43-33970B696398}"/>
              </a:ext>
            </a:extLst>
          </p:cNvPr>
          <p:cNvSpPr>
            <a:spLocks noGrp="1"/>
          </p:cNvSpPr>
          <p:nvPr>
            <p:ph type="title"/>
          </p:nvPr>
        </p:nvSpPr>
        <p:spPr/>
        <p:txBody>
          <a:bodyPr/>
          <a:lstStyle/>
          <a:p>
            <a:r>
              <a:rPr lang="en-US" dirty="0"/>
              <a:t>Screening</a:t>
            </a:r>
          </a:p>
        </p:txBody>
      </p:sp>
      <p:sp>
        <p:nvSpPr>
          <p:cNvPr id="3" name="Content Placeholder 2">
            <a:extLst>
              <a:ext uri="{FF2B5EF4-FFF2-40B4-BE49-F238E27FC236}">
                <a16:creationId xmlns:a16="http://schemas.microsoft.com/office/drawing/2014/main" id="{102D43F3-4EC6-EC67-FB55-1C8E9AC4C9F1}"/>
              </a:ext>
            </a:extLst>
          </p:cNvPr>
          <p:cNvSpPr>
            <a:spLocks noGrp="1"/>
          </p:cNvSpPr>
          <p:nvPr>
            <p:ph idx="1"/>
          </p:nvPr>
        </p:nvSpPr>
        <p:spPr/>
        <p:txBody>
          <a:bodyPr>
            <a:normAutofit/>
          </a:bodyPr>
          <a:lstStyle/>
          <a:p>
            <a:r>
              <a:rPr lang="en-US" sz="3200" dirty="0"/>
              <a:t>Screening for asymptomatic bacteriuria is performed at the first prenatal visit with a urine culture.</a:t>
            </a:r>
          </a:p>
          <a:p>
            <a:r>
              <a:rPr lang="en-US" sz="3200" dirty="0"/>
              <a:t>Rescreening among those who did not have bacteriuria on the initial test is generally not performed in low-risk women.</a:t>
            </a:r>
          </a:p>
        </p:txBody>
      </p:sp>
    </p:spTree>
    <p:extLst>
      <p:ext uri="{BB962C8B-B14F-4D97-AF65-F5344CB8AC3E}">
        <p14:creationId xmlns:p14="http://schemas.microsoft.com/office/powerpoint/2010/main" val="4366740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ECA04-CA0B-3F05-E45E-6893551E8AE8}"/>
              </a:ext>
            </a:extLst>
          </p:cNvPr>
          <p:cNvSpPr>
            <a:spLocks noGrp="1"/>
          </p:cNvSpPr>
          <p:nvPr>
            <p:ph type="title"/>
          </p:nvPr>
        </p:nvSpPr>
        <p:spPr/>
        <p:txBody>
          <a:bodyPr/>
          <a:lstStyle/>
          <a:p>
            <a:r>
              <a:rPr lang="en-US" dirty="0"/>
              <a:t>Specimen collection</a:t>
            </a:r>
          </a:p>
        </p:txBody>
      </p:sp>
      <p:sp>
        <p:nvSpPr>
          <p:cNvPr id="3" name="Content Placeholder 2">
            <a:extLst>
              <a:ext uri="{FF2B5EF4-FFF2-40B4-BE49-F238E27FC236}">
                <a16:creationId xmlns:a16="http://schemas.microsoft.com/office/drawing/2014/main" id="{24948D2D-73B4-D377-17F7-D6ED1F034CF4}"/>
              </a:ext>
            </a:extLst>
          </p:cNvPr>
          <p:cNvSpPr>
            <a:spLocks noGrp="1"/>
          </p:cNvSpPr>
          <p:nvPr>
            <p:ph idx="1"/>
          </p:nvPr>
        </p:nvSpPr>
        <p:spPr/>
        <p:txBody>
          <a:bodyPr>
            <a:normAutofit/>
          </a:bodyPr>
          <a:lstStyle/>
          <a:p>
            <a:r>
              <a:rPr lang="en-US" sz="2400" dirty="0"/>
              <a:t>In order to minimize contamination of the voided specimen, it is often recommended that the patient collect a clean-catch (after local cleansing of the urethral meatus and surrounding mucosa) midstream (collection of the second portion of the voided urine after discarding the initial stream) specimen.</a:t>
            </a:r>
          </a:p>
        </p:txBody>
      </p:sp>
    </p:spTree>
    <p:extLst>
      <p:ext uri="{BB962C8B-B14F-4D97-AF65-F5344CB8AC3E}">
        <p14:creationId xmlns:p14="http://schemas.microsoft.com/office/powerpoint/2010/main" val="9394809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8433443-8E52-05B8-5744-7FB1CCAF90E6}"/>
              </a:ext>
            </a:extLst>
          </p:cNvPr>
          <p:cNvSpPr>
            <a:spLocks noGrp="1"/>
          </p:cNvSpPr>
          <p:nvPr>
            <p:ph idx="1"/>
          </p:nvPr>
        </p:nvSpPr>
        <p:spPr/>
        <p:txBody>
          <a:bodyPr>
            <a:normAutofit/>
          </a:bodyPr>
          <a:lstStyle/>
          <a:p>
            <a:r>
              <a:rPr lang="en-US" sz="2800" dirty="0"/>
              <a:t>In clinical practice, however, only one voided urine specimen is typically obtained, and diagnosis (and treatment initiation) is made in women with ≥10 5 </a:t>
            </a:r>
            <a:r>
              <a:rPr lang="en-US" sz="2800" dirty="0" err="1"/>
              <a:t>cfu</a:t>
            </a:r>
            <a:r>
              <a:rPr lang="en-US" sz="2800" dirty="0"/>
              <a:t>/mL without obtaining a confirmatory repeat culture.</a:t>
            </a:r>
          </a:p>
        </p:txBody>
      </p:sp>
    </p:spTree>
    <p:extLst>
      <p:ext uri="{BB962C8B-B14F-4D97-AF65-F5344CB8AC3E}">
        <p14:creationId xmlns:p14="http://schemas.microsoft.com/office/powerpoint/2010/main" val="36110051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3CA69C-87FE-0D40-7961-EEDF2BFEE699}"/>
              </a:ext>
            </a:extLst>
          </p:cNvPr>
          <p:cNvSpPr>
            <a:spLocks noGrp="1"/>
          </p:cNvSpPr>
          <p:nvPr>
            <p:ph idx="1"/>
          </p:nvPr>
        </p:nvSpPr>
        <p:spPr/>
        <p:txBody>
          <a:bodyPr>
            <a:normAutofit/>
          </a:bodyPr>
          <a:lstStyle/>
          <a:p>
            <a:r>
              <a:rPr lang="en-US" sz="2800" dirty="0"/>
              <a:t>If bacteria that are not typical </a:t>
            </a:r>
            <a:r>
              <a:rPr lang="en-US" sz="2800" dirty="0" err="1"/>
              <a:t>uropathogens</a:t>
            </a:r>
            <a:r>
              <a:rPr lang="en-US" sz="2800" dirty="0"/>
              <a:t> (such as lactobacillus) are isolated, treatment should be reserved for patients in whom the organism grows as a single isolate on consecutive cultures.</a:t>
            </a:r>
          </a:p>
        </p:txBody>
      </p:sp>
    </p:spTree>
    <p:extLst>
      <p:ext uri="{BB962C8B-B14F-4D97-AF65-F5344CB8AC3E}">
        <p14:creationId xmlns:p14="http://schemas.microsoft.com/office/powerpoint/2010/main" val="31405127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164E8-2103-F872-F1D4-C759DD451E1E}"/>
              </a:ext>
            </a:extLst>
          </p:cNvPr>
          <p:cNvSpPr>
            <a:spLocks noGrp="1"/>
          </p:cNvSpPr>
          <p:nvPr>
            <p:ph type="title"/>
          </p:nvPr>
        </p:nvSpPr>
        <p:spPr/>
        <p:txBody>
          <a:bodyPr/>
          <a:lstStyle/>
          <a:p>
            <a:r>
              <a:rPr lang="en-US" dirty="0"/>
              <a:t>Antimicrobial treatment</a:t>
            </a:r>
          </a:p>
        </p:txBody>
      </p:sp>
      <p:sp>
        <p:nvSpPr>
          <p:cNvPr id="3" name="Content Placeholder 2">
            <a:extLst>
              <a:ext uri="{FF2B5EF4-FFF2-40B4-BE49-F238E27FC236}">
                <a16:creationId xmlns:a16="http://schemas.microsoft.com/office/drawing/2014/main" id="{18D35BD6-4F28-8AE9-D382-80D1C224AC6A}"/>
              </a:ext>
            </a:extLst>
          </p:cNvPr>
          <p:cNvSpPr>
            <a:spLocks noGrp="1"/>
          </p:cNvSpPr>
          <p:nvPr>
            <p:ph idx="1"/>
          </p:nvPr>
        </p:nvSpPr>
        <p:spPr/>
        <p:txBody>
          <a:bodyPr>
            <a:normAutofit/>
          </a:bodyPr>
          <a:lstStyle/>
          <a:p>
            <a:r>
              <a:rPr lang="en-US" sz="2800" dirty="0"/>
              <a:t>Asymptomatic bacteriuria is treated with an antibiotic tailored to the susceptibility pattern of the isolated organism, which is generally available at the time of diagnosis.</a:t>
            </a:r>
          </a:p>
          <a:p>
            <a:r>
              <a:rPr lang="en-US" sz="2800" dirty="0"/>
              <a:t>Potential options include beta-lactams, nitrofurantoin, and Fosfomycin.</a:t>
            </a:r>
          </a:p>
        </p:txBody>
      </p:sp>
    </p:spTree>
    <p:extLst>
      <p:ext uri="{BB962C8B-B14F-4D97-AF65-F5344CB8AC3E}">
        <p14:creationId xmlns:p14="http://schemas.microsoft.com/office/powerpoint/2010/main" val="12637228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B4C03D-3000-11BC-45B9-10158A416FB9}"/>
              </a:ext>
            </a:extLst>
          </p:cNvPr>
          <p:cNvSpPr>
            <a:spLocks noGrp="1"/>
          </p:cNvSpPr>
          <p:nvPr>
            <p:ph idx="1"/>
          </p:nvPr>
        </p:nvSpPr>
        <p:spPr/>
        <p:txBody>
          <a:bodyPr>
            <a:normAutofit/>
          </a:bodyPr>
          <a:lstStyle/>
          <a:p>
            <a:r>
              <a:rPr lang="en-US" sz="3200" dirty="0"/>
              <a:t>The optimal duration of antibiotics for asymptomatic </a:t>
            </a:r>
            <a:r>
              <a:rPr lang="en-US" sz="3200" dirty="0" err="1"/>
              <a:t>bacteruria</a:t>
            </a:r>
            <a:r>
              <a:rPr lang="en-US" sz="3200" dirty="0"/>
              <a:t> is uncertain. Short courses of antibiotics are preferred .</a:t>
            </a:r>
          </a:p>
        </p:txBody>
      </p:sp>
    </p:spTree>
    <p:extLst>
      <p:ext uri="{BB962C8B-B14F-4D97-AF65-F5344CB8AC3E}">
        <p14:creationId xmlns:p14="http://schemas.microsoft.com/office/powerpoint/2010/main" val="8006066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C74FBB-B96D-A1C5-2653-BB278E52CA6F}"/>
              </a:ext>
            </a:extLst>
          </p:cNvPr>
          <p:cNvSpPr>
            <a:spLocks noGrp="1"/>
          </p:cNvSpPr>
          <p:nvPr>
            <p:ph idx="1"/>
          </p:nvPr>
        </p:nvSpPr>
        <p:spPr/>
        <p:txBody>
          <a:bodyPr>
            <a:normAutofit/>
          </a:bodyPr>
          <a:lstStyle/>
          <a:p>
            <a:r>
              <a:rPr lang="en-US" sz="3200" dirty="0"/>
              <a:t>Up to 30 percent of women fail to clear asymptomatic bacteriuria following a short course of therapy . Thus, a repeat culture is generally recommended as a test of cure, which can be performed a week after completion of therapy for asymptomatic bacteriuria</a:t>
            </a:r>
          </a:p>
        </p:txBody>
      </p:sp>
    </p:spTree>
    <p:extLst>
      <p:ext uri="{BB962C8B-B14F-4D97-AF65-F5344CB8AC3E}">
        <p14:creationId xmlns:p14="http://schemas.microsoft.com/office/powerpoint/2010/main" val="223279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FBE2B-3801-334C-C526-9FFC1495B988}"/>
              </a:ext>
            </a:extLst>
          </p:cNvPr>
          <p:cNvSpPr>
            <a:spLocks noGrp="1"/>
          </p:cNvSpPr>
          <p:nvPr>
            <p:ph type="ctrTitle"/>
          </p:nvPr>
        </p:nvSpPr>
        <p:spPr>
          <a:xfrm>
            <a:off x="1079500" y="802298"/>
            <a:ext cx="10667999" cy="2541431"/>
          </a:xfrm>
        </p:spPr>
        <p:txBody>
          <a:bodyPr>
            <a:normAutofit/>
          </a:bodyPr>
          <a:lstStyle/>
          <a:p>
            <a:r>
              <a:rPr lang="en-US" sz="3600" dirty="0"/>
              <a:t>Urinary tract infections and asymptomatic bacteriuria in pregnancy</a:t>
            </a:r>
          </a:p>
        </p:txBody>
      </p:sp>
      <p:sp>
        <p:nvSpPr>
          <p:cNvPr id="3" name="Subtitle 2">
            <a:extLst>
              <a:ext uri="{FF2B5EF4-FFF2-40B4-BE49-F238E27FC236}">
                <a16:creationId xmlns:a16="http://schemas.microsoft.com/office/drawing/2014/main" id="{E819B41F-1635-1613-5BEE-0CE1C4FF52DF}"/>
              </a:ext>
            </a:extLst>
          </p:cNvPr>
          <p:cNvSpPr>
            <a:spLocks noGrp="1"/>
          </p:cNvSpPr>
          <p:nvPr>
            <p:ph type="subTitle" idx="1"/>
          </p:nvPr>
        </p:nvSpPr>
        <p:spPr/>
        <p:txBody>
          <a:bodyPr/>
          <a:lstStyle/>
          <a:p>
            <a:r>
              <a:rPr lang="en-US" dirty="0"/>
              <a:t>Dr Zahra </a:t>
            </a:r>
            <a:r>
              <a:rPr lang="en-US" dirty="0" err="1"/>
              <a:t>panahi</a:t>
            </a:r>
            <a:endParaRPr lang="en-US" dirty="0"/>
          </a:p>
        </p:txBody>
      </p:sp>
    </p:spTree>
    <p:extLst>
      <p:ext uri="{BB962C8B-B14F-4D97-AF65-F5344CB8AC3E}">
        <p14:creationId xmlns:p14="http://schemas.microsoft.com/office/powerpoint/2010/main" val="16319588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87F5C-96CA-0F5D-A0B0-83F2EB95F322}"/>
              </a:ext>
            </a:extLst>
          </p:cNvPr>
          <p:cNvSpPr>
            <a:spLocks noGrp="1"/>
          </p:cNvSpPr>
          <p:nvPr>
            <p:ph type="title"/>
          </p:nvPr>
        </p:nvSpPr>
        <p:spPr/>
        <p:txBody>
          <a:bodyPr/>
          <a:lstStyle/>
          <a:p>
            <a:r>
              <a:rPr lang="en-US" dirty="0"/>
              <a:t>ACUTE CYSTITIS </a:t>
            </a:r>
          </a:p>
        </p:txBody>
      </p:sp>
      <p:sp>
        <p:nvSpPr>
          <p:cNvPr id="3" name="Content Placeholder 2">
            <a:extLst>
              <a:ext uri="{FF2B5EF4-FFF2-40B4-BE49-F238E27FC236}">
                <a16:creationId xmlns:a16="http://schemas.microsoft.com/office/drawing/2014/main" id="{BD66ACDB-1F23-BB80-BC12-135FD92E7545}"/>
              </a:ext>
            </a:extLst>
          </p:cNvPr>
          <p:cNvSpPr>
            <a:spLocks noGrp="1"/>
          </p:cNvSpPr>
          <p:nvPr>
            <p:ph idx="1"/>
          </p:nvPr>
        </p:nvSpPr>
        <p:spPr/>
        <p:txBody>
          <a:bodyPr>
            <a:normAutofit fontScale="77500" lnSpcReduction="20000"/>
          </a:bodyPr>
          <a:lstStyle/>
          <a:p>
            <a:r>
              <a:rPr lang="en-US" sz="3600" dirty="0"/>
              <a:t>Cystitis is a symptomatic infection of the bladder.</a:t>
            </a:r>
          </a:p>
          <a:p>
            <a:r>
              <a:rPr lang="en-US" sz="3600" dirty="0"/>
              <a:t>The typical symptoms of acute cystitis in the pregnant woman are the same as in nonpregnant women and include the sudden onset of dysuria and urinary urgency and frequency. Hematuria and pyuria are also frequently seen on urinalysis. Systemic symptoms, such as fevers and chills, are absent in simple cystitis. </a:t>
            </a:r>
          </a:p>
          <a:p>
            <a:endParaRPr lang="en-US" dirty="0"/>
          </a:p>
        </p:txBody>
      </p:sp>
    </p:spTree>
    <p:extLst>
      <p:ext uri="{BB962C8B-B14F-4D97-AF65-F5344CB8AC3E}">
        <p14:creationId xmlns:p14="http://schemas.microsoft.com/office/powerpoint/2010/main" val="27294156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16CDB2-932C-D861-1C8B-4B52FE023FB3}"/>
              </a:ext>
            </a:extLst>
          </p:cNvPr>
          <p:cNvSpPr>
            <a:spLocks noGrp="1"/>
          </p:cNvSpPr>
          <p:nvPr>
            <p:ph idx="1"/>
          </p:nvPr>
        </p:nvSpPr>
        <p:spPr/>
        <p:txBody>
          <a:bodyPr>
            <a:normAutofit/>
          </a:bodyPr>
          <a:lstStyle/>
          <a:p>
            <a:r>
              <a:rPr lang="en-US" sz="3200" dirty="0"/>
              <a:t>the diagnosis of acute cystitis is confirmed by finding of bacterial growth on urine culture. Prior to confirming the diagnosis, empiric treatment is typically initiated in a patient with consistent symptoms and pyuria on urinalysis </a:t>
            </a:r>
          </a:p>
        </p:txBody>
      </p:sp>
    </p:spTree>
    <p:extLst>
      <p:ext uri="{BB962C8B-B14F-4D97-AF65-F5344CB8AC3E}">
        <p14:creationId xmlns:p14="http://schemas.microsoft.com/office/powerpoint/2010/main" val="17339550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EA662B4-9038-ED59-05E7-EF2B428AD53E}"/>
              </a:ext>
            </a:extLst>
          </p:cNvPr>
          <p:cNvSpPr>
            <a:spLocks noGrp="1"/>
          </p:cNvSpPr>
          <p:nvPr>
            <p:ph idx="1"/>
          </p:nvPr>
        </p:nvSpPr>
        <p:spPr/>
        <p:txBody>
          <a:bodyPr/>
          <a:lstStyle/>
          <a:p>
            <a:r>
              <a:rPr lang="en-US" sz="2400" dirty="0"/>
              <a:t>In nonpregnant women with acute simple cystitis, coliform colony counts in voided urine as low as 10 2 colony-forming units (</a:t>
            </a:r>
            <a:r>
              <a:rPr lang="en-US" sz="2400" dirty="0" err="1"/>
              <a:t>cfu</a:t>
            </a:r>
            <a:r>
              <a:rPr lang="en-US" sz="2400" dirty="0"/>
              <a:t>)/mL have been noted to reflect bladder infection </a:t>
            </a:r>
            <a:r>
              <a:rPr lang="en-US" dirty="0"/>
              <a:t>.</a:t>
            </a:r>
          </a:p>
        </p:txBody>
      </p:sp>
    </p:spTree>
    <p:extLst>
      <p:ext uri="{BB962C8B-B14F-4D97-AF65-F5344CB8AC3E}">
        <p14:creationId xmlns:p14="http://schemas.microsoft.com/office/powerpoint/2010/main" val="23136241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D41DB9-5FBE-E8DB-4A18-BAA0ECA2144C}"/>
              </a:ext>
            </a:extLst>
          </p:cNvPr>
          <p:cNvSpPr>
            <a:spLocks noGrp="1"/>
          </p:cNvSpPr>
          <p:nvPr>
            <p:ph idx="1"/>
          </p:nvPr>
        </p:nvSpPr>
        <p:spPr/>
        <p:txBody>
          <a:bodyPr>
            <a:normAutofit/>
          </a:bodyPr>
          <a:lstStyle/>
          <a:p>
            <a:r>
              <a:rPr lang="en-US" sz="2800" dirty="0"/>
              <a:t>If bacteria that are not typical </a:t>
            </a:r>
            <a:r>
              <a:rPr lang="en-US" sz="2800" dirty="0" err="1"/>
              <a:t>uropathogens</a:t>
            </a:r>
            <a:r>
              <a:rPr lang="en-US" sz="2800" dirty="0"/>
              <a:t> (such as lactobacillus) are isolated, the diagnosis of cystitis is typically made only if they are isolated in high bacterial counts (≥10 5 </a:t>
            </a:r>
            <a:r>
              <a:rPr lang="en-US" sz="2800" dirty="0" err="1"/>
              <a:t>cfu</a:t>
            </a:r>
            <a:r>
              <a:rPr lang="en-US" sz="2800" dirty="0"/>
              <a:t>/mL). </a:t>
            </a:r>
          </a:p>
        </p:txBody>
      </p:sp>
    </p:spTree>
    <p:extLst>
      <p:ext uri="{BB962C8B-B14F-4D97-AF65-F5344CB8AC3E}">
        <p14:creationId xmlns:p14="http://schemas.microsoft.com/office/powerpoint/2010/main" val="41117795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1AA49A-9D16-373A-25A2-32B1AD28E019}"/>
              </a:ext>
            </a:extLst>
          </p:cNvPr>
          <p:cNvSpPr>
            <a:spLocks noGrp="1"/>
          </p:cNvSpPr>
          <p:nvPr>
            <p:ph type="title"/>
          </p:nvPr>
        </p:nvSpPr>
        <p:spPr/>
        <p:txBody>
          <a:bodyPr/>
          <a:lstStyle/>
          <a:p>
            <a:r>
              <a:rPr lang="en-US" dirty="0"/>
              <a:t>Differential diagnosis</a:t>
            </a:r>
          </a:p>
        </p:txBody>
      </p:sp>
      <p:sp>
        <p:nvSpPr>
          <p:cNvPr id="3" name="Content Placeholder 2">
            <a:extLst>
              <a:ext uri="{FF2B5EF4-FFF2-40B4-BE49-F238E27FC236}">
                <a16:creationId xmlns:a16="http://schemas.microsoft.com/office/drawing/2014/main" id="{5AD51C8F-400F-014F-3E8A-C0ECACC77E67}"/>
              </a:ext>
            </a:extLst>
          </p:cNvPr>
          <p:cNvSpPr>
            <a:spLocks noGrp="1"/>
          </p:cNvSpPr>
          <p:nvPr>
            <p:ph idx="1"/>
          </p:nvPr>
        </p:nvSpPr>
        <p:spPr/>
        <p:txBody>
          <a:bodyPr/>
          <a:lstStyle/>
          <a:p>
            <a:r>
              <a:rPr lang="en-US" sz="3200" dirty="0"/>
              <a:t>dysuria in pregnant women can be a result of other infectious and noninfectious processes, such as vaginitis or urethritis. </a:t>
            </a:r>
          </a:p>
          <a:p>
            <a:endParaRPr lang="en-US" dirty="0"/>
          </a:p>
        </p:txBody>
      </p:sp>
    </p:spTree>
    <p:extLst>
      <p:ext uri="{BB962C8B-B14F-4D97-AF65-F5344CB8AC3E}">
        <p14:creationId xmlns:p14="http://schemas.microsoft.com/office/powerpoint/2010/main" val="40785869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D5B28C-4BF7-CDCA-F2AA-659D1984254C}"/>
              </a:ext>
            </a:extLst>
          </p:cNvPr>
          <p:cNvSpPr>
            <a:spLocks noGrp="1"/>
          </p:cNvSpPr>
          <p:nvPr>
            <p:ph idx="1"/>
          </p:nvPr>
        </p:nvSpPr>
        <p:spPr/>
        <p:txBody>
          <a:bodyPr>
            <a:normAutofit/>
          </a:bodyPr>
          <a:lstStyle/>
          <a:p>
            <a:r>
              <a:rPr lang="en-US" sz="3600" dirty="0"/>
              <a:t>testing for sexually transmitted infections (such as chlamydia and gonorrhea) is warranted for pregnant women with dysuria without bacteriuria or women who have persistent dysuria despite successful treatment of bacteriuria.</a:t>
            </a:r>
          </a:p>
        </p:txBody>
      </p:sp>
    </p:spTree>
    <p:extLst>
      <p:ext uri="{BB962C8B-B14F-4D97-AF65-F5344CB8AC3E}">
        <p14:creationId xmlns:p14="http://schemas.microsoft.com/office/powerpoint/2010/main" val="6275286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0FF1D3-E700-4183-A8F5-E8CE9E762960}"/>
              </a:ext>
            </a:extLst>
          </p:cNvPr>
          <p:cNvSpPr>
            <a:spLocks noGrp="1"/>
          </p:cNvSpPr>
          <p:nvPr>
            <p:ph idx="1"/>
          </p:nvPr>
        </p:nvSpPr>
        <p:spPr/>
        <p:txBody>
          <a:bodyPr>
            <a:normAutofit/>
          </a:bodyPr>
          <a:lstStyle/>
          <a:p>
            <a:r>
              <a:rPr lang="en-US" sz="3200" dirty="0"/>
              <a:t>Antibiotic treatment of acute cystitis in pregnant women is often empiric, initiated at the time of complaints of dysuria, and then tailored to the susceptibility pattern of the isolated organism once urine cultures return</a:t>
            </a:r>
          </a:p>
        </p:txBody>
      </p:sp>
    </p:spTree>
    <p:extLst>
      <p:ext uri="{BB962C8B-B14F-4D97-AF65-F5344CB8AC3E}">
        <p14:creationId xmlns:p14="http://schemas.microsoft.com/office/powerpoint/2010/main" val="14968416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745ECE-FB20-278C-9735-C0D03B53366C}"/>
              </a:ext>
            </a:extLst>
          </p:cNvPr>
          <p:cNvSpPr>
            <a:spLocks noGrp="1"/>
          </p:cNvSpPr>
          <p:nvPr>
            <p:ph idx="1"/>
          </p:nvPr>
        </p:nvSpPr>
        <p:spPr/>
        <p:txBody>
          <a:bodyPr>
            <a:normAutofit/>
          </a:bodyPr>
          <a:lstStyle/>
          <a:p>
            <a:r>
              <a:rPr lang="en-US" sz="3200" dirty="0"/>
              <a:t>Potential options for empiric and directed therapy include beta-lactams, nitrofurantoin, and </a:t>
            </a:r>
            <a:r>
              <a:rPr lang="en-US" sz="3200" dirty="0" err="1"/>
              <a:t>fosfomycin</a:t>
            </a:r>
            <a:endParaRPr lang="en-US" sz="3200" dirty="0"/>
          </a:p>
        </p:txBody>
      </p:sp>
    </p:spTree>
    <p:extLst>
      <p:ext uri="{BB962C8B-B14F-4D97-AF65-F5344CB8AC3E}">
        <p14:creationId xmlns:p14="http://schemas.microsoft.com/office/powerpoint/2010/main" val="3258588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17F36B7-CE37-1164-EC88-B5B843135046}"/>
              </a:ext>
            </a:extLst>
          </p:cNvPr>
          <p:cNvSpPr>
            <a:spLocks noGrp="1"/>
          </p:cNvSpPr>
          <p:nvPr>
            <p:ph idx="1"/>
          </p:nvPr>
        </p:nvSpPr>
        <p:spPr>
          <a:xfrm>
            <a:off x="1451579" y="1879600"/>
            <a:ext cx="9603275" cy="3586745"/>
          </a:xfrm>
        </p:spPr>
        <p:txBody>
          <a:bodyPr>
            <a:noAutofit/>
          </a:bodyPr>
          <a:lstStyle/>
          <a:p>
            <a:r>
              <a:rPr lang="en-US" sz="2400" dirty="0"/>
              <a:t>For empiric therapy, we typically choose between cefpodoxime, amoxicillin-clavulanate, and </a:t>
            </a:r>
            <a:r>
              <a:rPr lang="en-US" sz="2400" dirty="0" err="1"/>
              <a:t>fosfomycin</a:t>
            </a:r>
            <a:r>
              <a:rPr lang="en-US" sz="2400" dirty="0"/>
              <a:t>, given their safety in pregnancy and the somewhat broader spectrum of activity compared with other agents (such as amoxicillin or cephalexin). Nitrofurantoin is another option during the second or third trimester or if the others cannot be used for some reason (</a:t>
            </a:r>
            <a:r>
              <a:rPr lang="en-US" sz="2400" dirty="0" err="1"/>
              <a:t>eg</a:t>
            </a:r>
            <a:r>
              <a:rPr lang="en-US" sz="2400" dirty="0"/>
              <a:t>, drug allergy). The choice between them should be individualized on the basis of several factors, including patient allergy history, local practice patterns, local community resistance prevalence, availability, and cost .</a:t>
            </a:r>
          </a:p>
        </p:txBody>
      </p:sp>
    </p:spTree>
    <p:extLst>
      <p:ext uri="{BB962C8B-B14F-4D97-AF65-F5344CB8AC3E}">
        <p14:creationId xmlns:p14="http://schemas.microsoft.com/office/powerpoint/2010/main" val="33894678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A623A8A-539C-DA32-0F15-2D9F056DB8C2}"/>
              </a:ext>
            </a:extLst>
          </p:cNvPr>
          <p:cNvSpPr>
            <a:spLocks noGrp="1"/>
          </p:cNvSpPr>
          <p:nvPr>
            <p:ph idx="1"/>
          </p:nvPr>
        </p:nvSpPr>
        <p:spPr/>
        <p:txBody>
          <a:bodyPr>
            <a:normAutofit/>
          </a:bodyPr>
          <a:lstStyle/>
          <a:p>
            <a:r>
              <a:rPr lang="en-US" sz="3200" dirty="0"/>
              <a:t>The optimal duration of treatment of acute cystitis during pregnancy is uncertain. As with asymptomatic bacteriuria, short courses of antibiotics are preferred.</a:t>
            </a:r>
          </a:p>
        </p:txBody>
      </p:sp>
    </p:spTree>
    <p:extLst>
      <p:ext uri="{BB962C8B-B14F-4D97-AF65-F5344CB8AC3E}">
        <p14:creationId xmlns:p14="http://schemas.microsoft.com/office/powerpoint/2010/main" val="38755572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6F9C0-C76E-1671-9B81-A507CB523AF0}"/>
              </a:ext>
            </a:extLst>
          </p:cNvPr>
          <p:cNvSpPr>
            <a:spLocks noGrp="1"/>
          </p:cNvSpPr>
          <p:nvPr>
            <p:ph type="title"/>
          </p:nvPr>
        </p:nvSpPr>
        <p:spPr/>
        <p:txBody>
          <a:bodyPr/>
          <a:lstStyle/>
          <a:p>
            <a:r>
              <a:rPr lang="en-US" dirty="0"/>
              <a:t>Incidence and risk factors</a:t>
            </a:r>
          </a:p>
        </p:txBody>
      </p:sp>
      <p:sp>
        <p:nvSpPr>
          <p:cNvPr id="3" name="Content Placeholder 2">
            <a:extLst>
              <a:ext uri="{FF2B5EF4-FFF2-40B4-BE49-F238E27FC236}">
                <a16:creationId xmlns:a16="http://schemas.microsoft.com/office/drawing/2014/main" id="{13BE18A5-945D-9524-2B3A-E2D10DCB6147}"/>
              </a:ext>
            </a:extLst>
          </p:cNvPr>
          <p:cNvSpPr>
            <a:spLocks noGrp="1"/>
          </p:cNvSpPr>
          <p:nvPr>
            <p:ph idx="1"/>
          </p:nvPr>
        </p:nvSpPr>
        <p:spPr/>
        <p:txBody>
          <a:bodyPr>
            <a:normAutofit/>
          </a:bodyPr>
          <a:lstStyle/>
          <a:p>
            <a:r>
              <a:rPr lang="en-US" sz="2800" dirty="0"/>
              <a:t>The incidence of bacteriuria in pregnant women is approximately the same as that in nonpregnant women, however, recurrent bacteriuria is more common during pregnancy.</a:t>
            </a:r>
          </a:p>
          <a:p>
            <a:r>
              <a:rPr lang="en-US" sz="2800" dirty="0"/>
              <a:t>Asymptomatic bacteriuria occurs in 2 to 7 percent of pregnant women.</a:t>
            </a:r>
          </a:p>
        </p:txBody>
      </p:sp>
    </p:spTree>
    <p:extLst>
      <p:ext uri="{BB962C8B-B14F-4D97-AF65-F5344CB8AC3E}">
        <p14:creationId xmlns:p14="http://schemas.microsoft.com/office/powerpoint/2010/main" val="24286937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76D22BA-9968-E907-2898-315C882B3563}"/>
              </a:ext>
            </a:extLst>
          </p:cNvPr>
          <p:cNvSpPr>
            <a:spLocks noGrp="1"/>
          </p:cNvSpPr>
          <p:nvPr>
            <p:ph idx="1"/>
          </p:nvPr>
        </p:nvSpPr>
        <p:spPr/>
        <p:txBody>
          <a:bodyPr/>
          <a:lstStyle/>
          <a:p>
            <a:r>
              <a:rPr lang="en-US" sz="3200" dirty="0"/>
              <a:t>treat acute cystitis with a three to seven day course of antibiotics as long as there are no symptoms suggestive of pyelonephritis .</a:t>
            </a:r>
            <a:endParaRPr lang="en-US" dirty="0"/>
          </a:p>
        </p:txBody>
      </p:sp>
    </p:spTree>
    <p:extLst>
      <p:ext uri="{BB962C8B-B14F-4D97-AF65-F5344CB8AC3E}">
        <p14:creationId xmlns:p14="http://schemas.microsoft.com/office/powerpoint/2010/main" val="541500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89DD627-8830-4D87-8D4E-9DFE32B5C1C9}"/>
              </a:ext>
            </a:extLst>
          </p:cNvPr>
          <p:cNvSpPr>
            <a:spLocks noGrp="1"/>
          </p:cNvSpPr>
          <p:nvPr>
            <p:ph idx="1"/>
          </p:nvPr>
        </p:nvSpPr>
        <p:spPr/>
        <p:txBody>
          <a:bodyPr>
            <a:normAutofit/>
          </a:bodyPr>
          <a:lstStyle/>
          <a:p>
            <a:r>
              <a:rPr lang="en-US" sz="3200" dirty="0"/>
              <a:t>a follow-up culture should be obtained as a test of cure a week after completion of therapy.</a:t>
            </a:r>
          </a:p>
        </p:txBody>
      </p:sp>
    </p:spTree>
    <p:extLst>
      <p:ext uri="{BB962C8B-B14F-4D97-AF65-F5344CB8AC3E}">
        <p14:creationId xmlns:p14="http://schemas.microsoft.com/office/powerpoint/2010/main" val="21503541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4932C-F8F7-0F5B-12A5-16435A5DFE30}"/>
              </a:ext>
            </a:extLst>
          </p:cNvPr>
          <p:cNvSpPr>
            <a:spLocks noGrp="1"/>
          </p:cNvSpPr>
          <p:nvPr>
            <p:ph type="title"/>
          </p:nvPr>
        </p:nvSpPr>
        <p:spPr/>
        <p:txBody>
          <a:bodyPr/>
          <a:lstStyle/>
          <a:p>
            <a:r>
              <a:rPr lang="en-US" dirty="0"/>
              <a:t>Management of recurrent cystitis</a:t>
            </a:r>
          </a:p>
        </p:txBody>
      </p:sp>
      <p:sp>
        <p:nvSpPr>
          <p:cNvPr id="3" name="Content Placeholder 2">
            <a:extLst>
              <a:ext uri="{FF2B5EF4-FFF2-40B4-BE49-F238E27FC236}">
                <a16:creationId xmlns:a16="http://schemas.microsoft.com/office/drawing/2014/main" id="{59B6FF7F-F734-B795-DAE4-61BE6A03716E}"/>
              </a:ext>
            </a:extLst>
          </p:cNvPr>
          <p:cNvSpPr>
            <a:spLocks noGrp="1"/>
          </p:cNvSpPr>
          <p:nvPr>
            <p:ph idx="1"/>
          </p:nvPr>
        </p:nvSpPr>
        <p:spPr/>
        <p:txBody>
          <a:bodyPr>
            <a:normAutofit/>
          </a:bodyPr>
          <a:lstStyle/>
          <a:p>
            <a:r>
              <a:rPr lang="en-US" sz="2400" dirty="0"/>
              <a:t>In women who have three or more episodes of recurrent cystitis during pregnancy, antimicrobial prophylaxis for the duration of pregnancy is a reasonable strategy to prevent additional episodes.</a:t>
            </a:r>
          </a:p>
          <a:p>
            <a:r>
              <a:rPr lang="en-US" sz="2400" dirty="0"/>
              <a:t>In the setting of other conditions that potentially increase the risk of urinary complications during episodes of cystitis (</a:t>
            </a:r>
            <a:r>
              <a:rPr lang="en-US" sz="2400" dirty="0" err="1"/>
              <a:t>eg</a:t>
            </a:r>
            <a:r>
              <a:rPr lang="en-US" sz="2400" dirty="0"/>
              <a:t>, diabetes or sickle cell trait), prophylaxis following the first episode of cystitis during pregnancy is also reasonable.</a:t>
            </a:r>
          </a:p>
        </p:txBody>
      </p:sp>
    </p:spTree>
    <p:extLst>
      <p:ext uri="{BB962C8B-B14F-4D97-AF65-F5344CB8AC3E}">
        <p14:creationId xmlns:p14="http://schemas.microsoft.com/office/powerpoint/2010/main" val="32531291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190B6F-D2CF-753F-DD28-D3CD5CCAAFD2}"/>
              </a:ext>
            </a:extLst>
          </p:cNvPr>
          <p:cNvSpPr>
            <a:spLocks noGrp="1"/>
          </p:cNvSpPr>
          <p:nvPr>
            <p:ph idx="1"/>
          </p:nvPr>
        </p:nvSpPr>
        <p:spPr/>
        <p:txBody>
          <a:bodyPr>
            <a:normAutofit/>
          </a:bodyPr>
          <a:lstStyle/>
          <a:p>
            <a:r>
              <a:rPr lang="en-US" sz="2800" dirty="0"/>
              <a:t>The choice of antimicrobial used for prophylaxis should be based on the susceptibility profile of the pathogens causing the cystitis.</a:t>
            </a:r>
          </a:p>
          <a:p>
            <a:r>
              <a:rPr lang="en-US" sz="2800" dirty="0"/>
              <a:t>daily or postcoital prophylaxis with low-dose nitrofurantoin (50 to 100 mg orally </a:t>
            </a:r>
            <a:r>
              <a:rPr lang="en-US" sz="2800" dirty="0" err="1"/>
              <a:t>postcoitally</a:t>
            </a:r>
            <a:r>
              <a:rPr lang="en-US" sz="2800" dirty="0"/>
              <a:t> or at bedtime) or cephalexin (250 to 500 mg orally </a:t>
            </a:r>
            <a:r>
              <a:rPr lang="en-US" sz="2800" dirty="0" err="1"/>
              <a:t>postcoitally</a:t>
            </a:r>
            <a:r>
              <a:rPr lang="en-US" sz="2800" dirty="0"/>
              <a:t> or at bedtime) can be used.</a:t>
            </a:r>
          </a:p>
        </p:txBody>
      </p:sp>
    </p:spTree>
    <p:extLst>
      <p:ext uri="{BB962C8B-B14F-4D97-AF65-F5344CB8AC3E}">
        <p14:creationId xmlns:p14="http://schemas.microsoft.com/office/powerpoint/2010/main" val="2928397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4698B2B8-74C7-AF43-1CD7-7BFF22E5F63D}"/>
              </a:ext>
            </a:extLst>
          </p:cNvPr>
          <p:cNvPicPr>
            <a:picLocks noGrp="1" noChangeAspect="1"/>
          </p:cNvPicPr>
          <p:nvPr>
            <p:ph idx="1"/>
          </p:nvPr>
        </p:nvPicPr>
        <p:blipFill>
          <a:blip r:embed="rId2"/>
          <a:stretch>
            <a:fillRect/>
          </a:stretch>
        </p:blipFill>
        <p:spPr>
          <a:xfrm>
            <a:off x="1460500" y="254000"/>
            <a:ext cx="9652000" cy="5626099"/>
          </a:xfrm>
        </p:spPr>
      </p:pic>
    </p:spTree>
    <p:extLst>
      <p:ext uri="{BB962C8B-B14F-4D97-AF65-F5344CB8AC3E}">
        <p14:creationId xmlns:p14="http://schemas.microsoft.com/office/powerpoint/2010/main" val="19018458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076A4-00CE-E155-89FF-A13AE3B939CE}"/>
              </a:ext>
            </a:extLst>
          </p:cNvPr>
          <p:cNvSpPr>
            <a:spLocks noGrp="1"/>
          </p:cNvSpPr>
          <p:nvPr>
            <p:ph type="title"/>
          </p:nvPr>
        </p:nvSpPr>
        <p:spPr/>
        <p:txBody>
          <a:bodyPr/>
          <a:lstStyle/>
          <a:p>
            <a:r>
              <a:rPr lang="en-US" dirty="0"/>
              <a:t>Risk factors</a:t>
            </a:r>
          </a:p>
        </p:txBody>
      </p:sp>
      <p:sp>
        <p:nvSpPr>
          <p:cNvPr id="3" name="Content Placeholder 2">
            <a:extLst>
              <a:ext uri="{FF2B5EF4-FFF2-40B4-BE49-F238E27FC236}">
                <a16:creationId xmlns:a16="http://schemas.microsoft.com/office/drawing/2014/main" id="{34C5AA89-4B66-4430-B4DF-D475FFA8392A}"/>
              </a:ext>
            </a:extLst>
          </p:cNvPr>
          <p:cNvSpPr>
            <a:spLocks noGrp="1"/>
          </p:cNvSpPr>
          <p:nvPr>
            <p:ph idx="1"/>
          </p:nvPr>
        </p:nvSpPr>
        <p:spPr/>
        <p:txBody>
          <a:bodyPr>
            <a:normAutofit/>
          </a:bodyPr>
          <a:lstStyle/>
          <a:p>
            <a:r>
              <a:rPr lang="en-US" sz="3200" dirty="0"/>
              <a:t>history of prior urinary tract infection, pre-existing diabetes mellitus, increased parity, and low socioeconomic status</a:t>
            </a:r>
          </a:p>
        </p:txBody>
      </p:sp>
    </p:spTree>
    <p:extLst>
      <p:ext uri="{BB962C8B-B14F-4D97-AF65-F5344CB8AC3E}">
        <p14:creationId xmlns:p14="http://schemas.microsoft.com/office/powerpoint/2010/main" val="20068661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1532037-BD05-37A8-8ACA-85C4C32F42F0}"/>
              </a:ext>
            </a:extLst>
          </p:cNvPr>
          <p:cNvSpPr>
            <a:spLocks noGrp="1"/>
          </p:cNvSpPr>
          <p:nvPr>
            <p:ph idx="1"/>
          </p:nvPr>
        </p:nvSpPr>
        <p:spPr/>
        <p:txBody>
          <a:bodyPr>
            <a:normAutofit/>
          </a:bodyPr>
          <a:lstStyle/>
          <a:p>
            <a:r>
              <a:rPr lang="en-US" sz="3200" dirty="0"/>
              <a:t>Without treatment, as many as 20 to 35 percent of pregnant women with asymptomatic bacteriuria will develop a symptomatic urinary tract infection (UTI), including pyelonephritis, during pregnancy.</a:t>
            </a:r>
          </a:p>
        </p:txBody>
      </p:sp>
    </p:spTree>
    <p:extLst>
      <p:ext uri="{BB962C8B-B14F-4D97-AF65-F5344CB8AC3E}">
        <p14:creationId xmlns:p14="http://schemas.microsoft.com/office/powerpoint/2010/main" val="4218189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5058D9-C454-16FA-5D20-4A28D6FBA05C}"/>
              </a:ext>
            </a:extLst>
          </p:cNvPr>
          <p:cNvSpPr>
            <a:spLocks noGrp="1"/>
          </p:cNvSpPr>
          <p:nvPr>
            <p:ph idx="1"/>
          </p:nvPr>
        </p:nvSpPr>
        <p:spPr/>
        <p:txBody>
          <a:bodyPr/>
          <a:lstStyle/>
          <a:p>
            <a:r>
              <a:rPr lang="en-US" sz="3200" dirty="0"/>
              <a:t>Acute cystitis occurs in approximately 1 to 2 percent of pregnant women, and the estimated incidence of acute pyelonephritis during pregnancy is 0.5 to 2 percent</a:t>
            </a:r>
            <a:r>
              <a:rPr lang="en-US" dirty="0"/>
              <a:t>.</a:t>
            </a:r>
          </a:p>
        </p:txBody>
      </p:sp>
    </p:spTree>
    <p:extLst>
      <p:ext uri="{BB962C8B-B14F-4D97-AF65-F5344CB8AC3E}">
        <p14:creationId xmlns:p14="http://schemas.microsoft.com/office/powerpoint/2010/main" val="24495302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5D9E74-AF67-2556-BAB4-B0E48A3DF190}"/>
              </a:ext>
            </a:extLst>
          </p:cNvPr>
          <p:cNvSpPr>
            <a:spLocks noGrp="1"/>
          </p:cNvSpPr>
          <p:nvPr>
            <p:ph idx="1"/>
          </p:nvPr>
        </p:nvSpPr>
        <p:spPr/>
        <p:txBody>
          <a:bodyPr>
            <a:normAutofit/>
          </a:bodyPr>
          <a:lstStyle/>
          <a:p>
            <a:r>
              <a:rPr lang="en-US" sz="2800" dirty="0"/>
              <a:t>In addition to prior untreated bacteriuria, other clinical characteristics that have been associated with acute pyelonephritis during pregnancy include age .</a:t>
            </a:r>
          </a:p>
        </p:txBody>
      </p:sp>
    </p:spTree>
    <p:extLst>
      <p:ext uri="{BB962C8B-B14F-4D97-AF65-F5344CB8AC3E}">
        <p14:creationId xmlns:p14="http://schemas.microsoft.com/office/powerpoint/2010/main" val="1573179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8D0EFCB-9420-D117-618E-CC1233553E26}"/>
              </a:ext>
            </a:extLst>
          </p:cNvPr>
          <p:cNvSpPr>
            <a:spLocks noGrp="1"/>
          </p:cNvSpPr>
          <p:nvPr>
            <p:ph idx="1"/>
          </p:nvPr>
        </p:nvSpPr>
        <p:spPr>
          <a:xfrm>
            <a:off x="1451579" y="1917700"/>
            <a:ext cx="9603275" cy="3548645"/>
          </a:xfrm>
        </p:spPr>
        <p:txBody>
          <a:bodyPr>
            <a:normAutofit lnSpcReduction="10000"/>
          </a:bodyPr>
          <a:lstStyle/>
          <a:p>
            <a:r>
              <a:rPr lang="en-US" sz="2400" dirty="0"/>
              <a:t>Untreated bacteriuria has been associated with an increased risk of preterm birth, low birth weight, and perinatal mortality in most.</a:t>
            </a:r>
          </a:p>
          <a:p>
            <a:r>
              <a:rPr lang="en-US" sz="2400" dirty="0"/>
              <a:t>No correlation has been clearly established between acute cystitis of pregnancy and increased risk of low birth weight, preterm delivery, or pyelonephritis , perhaps because pregnant women with symptomatic lower UTI usually receive treatment.</a:t>
            </a:r>
          </a:p>
          <a:p>
            <a:r>
              <a:rPr lang="en-US" sz="2400" dirty="0"/>
              <a:t>Pyelonephritis, however, has been associated with adverse pregnancy outcomes</a:t>
            </a:r>
            <a:r>
              <a:rPr lang="en-US" dirty="0"/>
              <a:t>.</a:t>
            </a:r>
          </a:p>
        </p:txBody>
      </p:sp>
    </p:spTree>
    <p:extLst>
      <p:ext uri="{BB962C8B-B14F-4D97-AF65-F5344CB8AC3E}">
        <p14:creationId xmlns:p14="http://schemas.microsoft.com/office/powerpoint/2010/main" val="38497411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23F874-F361-D4D8-46BC-3E9A90BE636F}"/>
              </a:ext>
            </a:extLst>
          </p:cNvPr>
          <p:cNvSpPr>
            <a:spLocks noGrp="1"/>
          </p:cNvSpPr>
          <p:nvPr>
            <p:ph idx="1"/>
          </p:nvPr>
        </p:nvSpPr>
        <p:spPr/>
        <p:txBody>
          <a:bodyPr>
            <a:normAutofit/>
          </a:bodyPr>
          <a:lstStyle/>
          <a:p>
            <a:r>
              <a:rPr lang="en-US" sz="2800" dirty="0"/>
              <a:t>The organisms that cause bacteriuria and urinary tract infections (UTI) in pregnant women are of the same species and have similar virulence factors as in nonpregnant women.</a:t>
            </a:r>
          </a:p>
        </p:txBody>
      </p:sp>
    </p:spTree>
    <p:extLst>
      <p:ext uri="{BB962C8B-B14F-4D97-AF65-F5344CB8AC3E}">
        <p14:creationId xmlns:p14="http://schemas.microsoft.com/office/powerpoint/2010/main" val="4072338131"/>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63</TotalTime>
  <Words>1213</Words>
  <Application>Microsoft Office PowerPoint</Application>
  <PresentationFormat>Widescreen</PresentationFormat>
  <Paragraphs>51</Paragraphs>
  <Slides>34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34</vt:i4>
      </vt:variant>
    </vt:vector>
  </HeadingPairs>
  <TitlesOfParts>
    <vt:vector size="37" baseType="lpstr">
      <vt:lpstr>Arial</vt:lpstr>
      <vt:lpstr>Gill Sans MT</vt:lpstr>
      <vt:lpstr>Gallery</vt:lpstr>
      <vt:lpstr>PowerPoint Presentation</vt:lpstr>
      <vt:lpstr>Urinary tract infections and asymptomatic bacteriuria in pregnancy</vt:lpstr>
      <vt:lpstr>Incidence and risk factors</vt:lpstr>
      <vt:lpstr>Risk factors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ASYMPTOMATIC BACTERIURIA</vt:lpstr>
      <vt:lpstr>Screening</vt:lpstr>
      <vt:lpstr>Specimen collection</vt:lpstr>
      <vt:lpstr>PowerPoint Presentation</vt:lpstr>
      <vt:lpstr>PowerPoint Presentation</vt:lpstr>
      <vt:lpstr>Antimicrobial treatment</vt:lpstr>
      <vt:lpstr>PowerPoint Presentation</vt:lpstr>
      <vt:lpstr>PowerPoint Presentation</vt:lpstr>
      <vt:lpstr>ACUTE CYSTITIS </vt:lpstr>
      <vt:lpstr>PowerPoint Presentation</vt:lpstr>
      <vt:lpstr>PowerPoint Presentation</vt:lpstr>
      <vt:lpstr>PowerPoint Presentation</vt:lpstr>
      <vt:lpstr>Differential diagnosis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Management of recurrent cystitis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Urinary tract infections and asymptomatic bacteriuria in pregnancy</dc:title>
  <dc:creator>Zahra Panahi</dc:creator>
  <cp:lastModifiedBy>Zahra Panahi</cp:lastModifiedBy>
  <cp:revision>13</cp:revision>
  <dcterms:created xsi:type="dcterms:W3CDTF">2023-01-04T08:56:04Z</dcterms:created>
  <dcterms:modified xsi:type="dcterms:W3CDTF">2023-01-05T04:45:43Z</dcterms:modified>
</cp:coreProperties>
</file>