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256" r:id="rId2"/>
    <p:sldId id="322" r:id="rId3"/>
    <p:sldId id="295" r:id="rId4"/>
    <p:sldId id="294" r:id="rId5"/>
    <p:sldId id="370" r:id="rId6"/>
    <p:sldId id="371" r:id="rId7"/>
    <p:sldId id="372" r:id="rId8"/>
    <p:sldId id="373" r:id="rId9"/>
    <p:sldId id="374" r:id="rId10"/>
    <p:sldId id="375" r:id="rId11"/>
    <p:sldId id="376" r:id="rId12"/>
    <p:sldId id="377" r:id="rId13"/>
    <p:sldId id="348" r:id="rId14"/>
    <p:sldId id="349" r:id="rId15"/>
    <p:sldId id="350" r:id="rId16"/>
    <p:sldId id="351" r:id="rId17"/>
    <p:sldId id="353" r:id="rId18"/>
    <p:sldId id="354" r:id="rId19"/>
    <p:sldId id="355" r:id="rId20"/>
    <p:sldId id="358" r:id="rId21"/>
    <p:sldId id="359" r:id="rId22"/>
    <p:sldId id="360" r:id="rId23"/>
    <p:sldId id="361" r:id="rId24"/>
    <p:sldId id="362" r:id="rId25"/>
    <p:sldId id="364" r:id="rId26"/>
    <p:sldId id="365" r:id="rId27"/>
    <p:sldId id="366" r:id="rId28"/>
    <p:sldId id="367" r:id="rId29"/>
    <p:sldId id="369" r:id="rId30"/>
    <p:sldId id="379" r:id="rId31"/>
    <p:sldId id="281" r:id="rId32"/>
    <p:sldId id="304" r:id="rId33"/>
    <p:sldId id="297" r:id="rId34"/>
    <p:sldId id="282" r:id="rId35"/>
    <p:sldId id="323" r:id="rId36"/>
    <p:sldId id="262" r:id="rId37"/>
    <p:sldId id="324" r:id="rId38"/>
    <p:sldId id="263" r:id="rId39"/>
    <p:sldId id="284" r:id="rId40"/>
    <p:sldId id="285" r:id="rId41"/>
    <p:sldId id="325" r:id="rId42"/>
    <p:sldId id="286" r:id="rId43"/>
    <p:sldId id="308" r:id="rId44"/>
    <p:sldId id="268" r:id="rId45"/>
    <p:sldId id="269" r:id="rId46"/>
    <p:sldId id="326" r:id="rId47"/>
    <p:sldId id="278" r:id="rId48"/>
    <p:sldId id="327" r:id="rId49"/>
    <p:sldId id="288" r:id="rId50"/>
    <p:sldId id="309" r:id="rId51"/>
    <p:sldId id="289" r:id="rId52"/>
    <p:sldId id="310" r:id="rId53"/>
    <p:sldId id="328" r:id="rId54"/>
    <p:sldId id="311" r:id="rId55"/>
    <p:sldId id="378" r:id="rId56"/>
    <p:sldId id="270" r:id="rId57"/>
    <p:sldId id="273" r:id="rId58"/>
    <p:sldId id="331" r:id="rId59"/>
    <p:sldId id="315" r:id="rId60"/>
    <p:sldId id="314" r:id="rId61"/>
    <p:sldId id="332" r:id="rId62"/>
    <p:sldId id="313" r:id="rId63"/>
    <p:sldId id="316" r:id="rId64"/>
    <p:sldId id="274" r:id="rId65"/>
    <p:sldId id="320" r:id="rId66"/>
    <p:sldId id="318" r:id="rId67"/>
    <p:sldId id="380" r:id="rId68"/>
    <p:sldId id="290" r:id="rId69"/>
    <p:sldId id="291" r:id="rId70"/>
    <p:sldId id="333" r:id="rId71"/>
    <p:sldId id="347" r:id="rId72"/>
    <p:sldId id="321" r:id="rId73"/>
    <p:sldId id="334" r:id="rId74"/>
    <p:sldId id="335" r:id="rId75"/>
    <p:sldId id="336" r:id="rId76"/>
    <p:sldId id="337" r:id="rId77"/>
    <p:sldId id="338" r:id="rId78"/>
    <p:sldId id="339" r:id="rId79"/>
    <p:sldId id="340" r:id="rId80"/>
    <p:sldId id="341" r:id="rId81"/>
    <p:sldId id="342" r:id="rId82"/>
    <p:sldId id="343" r:id="rId83"/>
    <p:sldId id="344" r:id="rId84"/>
    <p:sldId id="276" r:id="rId85"/>
    <p:sldId id="292" r:id="rId86"/>
    <p:sldId id="280"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E7726-B347-41C0-81F9-9B7B3FD9AB36}"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92EEC-87BD-4589-B221-BBF19D7D0A98}" type="slidenum">
              <a:rPr lang="en-US" smtClean="0"/>
              <a:t>‹#›</a:t>
            </a:fld>
            <a:endParaRPr lang="en-US"/>
          </a:p>
        </p:txBody>
      </p:sp>
    </p:spTree>
    <p:extLst>
      <p:ext uri="{BB962C8B-B14F-4D97-AF65-F5344CB8AC3E}">
        <p14:creationId xmlns:p14="http://schemas.microsoft.com/office/powerpoint/2010/main" val="12262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729" y="0"/>
            <a:ext cx="10847539" cy="2079321"/>
          </a:xfrm>
        </p:spPr>
        <p:txBody>
          <a:bodyPr>
            <a:normAutofit/>
          </a:bodyPr>
          <a:lstStyle/>
          <a:p>
            <a:r>
              <a:rPr lang="en-US" b="1" cap="none" dirty="0">
                <a:solidFill>
                  <a:srgbClr val="FF0000"/>
                </a:solidFill>
                <a:latin typeface="Arial" panose="020B0604020202020204" pitchFamily="34" charset="0"/>
                <a:cs typeface="Arial" panose="020B0604020202020204" pitchFamily="34" charset="0"/>
              </a:rPr>
              <a:t>Birth Canal Injuries </a:t>
            </a:r>
          </a:p>
        </p:txBody>
      </p:sp>
      <p:sp>
        <p:nvSpPr>
          <p:cNvPr id="3" name="Subtitle 2"/>
          <p:cNvSpPr>
            <a:spLocks noGrp="1"/>
          </p:cNvSpPr>
          <p:nvPr>
            <p:ph type="subTitle" idx="1"/>
          </p:nvPr>
        </p:nvSpPr>
        <p:spPr>
          <a:xfrm>
            <a:off x="814192" y="2079321"/>
            <a:ext cx="10108504" cy="3970752"/>
          </a:xfrm>
        </p:spPr>
        <p:txBody>
          <a:bodyPr>
            <a:noAutofit/>
          </a:bodyPr>
          <a:lstStyle/>
          <a:p>
            <a:r>
              <a:rPr lang="en-US" sz="3600" b="1" cap="none" dirty="0" smtClean="0">
                <a:solidFill>
                  <a:srgbClr val="7030A0"/>
                </a:solidFill>
                <a:latin typeface="Arial" panose="020B0604020202020204" pitchFamily="34" charset="0"/>
                <a:cs typeface="Arial" panose="020B0604020202020204" pitchFamily="34" charset="0"/>
              </a:rPr>
              <a:t>Maryam  </a:t>
            </a:r>
            <a:r>
              <a:rPr lang="en-US" sz="3600" b="1" cap="none" dirty="0" err="1" smtClean="0">
                <a:solidFill>
                  <a:srgbClr val="7030A0"/>
                </a:solidFill>
                <a:latin typeface="Arial" panose="020B0604020202020204" pitchFamily="34" charset="0"/>
                <a:cs typeface="Arial" panose="020B0604020202020204" pitchFamily="34" charset="0"/>
              </a:rPr>
              <a:t>Kashanian</a:t>
            </a:r>
            <a:r>
              <a:rPr lang="en-US" sz="3600" b="1" cap="none" dirty="0" smtClean="0">
                <a:solidFill>
                  <a:srgbClr val="7030A0"/>
                </a:solidFill>
                <a:latin typeface="Arial" panose="020B0604020202020204" pitchFamily="34" charset="0"/>
                <a:cs typeface="Arial" panose="020B0604020202020204" pitchFamily="34" charset="0"/>
              </a:rPr>
              <a:t> MD</a:t>
            </a:r>
          </a:p>
          <a:p>
            <a:r>
              <a:rPr lang="en-US" sz="3600" b="1" cap="none" dirty="0" smtClean="0">
                <a:solidFill>
                  <a:srgbClr val="7030A0"/>
                </a:solidFill>
                <a:latin typeface="Arial" panose="020B0604020202020204" pitchFamily="34" charset="0"/>
                <a:cs typeface="Arial" panose="020B0604020202020204" pitchFamily="34" charset="0"/>
              </a:rPr>
              <a:t>Professor Of Obstetrics &amp; Gynecology</a:t>
            </a:r>
          </a:p>
          <a:p>
            <a:r>
              <a:rPr lang="en-US" sz="3600" b="1" cap="none" dirty="0">
                <a:solidFill>
                  <a:srgbClr val="7030A0"/>
                </a:solidFill>
                <a:latin typeface="Arial" panose="020B0604020202020204" pitchFamily="34" charset="0"/>
                <a:cs typeface="Arial" panose="020B0604020202020204" pitchFamily="34" charset="0"/>
              </a:rPr>
              <a:t>Maternal-Fetal Medicine Fellowship</a:t>
            </a:r>
          </a:p>
          <a:p>
            <a:r>
              <a:rPr lang="en-US" sz="3600" b="1" cap="none" dirty="0" smtClean="0">
                <a:solidFill>
                  <a:srgbClr val="7030A0"/>
                </a:solidFill>
                <a:latin typeface="Arial" panose="020B0604020202020204" pitchFamily="34" charset="0"/>
                <a:cs typeface="Arial" panose="020B0604020202020204" pitchFamily="34" charset="0"/>
              </a:rPr>
              <a:t>Iran University Of Medical Sciences, </a:t>
            </a:r>
          </a:p>
          <a:p>
            <a:r>
              <a:rPr lang="en-US" sz="3600" b="1" cap="none" dirty="0" err="1" smtClean="0">
                <a:solidFill>
                  <a:srgbClr val="7030A0"/>
                </a:solidFill>
                <a:latin typeface="Arial" panose="020B0604020202020204" pitchFamily="34" charset="0"/>
                <a:cs typeface="Arial" panose="020B0604020202020204" pitchFamily="34" charset="0"/>
              </a:rPr>
              <a:t>Akbarabadi</a:t>
            </a:r>
            <a:r>
              <a:rPr lang="en-US" sz="3600" b="1" cap="none" dirty="0" smtClean="0">
                <a:solidFill>
                  <a:srgbClr val="7030A0"/>
                </a:solidFill>
                <a:latin typeface="Arial" panose="020B0604020202020204" pitchFamily="34" charset="0"/>
                <a:cs typeface="Arial" panose="020B0604020202020204" pitchFamily="34" charset="0"/>
              </a:rPr>
              <a:t> Teaching Hospital.</a:t>
            </a:r>
          </a:p>
          <a:p>
            <a:endParaRPr lang="en-US" sz="3600" b="1" cap="none" dirty="0">
              <a:solidFill>
                <a:schemeClr val="tx1"/>
              </a:solidFill>
            </a:endParaRPr>
          </a:p>
        </p:txBody>
      </p:sp>
    </p:spTree>
    <p:extLst>
      <p:ext uri="{BB962C8B-B14F-4D97-AF65-F5344CB8AC3E}">
        <p14:creationId xmlns:p14="http://schemas.microsoft.com/office/powerpoint/2010/main" val="97708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terine blood supply"/>
          <p:cNvPicPr/>
          <p:nvPr/>
        </p:nvPicPr>
        <p:blipFill>
          <a:blip r:embed="rId2">
            <a:extLst>
              <a:ext uri="{28A0092B-C50C-407E-A947-70E740481C1C}">
                <a14:useLocalDpi xmlns:a14="http://schemas.microsoft.com/office/drawing/2010/main" val="0"/>
              </a:ext>
            </a:extLst>
          </a:blip>
          <a:srcRect/>
          <a:stretch>
            <a:fillRect/>
          </a:stretch>
        </p:blipFill>
        <p:spPr bwMode="auto">
          <a:xfrm>
            <a:off x="814192" y="1"/>
            <a:ext cx="9983244" cy="6858000"/>
          </a:xfrm>
          <a:prstGeom prst="rect">
            <a:avLst/>
          </a:prstGeom>
          <a:noFill/>
          <a:ln>
            <a:noFill/>
          </a:ln>
        </p:spPr>
      </p:pic>
    </p:spTree>
    <p:extLst>
      <p:ext uri="{BB962C8B-B14F-4D97-AF65-F5344CB8AC3E}">
        <p14:creationId xmlns:p14="http://schemas.microsoft.com/office/powerpoint/2010/main" val="237759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ineal vessels - UpToDate"/>
          <p:cNvPicPr/>
          <p:nvPr/>
        </p:nvPicPr>
        <p:blipFill>
          <a:blip r:embed="rId2">
            <a:extLst>
              <a:ext uri="{28A0092B-C50C-407E-A947-70E740481C1C}">
                <a14:useLocalDpi xmlns:a14="http://schemas.microsoft.com/office/drawing/2010/main" val="0"/>
              </a:ext>
            </a:extLst>
          </a:blip>
          <a:srcRect/>
          <a:stretch>
            <a:fillRect/>
          </a:stretch>
        </p:blipFill>
        <p:spPr bwMode="auto">
          <a:xfrm>
            <a:off x="1440493" y="250521"/>
            <a:ext cx="9344417" cy="6350695"/>
          </a:xfrm>
          <a:prstGeom prst="rect">
            <a:avLst/>
          </a:prstGeom>
          <a:noFill/>
          <a:ln>
            <a:noFill/>
          </a:ln>
        </p:spPr>
      </p:pic>
    </p:spTree>
    <p:extLst>
      <p:ext uri="{BB962C8B-B14F-4D97-AF65-F5344CB8AC3E}">
        <p14:creationId xmlns:p14="http://schemas.microsoft.com/office/powerpoint/2010/main" val="4222718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erior posterior triangle - UpToDate"/>
          <p:cNvPicPr/>
          <p:nvPr/>
        </p:nvPicPr>
        <p:blipFill>
          <a:blip r:embed="rId2">
            <a:extLst>
              <a:ext uri="{28A0092B-C50C-407E-A947-70E740481C1C}">
                <a14:useLocalDpi xmlns:a14="http://schemas.microsoft.com/office/drawing/2010/main" val="0"/>
              </a:ext>
            </a:extLst>
          </a:blip>
          <a:srcRect/>
          <a:stretch>
            <a:fillRect/>
          </a:stretch>
        </p:blipFill>
        <p:spPr bwMode="auto">
          <a:xfrm>
            <a:off x="1402915" y="0"/>
            <a:ext cx="9807880" cy="6858000"/>
          </a:xfrm>
          <a:prstGeom prst="rect">
            <a:avLst/>
          </a:prstGeom>
          <a:noFill/>
          <a:ln>
            <a:noFill/>
          </a:ln>
        </p:spPr>
      </p:pic>
    </p:spTree>
    <p:extLst>
      <p:ext uri="{BB962C8B-B14F-4D97-AF65-F5344CB8AC3E}">
        <p14:creationId xmlns:p14="http://schemas.microsoft.com/office/powerpoint/2010/main" val="228962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6718" y="838200"/>
            <a:ext cx="10233764" cy="6019800"/>
          </a:xfrm>
        </p:spPr>
        <p:txBody>
          <a:bodyPr>
            <a:normAutofit fontScale="92500"/>
          </a:bodyPr>
          <a:lstStyle/>
          <a:p>
            <a:pPr marL="566928" indent="-457200" algn="just">
              <a:lnSpc>
                <a:spcPct val="150000"/>
              </a:lnSpc>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566928" indent="-457200" algn="just">
              <a:lnSpc>
                <a:spcPct val="150000"/>
              </a:lnSpc>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One should suspect traumatic bleeding in women having </a:t>
            </a:r>
            <a:r>
              <a:rPr lang="en-US" sz="2400" b="1" cap="none" dirty="0" smtClean="0">
                <a:solidFill>
                  <a:srgbClr val="7030A0"/>
                </a:solidFill>
                <a:latin typeface="Arial" panose="020B0604020202020204" pitchFamily="34" charset="0"/>
                <a:cs typeface="Arial" panose="020B0604020202020204" pitchFamily="34" charset="0"/>
              </a:rPr>
              <a:t>excessive bleeding after expulsion of placenta </a:t>
            </a:r>
            <a:r>
              <a:rPr lang="en-US" sz="2400" cap="none" dirty="0" smtClean="0">
                <a:solidFill>
                  <a:srgbClr val="7030A0"/>
                </a:solidFill>
                <a:latin typeface="Arial" panose="020B0604020202020204" pitchFamily="34" charset="0"/>
                <a:cs typeface="Arial" panose="020B0604020202020204" pitchFamily="34" charset="0"/>
              </a:rPr>
              <a:t>and uterus is </a:t>
            </a:r>
            <a:r>
              <a:rPr lang="en-US" sz="2400" b="1" cap="none" dirty="0" smtClean="0">
                <a:solidFill>
                  <a:srgbClr val="7030A0"/>
                </a:solidFill>
                <a:latin typeface="Arial" panose="020B0604020202020204" pitchFamily="34" charset="0"/>
                <a:cs typeface="Arial" panose="020B0604020202020204" pitchFamily="34" charset="0"/>
              </a:rPr>
              <a:t>well contracted</a:t>
            </a:r>
            <a:r>
              <a:rPr lang="en-US" sz="2400" cap="none" dirty="0" smtClean="0">
                <a:solidFill>
                  <a:srgbClr val="7030A0"/>
                </a:solidFill>
                <a:latin typeface="Arial" panose="020B0604020202020204" pitchFamily="34" charset="0"/>
                <a:cs typeface="Arial" panose="020B0604020202020204" pitchFamily="34" charset="0"/>
              </a:rPr>
              <a:t>.</a:t>
            </a:r>
          </a:p>
          <a:p>
            <a:pPr marL="566928" indent="-457200" algn="just">
              <a:lnSpc>
                <a:spcPct val="150000"/>
              </a:lnSpc>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566928" indent="-457200" algn="just">
              <a:lnSpc>
                <a:spcPct val="150000"/>
              </a:lnSpc>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In such cases the </a:t>
            </a:r>
            <a:r>
              <a:rPr lang="en-US" sz="2400" b="1" cap="none" dirty="0" smtClean="0">
                <a:solidFill>
                  <a:srgbClr val="7030A0"/>
                </a:solidFill>
                <a:latin typeface="Arial" panose="020B0604020202020204" pitchFamily="34" charset="0"/>
                <a:cs typeface="Arial" panose="020B0604020202020204" pitchFamily="34" charset="0"/>
              </a:rPr>
              <a:t>perineum</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lower genital tract </a:t>
            </a:r>
            <a:r>
              <a:rPr lang="en-US" sz="2400" cap="none" dirty="0" smtClean="0">
                <a:solidFill>
                  <a:srgbClr val="7030A0"/>
                </a:solidFill>
                <a:latin typeface="Arial" panose="020B0604020202020204" pitchFamily="34" charset="0"/>
                <a:cs typeface="Arial" panose="020B0604020202020204" pitchFamily="34" charset="0"/>
              </a:rPr>
              <a:t>should be </a:t>
            </a:r>
            <a:r>
              <a:rPr lang="en-US" sz="2400" b="1" cap="none" dirty="0" smtClean="0">
                <a:solidFill>
                  <a:srgbClr val="7030A0"/>
                </a:solidFill>
                <a:latin typeface="Arial" panose="020B0604020202020204" pitchFamily="34" charset="0"/>
                <a:cs typeface="Arial" panose="020B0604020202020204" pitchFamily="34" charset="0"/>
              </a:rPr>
              <a:t>explore</a:t>
            </a:r>
            <a:r>
              <a:rPr lang="en-US" sz="2400" cap="none" dirty="0" smtClean="0">
                <a:solidFill>
                  <a:srgbClr val="7030A0"/>
                </a:solidFill>
                <a:latin typeface="Arial" panose="020B0604020202020204" pitchFamily="34" charset="0"/>
                <a:cs typeface="Arial" panose="020B0604020202020204" pitchFamily="34" charset="0"/>
              </a:rPr>
              <a:t> under good light.</a:t>
            </a:r>
          </a:p>
          <a:p>
            <a:pPr marL="566928" indent="-457200" algn="just">
              <a:lnSpc>
                <a:spcPct val="150000"/>
              </a:lnSpc>
              <a:buClr>
                <a:srgbClr val="7030A0"/>
              </a:buClr>
              <a:buFont typeface="Wingdings" panose="05000000000000000000" pitchFamily="2" charset="2"/>
              <a:buChar char="ü"/>
              <a:defRPr/>
            </a:pPr>
            <a:endParaRPr lang="en-US" sz="2400" b="1" cap="none" dirty="0" smtClean="0">
              <a:solidFill>
                <a:srgbClr val="7030A0"/>
              </a:solidFill>
              <a:latin typeface="Arial" panose="020B0604020202020204" pitchFamily="34" charset="0"/>
              <a:cs typeface="Arial" panose="020B0604020202020204" pitchFamily="34" charset="0"/>
            </a:endParaRPr>
          </a:p>
          <a:p>
            <a:pPr marL="566928" indent="-457200" algn="just">
              <a:lnSpc>
                <a:spcPct val="150000"/>
              </a:lnSpc>
              <a:buClr>
                <a:srgbClr val="7030A0"/>
              </a:buClr>
              <a:buFont typeface="Wingdings" panose="05000000000000000000" pitchFamily="2" charset="2"/>
              <a:buChar char="ü"/>
              <a:defRPr/>
            </a:pPr>
            <a:r>
              <a:rPr lang="en-US" sz="2400" b="1" cap="none" dirty="0" smtClean="0">
                <a:solidFill>
                  <a:srgbClr val="7030A0"/>
                </a:solidFill>
                <a:latin typeface="Arial" panose="020B0604020202020204" pitchFamily="34" charset="0"/>
                <a:cs typeface="Arial" panose="020B0604020202020204" pitchFamily="34" charset="0"/>
              </a:rPr>
              <a:t>Common birth canal injuries are:</a:t>
            </a:r>
          </a:p>
          <a:p>
            <a:pPr algn="just">
              <a:lnSpc>
                <a:spcPct val="150000"/>
              </a:lnSpc>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Perineal tear </a:t>
            </a:r>
          </a:p>
          <a:p>
            <a:pPr algn="just">
              <a:lnSpc>
                <a:spcPct val="150000"/>
              </a:lnSpc>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Vaginal and cervical tear</a:t>
            </a:r>
          </a:p>
          <a:p>
            <a:pPr marL="365760" indent="-256032">
              <a:buNone/>
              <a:defRPr/>
            </a:pPr>
            <a:endParaRPr lang="en-US" sz="24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826718" y="304800"/>
            <a:ext cx="10233764" cy="609600"/>
          </a:xfrm>
        </p:spPr>
        <p:txBody>
          <a:bodyPr>
            <a:no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Injuries of the Maternal Birth Canal </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2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p:txBody>
          <a:bodyPr/>
          <a:lstStyle/>
          <a:p>
            <a:pPr eaLnBrk="1" hangingPunct="1"/>
            <a:endParaRPr lang="en-IN" altLang="en-US" sz="4000" dirty="0" smtClean="0"/>
          </a:p>
          <a:p>
            <a:pPr eaLnBrk="1" hangingPunct="1"/>
            <a:endParaRPr lang="en-IN" altLang="en-US" sz="4000" dirty="0"/>
          </a:p>
          <a:p>
            <a:pPr eaLnBrk="1" hangingPunct="1"/>
            <a:endParaRPr lang="en-IN" altLang="en-US" sz="4000" dirty="0"/>
          </a:p>
          <a:p>
            <a:pPr marL="1828800" lvl="4" indent="0">
              <a:buClr>
                <a:srgbClr val="7030A0"/>
              </a:buClr>
              <a:buNone/>
            </a:pPr>
            <a:endParaRPr lang="en-IN" altLang="en-US" sz="2400" cap="none" dirty="0">
              <a:solidFill>
                <a:srgbClr val="7030A0"/>
              </a:solidFill>
              <a:latin typeface="Arial" panose="020B0604020202020204" pitchFamily="34" charset="0"/>
              <a:cs typeface="Arial" panose="020B0604020202020204" pitchFamily="34" charset="0"/>
            </a:endParaRPr>
          </a:p>
        </p:txBody>
      </p:sp>
      <p:sp>
        <p:nvSpPr>
          <p:cNvPr id="3074" name="Title 1"/>
          <p:cNvSpPr>
            <a:spLocks noGrp="1"/>
          </p:cNvSpPr>
          <p:nvPr>
            <p:ph type="title"/>
          </p:nvPr>
        </p:nvSpPr>
        <p:spPr>
          <a:xfrm>
            <a:off x="913775" y="92424"/>
            <a:ext cx="10364451" cy="1596177"/>
          </a:xfrm>
        </p:spPr>
        <p:txBody>
          <a:bodyPr>
            <a:normAutofit/>
          </a:bodyPr>
          <a:lstStyle/>
          <a:p>
            <a:pPr>
              <a:defRPr/>
            </a:pPr>
            <a:r>
              <a:rPr lang="en-IN" sz="2800" b="1" cap="none" dirty="0" smtClean="0">
                <a:solidFill>
                  <a:srgbClr val="7030A0"/>
                </a:solidFill>
                <a:latin typeface="Arial" panose="020B0604020202020204" pitchFamily="34" charset="0"/>
                <a:cs typeface="Arial" panose="020B0604020202020204" pitchFamily="34" charset="0"/>
              </a:rPr>
              <a:t>Lacerations </a:t>
            </a:r>
          </a:p>
        </p:txBody>
      </p:sp>
      <p:sp>
        <p:nvSpPr>
          <p:cNvPr id="2" name="Rectangle 1"/>
          <p:cNvSpPr/>
          <p:nvPr/>
        </p:nvSpPr>
        <p:spPr>
          <a:xfrm>
            <a:off x="913775" y="2090172"/>
            <a:ext cx="10364451" cy="3046988"/>
          </a:xfrm>
          <a:prstGeom prst="rect">
            <a:avLst/>
          </a:prstGeom>
        </p:spPr>
        <p:txBody>
          <a:bodyPr wrap="square">
            <a:spAutoFit/>
          </a:bodyPr>
          <a:lstStyle/>
          <a:p>
            <a:pPr lvl="3">
              <a:buClr>
                <a:srgbClr val="7030A0"/>
              </a:buClr>
              <a:buFont typeface="Wingdings" panose="05000000000000000000" pitchFamily="2" charset="2"/>
              <a:buChar char="ü"/>
            </a:pPr>
            <a:r>
              <a:rPr lang="en-IN" altLang="en-US" sz="2400" b="1" dirty="0">
                <a:solidFill>
                  <a:srgbClr val="7030A0"/>
                </a:solidFill>
                <a:latin typeface="Arial" panose="020B0604020202020204" pitchFamily="34" charset="0"/>
                <a:cs typeface="Arial" panose="020B0604020202020204" pitchFamily="34" charset="0"/>
              </a:rPr>
              <a:t>Periurethral</a:t>
            </a:r>
            <a:r>
              <a:rPr lang="en-IN" altLang="en-US" sz="2400" dirty="0">
                <a:solidFill>
                  <a:srgbClr val="7030A0"/>
                </a:solidFill>
                <a:latin typeface="Arial" panose="020B0604020202020204" pitchFamily="34" charset="0"/>
                <a:cs typeface="Arial" panose="020B0604020202020204" pitchFamily="34" charset="0"/>
              </a:rPr>
              <a:t> </a:t>
            </a:r>
            <a:r>
              <a:rPr lang="en-IN" altLang="en-US" sz="2400" dirty="0" smtClean="0">
                <a:solidFill>
                  <a:srgbClr val="7030A0"/>
                </a:solidFill>
                <a:latin typeface="Arial" panose="020B0604020202020204" pitchFamily="34" charset="0"/>
                <a:cs typeface="Arial" panose="020B0604020202020204" pitchFamily="34" charset="0"/>
              </a:rPr>
              <a:t>Lacerations</a:t>
            </a:r>
          </a:p>
          <a:p>
            <a:pPr lvl="3">
              <a:buClr>
                <a:srgbClr val="7030A0"/>
              </a:buClr>
              <a:buFont typeface="Wingdings" panose="05000000000000000000" pitchFamily="2" charset="2"/>
              <a:buChar char="ü"/>
            </a:pPr>
            <a:endParaRPr lang="en-IN" altLang="en-US" sz="2400" dirty="0">
              <a:solidFill>
                <a:srgbClr val="7030A0"/>
              </a:solidFill>
              <a:latin typeface="Arial" panose="020B0604020202020204" pitchFamily="34" charset="0"/>
              <a:cs typeface="Arial" panose="020B0604020202020204" pitchFamily="34" charset="0"/>
            </a:endParaRPr>
          </a:p>
          <a:p>
            <a:pPr lvl="3">
              <a:buClr>
                <a:srgbClr val="7030A0"/>
              </a:buClr>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 </a:t>
            </a:r>
            <a:r>
              <a:rPr lang="en-IN" altLang="en-US" sz="2400" b="1" dirty="0" err="1" smtClean="0">
                <a:solidFill>
                  <a:srgbClr val="7030A0"/>
                </a:solidFill>
                <a:latin typeface="Arial" panose="020B0604020202020204" pitchFamily="34" charset="0"/>
                <a:cs typeface="Arial" panose="020B0604020202020204" pitchFamily="34" charset="0"/>
              </a:rPr>
              <a:t>Periclitoral</a:t>
            </a:r>
            <a:r>
              <a:rPr lang="en-IN" altLang="en-US" sz="2400" dirty="0" smtClean="0">
                <a:solidFill>
                  <a:srgbClr val="7030A0"/>
                </a:solidFill>
                <a:latin typeface="Arial" panose="020B0604020202020204" pitchFamily="34" charset="0"/>
                <a:cs typeface="Arial" panose="020B0604020202020204" pitchFamily="34" charset="0"/>
              </a:rPr>
              <a:t> Lacerations</a:t>
            </a:r>
          </a:p>
          <a:p>
            <a:pPr lvl="3">
              <a:buClr>
                <a:srgbClr val="7030A0"/>
              </a:buClr>
              <a:buFont typeface="Wingdings" panose="05000000000000000000" pitchFamily="2" charset="2"/>
              <a:buChar char="ü"/>
            </a:pPr>
            <a:endParaRPr lang="en-IN" altLang="en-US" sz="2400" dirty="0">
              <a:solidFill>
                <a:srgbClr val="7030A0"/>
              </a:solidFill>
              <a:latin typeface="Arial" panose="020B0604020202020204" pitchFamily="34" charset="0"/>
              <a:cs typeface="Arial" panose="020B0604020202020204" pitchFamily="34" charset="0"/>
            </a:endParaRPr>
          </a:p>
          <a:p>
            <a:pPr lvl="3">
              <a:buClr>
                <a:srgbClr val="7030A0"/>
              </a:buClr>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 </a:t>
            </a:r>
            <a:r>
              <a:rPr lang="en-IN" altLang="en-US" sz="2400" b="1" dirty="0" smtClean="0">
                <a:solidFill>
                  <a:srgbClr val="7030A0"/>
                </a:solidFill>
                <a:latin typeface="Arial" panose="020B0604020202020204" pitchFamily="34" charset="0"/>
                <a:cs typeface="Arial" panose="020B0604020202020204" pitchFamily="34" charset="0"/>
              </a:rPr>
              <a:t>Vaginal</a:t>
            </a:r>
            <a:r>
              <a:rPr lang="en-IN" altLang="en-US" sz="2400" dirty="0" smtClean="0">
                <a:solidFill>
                  <a:srgbClr val="7030A0"/>
                </a:solidFill>
                <a:latin typeface="Arial" panose="020B0604020202020204" pitchFamily="34" charset="0"/>
                <a:cs typeface="Arial" panose="020B0604020202020204" pitchFamily="34" charset="0"/>
              </a:rPr>
              <a:t> Lacerations</a:t>
            </a:r>
          </a:p>
          <a:p>
            <a:pPr lvl="3">
              <a:buClr>
                <a:srgbClr val="7030A0"/>
              </a:buClr>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lvl="3">
              <a:buClr>
                <a:srgbClr val="7030A0"/>
              </a:buClr>
              <a:buFont typeface="Wingdings" panose="05000000000000000000" pitchFamily="2" charset="2"/>
              <a:buChar char="ü"/>
            </a:pPr>
            <a:r>
              <a:rPr lang="en-IN" altLang="en-US" sz="2400" dirty="0">
                <a:solidFill>
                  <a:srgbClr val="7030A0"/>
                </a:solidFill>
                <a:latin typeface="Arial" panose="020B0604020202020204" pitchFamily="34" charset="0"/>
                <a:cs typeface="Arial" panose="020B0604020202020204" pitchFamily="34" charset="0"/>
              </a:rPr>
              <a:t> </a:t>
            </a:r>
            <a:r>
              <a:rPr lang="en-IN" altLang="en-US" sz="2400" b="1" dirty="0" smtClean="0">
                <a:solidFill>
                  <a:srgbClr val="7030A0"/>
                </a:solidFill>
                <a:latin typeface="Arial" panose="020B0604020202020204" pitchFamily="34" charset="0"/>
                <a:cs typeface="Arial" panose="020B0604020202020204" pitchFamily="34" charset="0"/>
              </a:rPr>
              <a:t>Cervical</a:t>
            </a:r>
            <a:r>
              <a:rPr lang="en-IN" altLang="en-US" sz="2400" dirty="0" smtClean="0">
                <a:solidFill>
                  <a:srgbClr val="7030A0"/>
                </a:solidFill>
                <a:latin typeface="Arial" panose="020B0604020202020204" pitchFamily="34" charset="0"/>
                <a:cs typeface="Arial" panose="020B0604020202020204" pitchFamily="34" charset="0"/>
              </a:rPr>
              <a:t> </a:t>
            </a:r>
            <a:r>
              <a:rPr lang="en-IN" altLang="en-US" sz="2400" dirty="0">
                <a:solidFill>
                  <a:srgbClr val="7030A0"/>
                </a:solidFill>
                <a:latin typeface="Arial" panose="020B0604020202020204" pitchFamily="34" charset="0"/>
                <a:cs typeface="Arial" panose="020B0604020202020204" pitchFamily="34" charset="0"/>
              </a:rPr>
              <a:t>Lacerations/ Cervical Tear</a:t>
            </a:r>
          </a:p>
          <a:p>
            <a:pPr>
              <a:buClr>
                <a:srgbClr val="7030A0"/>
              </a:buClr>
            </a:pPr>
            <a:endParaRPr lang="en-IN" alt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329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p:txBody>
          <a:bodyPr/>
          <a:lstStyle/>
          <a:p>
            <a:pPr marL="0" indent="0" eaLnBrk="1" hangingPunct="1">
              <a:buNone/>
            </a:pPr>
            <a:endParaRPr lang="en-IN" altLang="en-US" dirty="0" smtClean="0"/>
          </a:p>
        </p:txBody>
      </p:sp>
      <p:sp>
        <p:nvSpPr>
          <p:cNvPr id="4098" name="Title 1"/>
          <p:cNvSpPr>
            <a:spLocks noGrp="1"/>
          </p:cNvSpPr>
          <p:nvPr>
            <p:ph type="title"/>
          </p:nvPr>
        </p:nvSpPr>
        <p:spPr>
          <a:xfrm>
            <a:off x="913775" y="1"/>
            <a:ext cx="10364451" cy="1628383"/>
          </a:xfrm>
        </p:spPr>
        <p:txBody>
          <a:bodyPr>
            <a:normAutofit/>
          </a:bodyPr>
          <a:lstStyle/>
          <a:p>
            <a:pPr>
              <a:defRPr/>
            </a:pPr>
            <a:r>
              <a:rPr lang="en-IN" sz="2800" b="1" cap="none" dirty="0" err="1" smtClean="0">
                <a:solidFill>
                  <a:srgbClr val="7030A0"/>
                </a:solidFill>
                <a:latin typeface="Arial" panose="020B0604020202020204" pitchFamily="34" charset="0"/>
                <a:cs typeface="Arial" panose="020B0604020202020204" pitchFamily="34" charset="0"/>
              </a:rPr>
              <a:t>Priurethral</a:t>
            </a:r>
            <a:r>
              <a:rPr lang="en-IN" sz="2800" b="1" cap="none" dirty="0" smtClean="0">
                <a:solidFill>
                  <a:srgbClr val="7030A0"/>
                </a:solidFill>
                <a:latin typeface="Arial" panose="020B0604020202020204" pitchFamily="34" charset="0"/>
                <a:cs typeface="Arial" panose="020B0604020202020204" pitchFamily="34" charset="0"/>
              </a:rPr>
              <a:t> / </a:t>
            </a:r>
            <a:r>
              <a:rPr lang="en-IN" sz="2800" b="1" cap="none" dirty="0" err="1" smtClean="0">
                <a:solidFill>
                  <a:srgbClr val="7030A0"/>
                </a:solidFill>
                <a:latin typeface="Arial" panose="020B0604020202020204" pitchFamily="34" charset="0"/>
                <a:cs typeface="Arial" panose="020B0604020202020204" pitchFamily="34" charset="0"/>
              </a:rPr>
              <a:t>Periclitoral</a:t>
            </a:r>
            <a:r>
              <a:rPr lang="en-IN" sz="2800" b="1" cap="none" dirty="0" smtClean="0">
                <a:solidFill>
                  <a:srgbClr val="7030A0"/>
                </a:solidFill>
                <a:latin typeface="Arial" panose="020B0604020202020204" pitchFamily="34" charset="0"/>
                <a:cs typeface="Arial" panose="020B0604020202020204" pitchFamily="34" charset="0"/>
              </a:rPr>
              <a:t> Lacerations </a:t>
            </a:r>
          </a:p>
        </p:txBody>
      </p:sp>
      <p:sp>
        <p:nvSpPr>
          <p:cNvPr id="2" name="Rectangle 1"/>
          <p:cNvSpPr/>
          <p:nvPr/>
        </p:nvSpPr>
        <p:spPr>
          <a:xfrm>
            <a:off x="913775" y="1749459"/>
            <a:ext cx="10364451" cy="3416320"/>
          </a:xfrm>
          <a:prstGeom prst="rect">
            <a:avLst/>
          </a:prstGeom>
        </p:spPr>
        <p:txBody>
          <a:bodyPr wrap="square">
            <a:spAutoFit/>
          </a:bodyPr>
          <a:lstStyle/>
          <a:p>
            <a:pPr marL="342900" indent="-342900">
              <a:buFont typeface="Wingdings" panose="05000000000000000000" pitchFamily="2" charset="2"/>
              <a:buChar char="ü"/>
            </a:pPr>
            <a:r>
              <a:rPr lang="en-IN" altLang="en-US" sz="2400" dirty="0">
                <a:solidFill>
                  <a:srgbClr val="7030A0"/>
                </a:solidFill>
                <a:latin typeface="Arial" panose="020B0604020202020204" pitchFamily="34" charset="0"/>
                <a:cs typeface="Arial" panose="020B0604020202020204" pitchFamily="34" charset="0"/>
              </a:rPr>
              <a:t>Occurs due to </a:t>
            </a:r>
            <a:r>
              <a:rPr lang="en-IN" altLang="en-US" sz="2400" b="1" dirty="0">
                <a:solidFill>
                  <a:srgbClr val="7030A0"/>
                </a:solidFill>
                <a:latin typeface="Arial" panose="020B0604020202020204" pitchFamily="34" charset="0"/>
                <a:cs typeface="Arial" panose="020B0604020202020204" pitchFamily="34" charset="0"/>
              </a:rPr>
              <a:t>pressure from delivering head </a:t>
            </a:r>
            <a:r>
              <a:rPr lang="en-IN" altLang="en-US" sz="2400" dirty="0">
                <a:solidFill>
                  <a:srgbClr val="7030A0"/>
                </a:solidFill>
                <a:latin typeface="Arial" panose="020B0604020202020204" pitchFamily="34" charset="0"/>
                <a:cs typeface="Arial" panose="020B0604020202020204" pitchFamily="34" charset="0"/>
              </a:rPr>
              <a:t>to the anterior perineum by the </a:t>
            </a:r>
            <a:r>
              <a:rPr lang="en-IN" altLang="en-US" sz="2400" b="1" dirty="0">
                <a:solidFill>
                  <a:srgbClr val="7030A0"/>
                </a:solidFill>
                <a:latin typeface="Arial" panose="020B0604020202020204" pitchFamily="34" charset="0"/>
                <a:cs typeface="Arial" panose="020B0604020202020204" pitchFamily="34" charset="0"/>
              </a:rPr>
              <a:t>intact posterior perineum</a:t>
            </a:r>
            <a:r>
              <a:rPr lang="en-IN" altLang="en-US" sz="2400" dirty="0">
                <a:solidFill>
                  <a:srgbClr val="7030A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If </a:t>
            </a:r>
            <a:r>
              <a:rPr lang="en-IN" altLang="en-US" sz="2400" b="1" dirty="0">
                <a:solidFill>
                  <a:srgbClr val="7030A0"/>
                </a:solidFill>
                <a:latin typeface="Arial" panose="020B0604020202020204" pitchFamily="34" charset="0"/>
                <a:cs typeface="Arial" panose="020B0604020202020204" pitchFamily="34" charset="0"/>
              </a:rPr>
              <a:t>light </a:t>
            </a:r>
            <a:r>
              <a:rPr lang="en-IN" altLang="en-US" sz="2400" b="1" dirty="0" smtClean="0">
                <a:solidFill>
                  <a:srgbClr val="7030A0"/>
                </a:solidFill>
                <a:latin typeface="Arial" panose="020B0604020202020204" pitchFamily="34" charset="0"/>
                <a:cs typeface="Arial" panose="020B0604020202020204" pitchFamily="34" charset="0"/>
              </a:rPr>
              <a:t>bleeding: </a:t>
            </a:r>
            <a:r>
              <a:rPr lang="en-IN" altLang="en-US" sz="2400" b="1" dirty="0">
                <a:solidFill>
                  <a:srgbClr val="7030A0"/>
                </a:solidFill>
                <a:latin typeface="Arial" panose="020B0604020202020204" pitchFamily="34" charset="0"/>
                <a:cs typeface="Arial" panose="020B0604020202020204" pitchFamily="34" charset="0"/>
              </a:rPr>
              <a:t>pressure with a pad for 1-2 minutes </a:t>
            </a:r>
            <a:r>
              <a:rPr lang="en-IN" altLang="en-US" sz="2400" dirty="0">
                <a:solidFill>
                  <a:srgbClr val="7030A0"/>
                </a:solidFill>
                <a:latin typeface="Arial" panose="020B0604020202020204" pitchFamily="34" charset="0"/>
                <a:cs typeface="Arial" panose="020B0604020202020204" pitchFamily="34" charset="0"/>
              </a:rPr>
              <a:t>arrest the bleeding</a:t>
            </a:r>
          </a:p>
          <a:p>
            <a:pPr marL="342900" indent="-342900">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If </a:t>
            </a:r>
            <a:r>
              <a:rPr lang="en-IN" altLang="en-US" sz="2400" b="1" dirty="0">
                <a:solidFill>
                  <a:srgbClr val="7030A0"/>
                </a:solidFill>
                <a:latin typeface="Arial" panose="020B0604020202020204" pitchFamily="34" charset="0"/>
                <a:cs typeface="Arial" panose="020B0604020202020204" pitchFamily="34" charset="0"/>
              </a:rPr>
              <a:t>significant </a:t>
            </a:r>
            <a:r>
              <a:rPr lang="en-IN" altLang="en-US" sz="2400" b="1" dirty="0" smtClean="0">
                <a:solidFill>
                  <a:srgbClr val="7030A0"/>
                </a:solidFill>
                <a:latin typeface="Arial" panose="020B0604020202020204" pitchFamily="34" charset="0"/>
                <a:cs typeface="Arial" panose="020B0604020202020204" pitchFamily="34" charset="0"/>
              </a:rPr>
              <a:t>bleeding: </a:t>
            </a:r>
            <a:r>
              <a:rPr lang="en-IN" altLang="en-US" sz="2400" dirty="0">
                <a:solidFill>
                  <a:srgbClr val="7030A0"/>
                </a:solidFill>
                <a:latin typeface="Arial" panose="020B0604020202020204" pitchFamily="34" charset="0"/>
                <a:cs typeface="Arial" panose="020B0604020202020204" pitchFamily="34" charset="0"/>
              </a:rPr>
              <a:t>repair to be done using fine continuous sutures.</a:t>
            </a:r>
          </a:p>
          <a:p>
            <a:pPr marL="342900" indent="-342900">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If </a:t>
            </a:r>
            <a:r>
              <a:rPr lang="en-IN" altLang="en-US" sz="2400" dirty="0">
                <a:solidFill>
                  <a:srgbClr val="7030A0"/>
                </a:solidFill>
                <a:latin typeface="Arial" panose="020B0604020202020204" pitchFamily="34" charset="0"/>
                <a:cs typeface="Arial" panose="020B0604020202020204" pitchFamily="34" charset="0"/>
              </a:rPr>
              <a:t>stitches are taken </a:t>
            </a:r>
            <a:r>
              <a:rPr lang="en-IN" altLang="en-US" sz="2400" b="1" dirty="0">
                <a:solidFill>
                  <a:srgbClr val="7030A0"/>
                </a:solidFill>
                <a:latin typeface="Arial" panose="020B0604020202020204" pitchFamily="34" charset="0"/>
                <a:cs typeface="Arial" panose="020B0604020202020204" pitchFamily="34" charset="0"/>
              </a:rPr>
              <a:t>urethral catheter </a:t>
            </a:r>
            <a:r>
              <a:rPr lang="en-IN" altLang="en-US" sz="2400" dirty="0">
                <a:solidFill>
                  <a:srgbClr val="7030A0"/>
                </a:solidFill>
                <a:latin typeface="Arial" panose="020B0604020202020204" pitchFamily="34" charset="0"/>
                <a:cs typeface="Arial" panose="020B0604020202020204" pitchFamily="34" charset="0"/>
              </a:rPr>
              <a:t>be placed. </a:t>
            </a:r>
          </a:p>
        </p:txBody>
      </p:sp>
    </p:spTree>
    <p:extLst>
      <p:ext uri="{BB962C8B-B14F-4D97-AF65-F5344CB8AC3E}">
        <p14:creationId xmlns:p14="http://schemas.microsoft.com/office/powerpoint/2010/main" val="4285909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27134" y="1006257"/>
            <a:ext cx="10108503" cy="5638799"/>
          </a:xfrm>
        </p:spPr>
        <p:txBody>
          <a:bodyPr>
            <a:noAutofit/>
          </a:bodyPr>
          <a:lstStyle/>
          <a:p>
            <a:pPr marL="452628" indent="-342900" algn="just">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Gross </a:t>
            </a:r>
            <a:r>
              <a:rPr lang="en-US" sz="2400" b="1" cap="none" dirty="0" smtClean="0">
                <a:solidFill>
                  <a:srgbClr val="7030A0"/>
                </a:solidFill>
                <a:latin typeface="Arial" panose="020B0604020202020204" pitchFamily="34" charset="0"/>
                <a:cs typeface="Arial" panose="020B0604020202020204" pitchFamily="34" charset="0"/>
              </a:rPr>
              <a:t>perineal tear </a:t>
            </a:r>
            <a:r>
              <a:rPr lang="en-US" sz="2400" cap="none" dirty="0" smtClean="0">
                <a:solidFill>
                  <a:srgbClr val="7030A0"/>
                </a:solidFill>
                <a:latin typeface="Arial" panose="020B0604020202020204" pitchFamily="34" charset="0"/>
                <a:cs typeface="Arial" panose="020B0604020202020204" pitchFamily="34" charset="0"/>
              </a:rPr>
              <a:t>is usually due to </a:t>
            </a:r>
            <a:r>
              <a:rPr lang="en-US" sz="2400" b="1" cap="none" dirty="0" smtClean="0">
                <a:solidFill>
                  <a:srgbClr val="7030A0"/>
                </a:solidFill>
                <a:latin typeface="Arial" panose="020B0604020202020204" pitchFamily="34" charset="0"/>
                <a:cs typeface="Arial" panose="020B0604020202020204" pitchFamily="34" charset="0"/>
              </a:rPr>
              <a:t>mismanaged 2</a:t>
            </a:r>
            <a:r>
              <a:rPr lang="en-US" sz="2400" b="1" cap="none" baseline="30000" dirty="0" smtClean="0">
                <a:solidFill>
                  <a:srgbClr val="7030A0"/>
                </a:solidFill>
                <a:latin typeface="Arial" panose="020B0604020202020204" pitchFamily="34" charset="0"/>
                <a:cs typeface="Arial" panose="020B0604020202020204" pitchFamily="34" charset="0"/>
              </a:rPr>
              <a:t>nd</a:t>
            </a:r>
            <a:r>
              <a:rPr lang="en-US" sz="2400" b="1" cap="none" dirty="0" smtClean="0">
                <a:solidFill>
                  <a:srgbClr val="7030A0"/>
                </a:solidFill>
                <a:latin typeface="Arial" panose="020B0604020202020204" pitchFamily="34" charset="0"/>
                <a:cs typeface="Arial" panose="020B0604020202020204" pitchFamily="34" charset="0"/>
              </a:rPr>
              <a:t> stage of </a:t>
            </a:r>
            <a:r>
              <a:rPr lang="en-US" sz="2400" b="1" cap="none" dirty="0" err="1" smtClean="0">
                <a:solidFill>
                  <a:srgbClr val="7030A0"/>
                </a:solidFill>
                <a:latin typeface="Arial" panose="020B0604020202020204" pitchFamily="34" charset="0"/>
                <a:cs typeface="Arial" panose="020B0604020202020204" pitchFamily="34" charset="0"/>
              </a:rPr>
              <a:t>labour</a:t>
            </a:r>
            <a:r>
              <a:rPr lang="en-US" sz="2400" cap="none" dirty="0" smtClean="0">
                <a:solidFill>
                  <a:srgbClr val="7030A0"/>
                </a:solidFill>
                <a:latin typeface="Arial" panose="020B0604020202020204" pitchFamily="34" charset="0"/>
                <a:cs typeface="Arial" panose="020B0604020202020204" pitchFamily="34" charset="0"/>
              </a:rPr>
              <a:t>.</a:t>
            </a:r>
          </a:p>
          <a:p>
            <a:pPr marL="109728" indent="0" algn="just">
              <a:buClr>
                <a:srgbClr val="7030A0"/>
              </a:buClr>
              <a:buNone/>
              <a:defRPr/>
            </a:pPr>
            <a:r>
              <a:rPr lang="en-US" sz="2400" cap="none" dirty="0" smtClean="0">
                <a:solidFill>
                  <a:srgbClr val="7030A0"/>
                </a:solidFill>
                <a:latin typeface="Arial" panose="020B0604020202020204" pitchFamily="34" charset="0"/>
                <a:cs typeface="Arial" panose="020B0604020202020204" pitchFamily="34" charset="0"/>
              </a:rPr>
              <a:t>  </a:t>
            </a:r>
          </a:p>
          <a:p>
            <a:pPr marL="452628" indent="-342900" algn="just">
              <a:buClr>
                <a:srgbClr val="7030A0"/>
              </a:buClr>
              <a:buFont typeface="Wingdings" panose="05000000000000000000" pitchFamily="2" charset="2"/>
              <a:buChar char="ü"/>
              <a:defRPr/>
            </a:pPr>
            <a:r>
              <a:rPr lang="en-US" sz="2400" b="1" cap="none" dirty="0" smtClean="0">
                <a:solidFill>
                  <a:srgbClr val="7030A0"/>
                </a:solidFill>
                <a:latin typeface="Arial" panose="020B0604020202020204" pitchFamily="34" charset="0"/>
                <a:cs typeface="Arial" panose="020B0604020202020204" pitchFamily="34" charset="0"/>
              </a:rPr>
              <a:t>1</a:t>
            </a:r>
            <a:r>
              <a:rPr lang="en-US" sz="2400" b="1" cap="none" baseline="30000" dirty="0" smtClean="0">
                <a:solidFill>
                  <a:srgbClr val="7030A0"/>
                </a:solidFill>
                <a:latin typeface="Arial" panose="020B0604020202020204" pitchFamily="34" charset="0"/>
                <a:cs typeface="Arial" panose="020B0604020202020204" pitchFamily="34" charset="0"/>
              </a:rPr>
              <a:t>st</a:t>
            </a:r>
            <a:r>
              <a:rPr lang="en-US" sz="2400" b="1" cap="none" dirty="0" smtClean="0">
                <a:solidFill>
                  <a:srgbClr val="7030A0"/>
                </a:solidFill>
                <a:latin typeface="Arial" panose="020B0604020202020204" pitchFamily="34" charset="0"/>
                <a:cs typeface="Arial" panose="020B0604020202020204" pitchFamily="34" charset="0"/>
              </a:rPr>
              <a:t> degree </a:t>
            </a:r>
            <a:r>
              <a:rPr lang="en-US" sz="2400" cap="none" dirty="0" smtClean="0">
                <a:solidFill>
                  <a:srgbClr val="7030A0"/>
                </a:solidFill>
                <a:latin typeface="Arial" panose="020B0604020202020204" pitchFamily="34" charset="0"/>
                <a:cs typeface="Arial" panose="020B0604020202020204" pitchFamily="34" charset="0"/>
              </a:rPr>
              <a:t>perineal tear: It involves the vaginal </a:t>
            </a:r>
            <a:r>
              <a:rPr lang="en-US" sz="2400" b="1" cap="none" dirty="0" smtClean="0">
                <a:solidFill>
                  <a:srgbClr val="7030A0"/>
                </a:solidFill>
                <a:latin typeface="Arial" panose="020B0604020202020204" pitchFamily="34" charset="0"/>
                <a:cs typeface="Arial" panose="020B0604020202020204" pitchFamily="34" charset="0"/>
              </a:rPr>
              <a:t>mucosa</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err="1" smtClean="0">
                <a:solidFill>
                  <a:srgbClr val="7030A0"/>
                </a:solidFill>
                <a:latin typeface="Arial" panose="020B0604020202020204" pitchFamily="34" charset="0"/>
                <a:cs typeface="Arial" panose="020B0604020202020204" pitchFamily="34" charset="0"/>
              </a:rPr>
              <a:t>subcutaneus</a:t>
            </a:r>
            <a:r>
              <a:rPr lang="en-US" sz="2400" cap="none" dirty="0" smtClean="0">
                <a:solidFill>
                  <a:srgbClr val="7030A0"/>
                </a:solidFill>
                <a:latin typeface="Arial" panose="020B0604020202020204" pitchFamily="34" charset="0"/>
                <a:cs typeface="Arial" panose="020B0604020202020204" pitchFamily="34" charset="0"/>
              </a:rPr>
              <a:t> tissue and </a:t>
            </a:r>
            <a:r>
              <a:rPr lang="en-US" sz="2400" cap="none" dirty="0" err="1" smtClean="0">
                <a:solidFill>
                  <a:srgbClr val="7030A0"/>
                </a:solidFill>
                <a:latin typeface="Arial" panose="020B0604020202020204" pitchFamily="34" charset="0"/>
                <a:cs typeface="Arial" panose="020B0604020202020204" pitchFamily="34" charset="0"/>
              </a:rPr>
              <a:t>forchette</a:t>
            </a:r>
            <a:r>
              <a:rPr lang="en-US" sz="2400" cap="none" dirty="0" smtClean="0">
                <a:solidFill>
                  <a:srgbClr val="7030A0"/>
                </a:solidFill>
                <a:latin typeface="Arial" panose="020B0604020202020204" pitchFamily="34" charset="0"/>
                <a:cs typeface="Arial" panose="020B0604020202020204" pitchFamily="34" charset="0"/>
              </a:rPr>
              <a:t>.</a:t>
            </a:r>
          </a:p>
          <a:p>
            <a:pPr marL="452628" indent="-342900" algn="just">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ü"/>
              <a:defRPr/>
            </a:pPr>
            <a:r>
              <a:rPr lang="en-US" sz="2400" b="1" cap="none" dirty="0" smtClean="0">
                <a:solidFill>
                  <a:srgbClr val="7030A0"/>
                </a:solidFill>
                <a:latin typeface="Arial" panose="020B0604020202020204" pitchFamily="34" charset="0"/>
                <a:cs typeface="Arial" panose="020B0604020202020204" pitchFamily="34" charset="0"/>
              </a:rPr>
              <a:t>2</a:t>
            </a:r>
            <a:r>
              <a:rPr lang="en-US" sz="2400" b="1" cap="none" baseline="30000" dirty="0" smtClean="0">
                <a:solidFill>
                  <a:srgbClr val="7030A0"/>
                </a:solidFill>
                <a:latin typeface="Arial" panose="020B0604020202020204" pitchFamily="34" charset="0"/>
                <a:cs typeface="Arial" panose="020B0604020202020204" pitchFamily="34" charset="0"/>
              </a:rPr>
              <a:t>nd</a:t>
            </a:r>
            <a:r>
              <a:rPr lang="en-US" sz="2400" b="1" cap="none" dirty="0" smtClean="0">
                <a:solidFill>
                  <a:srgbClr val="7030A0"/>
                </a:solidFill>
                <a:latin typeface="Arial" panose="020B0604020202020204" pitchFamily="34" charset="0"/>
                <a:cs typeface="Arial" panose="020B0604020202020204" pitchFamily="34" charset="0"/>
              </a:rPr>
              <a:t> degree </a:t>
            </a:r>
            <a:r>
              <a:rPr lang="en-US" sz="2400" cap="none" dirty="0" smtClean="0">
                <a:solidFill>
                  <a:srgbClr val="7030A0"/>
                </a:solidFill>
                <a:latin typeface="Arial" panose="020B0604020202020204" pitchFamily="34" charset="0"/>
                <a:cs typeface="Arial" panose="020B0604020202020204" pitchFamily="34" charset="0"/>
              </a:rPr>
              <a:t>perineal tear: It involves the </a:t>
            </a:r>
            <a:r>
              <a:rPr lang="en-US" sz="2400" b="1" cap="none" dirty="0" smtClean="0">
                <a:solidFill>
                  <a:srgbClr val="7030A0"/>
                </a:solidFill>
                <a:latin typeface="Arial" panose="020B0604020202020204" pitchFamily="34" charset="0"/>
                <a:cs typeface="Arial" panose="020B0604020202020204" pitchFamily="34" charset="0"/>
              </a:rPr>
              <a:t>vaginal mucosa </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subcutaneous</a:t>
            </a:r>
            <a:r>
              <a:rPr lang="en-US" sz="2400" cap="none" dirty="0" smtClean="0">
                <a:solidFill>
                  <a:srgbClr val="7030A0"/>
                </a:solidFill>
                <a:latin typeface="Arial" panose="020B0604020202020204" pitchFamily="34" charset="0"/>
                <a:cs typeface="Arial" panose="020B0604020202020204" pitchFamily="34" charset="0"/>
              </a:rPr>
              <a:t> tissue (connective tissue) varying degree of </a:t>
            </a:r>
            <a:r>
              <a:rPr lang="en-US" sz="2400" b="1" cap="none" dirty="0" smtClean="0">
                <a:solidFill>
                  <a:srgbClr val="7030A0"/>
                </a:solidFill>
                <a:latin typeface="Arial" panose="020B0604020202020204" pitchFamily="34" charset="0"/>
                <a:cs typeface="Arial" panose="020B0604020202020204" pitchFamily="34" charset="0"/>
              </a:rPr>
              <a:t>perineal body tear </a:t>
            </a:r>
            <a:r>
              <a:rPr lang="en-US" sz="2400" cap="none" dirty="0" smtClean="0">
                <a:solidFill>
                  <a:srgbClr val="7030A0"/>
                </a:solidFill>
                <a:latin typeface="Arial" panose="020B0604020202020204" pitchFamily="34" charset="0"/>
                <a:cs typeface="Arial" panose="020B0604020202020204" pitchFamily="34" charset="0"/>
              </a:rPr>
              <a:t>but it is </a:t>
            </a:r>
            <a:r>
              <a:rPr lang="en-US" sz="2400" b="1" cap="none" dirty="0" smtClean="0">
                <a:solidFill>
                  <a:srgbClr val="7030A0"/>
                </a:solidFill>
                <a:latin typeface="Arial" panose="020B0604020202020204" pitchFamily="34" charset="0"/>
                <a:cs typeface="Arial" panose="020B0604020202020204" pitchFamily="34" charset="0"/>
              </a:rPr>
              <a:t>not reaching </a:t>
            </a:r>
            <a:r>
              <a:rPr lang="en-US" sz="2400" cap="none" dirty="0" smtClean="0">
                <a:solidFill>
                  <a:srgbClr val="7030A0"/>
                </a:solidFill>
                <a:latin typeface="Arial" panose="020B0604020202020204" pitchFamily="34" charset="0"/>
                <a:cs typeface="Arial" panose="020B0604020202020204" pitchFamily="34" charset="0"/>
              </a:rPr>
              <a:t>up to </a:t>
            </a:r>
            <a:r>
              <a:rPr lang="en-US" sz="2400" b="1" cap="none" dirty="0" smtClean="0">
                <a:solidFill>
                  <a:srgbClr val="7030A0"/>
                </a:solidFill>
                <a:latin typeface="Arial" panose="020B0604020202020204" pitchFamily="34" charset="0"/>
                <a:cs typeface="Arial" panose="020B0604020202020204" pitchFamily="34" charset="0"/>
              </a:rPr>
              <a:t>external anal sphincter</a:t>
            </a:r>
            <a:r>
              <a:rPr lang="en-US" sz="2400" cap="none" dirty="0" smtClean="0">
                <a:solidFill>
                  <a:srgbClr val="7030A0"/>
                </a:solidFill>
                <a:latin typeface="Arial" panose="020B0604020202020204" pitchFamily="34" charset="0"/>
                <a:cs typeface="Arial" panose="020B0604020202020204" pitchFamily="34" charset="0"/>
              </a:rPr>
              <a:t>.</a:t>
            </a:r>
          </a:p>
          <a:p>
            <a:pPr marL="452628" indent="-342900" algn="just">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ü"/>
              <a:defRPr/>
            </a:pPr>
            <a:r>
              <a:rPr lang="en-US" sz="2400" b="1" cap="none" dirty="0" smtClean="0">
                <a:solidFill>
                  <a:srgbClr val="7030A0"/>
                </a:solidFill>
                <a:latin typeface="Arial" panose="020B0604020202020204" pitchFamily="34" charset="0"/>
                <a:cs typeface="Arial" panose="020B0604020202020204" pitchFamily="34" charset="0"/>
              </a:rPr>
              <a:t>1st </a:t>
            </a:r>
            <a:r>
              <a:rPr lang="en-US" sz="2400" b="1" cap="none" dirty="0">
                <a:solidFill>
                  <a:srgbClr val="7030A0"/>
                </a:solidFill>
                <a:latin typeface="Arial" panose="020B0604020202020204" pitchFamily="34" charset="0"/>
                <a:cs typeface="Arial" panose="020B0604020202020204" pitchFamily="34" charset="0"/>
              </a:rPr>
              <a:t>&amp; 2nd </a:t>
            </a:r>
            <a:r>
              <a:rPr lang="en-US" sz="2400" cap="none" dirty="0">
                <a:solidFill>
                  <a:srgbClr val="7030A0"/>
                </a:solidFill>
                <a:latin typeface="Arial" panose="020B0604020202020204" pitchFamily="34" charset="0"/>
                <a:cs typeface="Arial" panose="020B0604020202020204" pitchFamily="34" charset="0"/>
              </a:rPr>
              <a:t>perineal tears are termed as </a:t>
            </a:r>
            <a:r>
              <a:rPr lang="en-US" sz="2400" b="1" cap="none" dirty="0">
                <a:solidFill>
                  <a:srgbClr val="7030A0"/>
                </a:solidFill>
                <a:latin typeface="Arial" panose="020B0604020202020204" pitchFamily="34" charset="0"/>
                <a:cs typeface="Arial" panose="020B0604020202020204" pitchFamily="34" charset="0"/>
              </a:rPr>
              <a:t>incomplete perineal tear.</a:t>
            </a:r>
          </a:p>
          <a:p>
            <a:pPr marL="109728" indent="0" algn="just">
              <a:buClr>
                <a:srgbClr val="7030A0"/>
              </a:buClr>
              <a:buNone/>
              <a:defRPr/>
            </a:pPr>
            <a:endParaRPr lang="en-US" sz="2400" cap="none" dirty="0" smtClean="0">
              <a:solidFill>
                <a:srgbClr val="7030A0"/>
              </a:solidFill>
              <a:latin typeface="Arial" panose="020B0604020202020204" pitchFamily="34" charset="0"/>
              <a:cs typeface="Arial" panose="020B0604020202020204" pitchFamily="34" charset="0"/>
            </a:endParaRPr>
          </a:p>
          <a:p>
            <a:pPr marL="109728" indent="0" algn="just">
              <a:buClr>
                <a:srgbClr val="7030A0"/>
              </a:buClr>
              <a:buNone/>
              <a:defRPr/>
            </a:pPr>
            <a:endParaRPr lang="en-US" sz="2400"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27134" y="0"/>
            <a:ext cx="10108503"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Perineal Tear </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3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16066" y="1600201"/>
            <a:ext cx="8292230" cy="4873625"/>
          </a:xfrm>
        </p:spPr>
        <p:txBody>
          <a:bodyPr>
            <a:normAutofit/>
          </a:bodyPr>
          <a:lstStyle/>
          <a:p>
            <a:pPr marL="452628" indent="-342900" algn="just">
              <a:buClr>
                <a:srgbClr val="7030A0"/>
              </a:buClr>
              <a:buFont typeface="Wingdings" panose="05000000000000000000" pitchFamily="2" charset="2"/>
              <a:buChar char="Ø"/>
              <a:defRPr/>
            </a:pPr>
            <a:r>
              <a:rPr lang="en-US" sz="2400" b="1" cap="none" dirty="0">
                <a:solidFill>
                  <a:srgbClr val="7030A0"/>
                </a:solidFill>
                <a:latin typeface="Arial" panose="020B0604020202020204" pitchFamily="34" charset="0"/>
                <a:cs typeface="Arial" panose="020B0604020202020204" pitchFamily="34" charset="0"/>
              </a:rPr>
              <a:t>3rd degree </a:t>
            </a:r>
            <a:r>
              <a:rPr lang="en-US" sz="2400" cap="none" dirty="0">
                <a:solidFill>
                  <a:srgbClr val="7030A0"/>
                </a:solidFill>
                <a:latin typeface="Arial" panose="020B0604020202020204" pitchFamily="34" charset="0"/>
                <a:cs typeface="Arial" panose="020B0604020202020204" pitchFamily="34" charset="0"/>
              </a:rPr>
              <a:t>perineal tear: post vaginal wall tear of whole of the perineum as well as </a:t>
            </a:r>
            <a:r>
              <a:rPr lang="en-US" sz="2400" b="1" cap="none" dirty="0">
                <a:solidFill>
                  <a:srgbClr val="7030A0"/>
                </a:solidFill>
                <a:latin typeface="Arial" panose="020B0604020202020204" pitchFamily="34" charset="0"/>
                <a:cs typeface="Arial" panose="020B0604020202020204" pitchFamily="34" charset="0"/>
              </a:rPr>
              <a:t>complete transection </a:t>
            </a:r>
            <a:r>
              <a:rPr lang="en-US" sz="2400" cap="none" dirty="0">
                <a:solidFill>
                  <a:srgbClr val="7030A0"/>
                </a:solidFill>
                <a:latin typeface="Arial" panose="020B0604020202020204" pitchFamily="34" charset="0"/>
                <a:cs typeface="Arial" panose="020B0604020202020204" pitchFamily="34" charset="0"/>
              </a:rPr>
              <a:t>of </a:t>
            </a:r>
            <a:r>
              <a:rPr lang="en-US" sz="2400" b="1" cap="none" dirty="0">
                <a:solidFill>
                  <a:srgbClr val="7030A0"/>
                </a:solidFill>
                <a:latin typeface="Arial" panose="020B0604020202020204" pitchFamily="34" charset="0"/>
                <a:cs typeface="Arial" panose="020B0604020202020204" pitchFamily="34" charset="0"/>
              </a:rPr>
              <a:t>anal sphincter .</a:t>
            </a:r>
          </a:p>
          <a:p>
            <a:pPr marL="109728" indent="0" algn="just">
              <a:buClr>
                <a:srgbClr val="7030A0"/>
              </a:buClr>
              <a:buNone/>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Ø"/>
              <a:defRPr/>
            </a:pPr>
            <a:r>
              <a:rPr lang="en-US" sz="2400" b="1" cap="none" dirty="0" smtClean="0">
                <a:solidFill>
                  <a:srgbClr val="7030A0"/>
                </a:solidFill>
                <a:latin typeface="Arial" panose="020B0604020202020204" pitchFamily="34" charset="0"/>
                <a:cs typeface="Arial" panose="020B0604020202020204" pitchFamily="34" charset="0"/>
              </a:rPr>
              <a:t>4</a:t>
            </a:r>
            <a:r>
              <a:rPr lang="en-US" sz="2400" b="1" cap="none" baseline="30000" dirty="0" smtClean="0">
                <a:solidFill>
                  <a:srgbClr val="7030A0"/>
                </a:solidFill>
                <a:latin typeface="Arial" panose="020B0604020202020204" pitchFamily="34" charset="0"/>
                <a:cs typeface="Arial" panose="020B0604020202020204" pitchFamily="34" charset="0"/>
              </a:rPr>
              <a:t>th</a:t>
            </a:r>
            <a:r>
              <a:rPr lang="en-US" sz="2400" b="1" cap="none" dirty="0" smtClean="0">
                <a:solidFill>
                  <a:srgbClr val="7030A0"/>
                </a:solidFill>
                <a:latin typeface="Arial" panose="020B0604020202020204" pitchFamily="34" charset="0"/>
                <a:cs typeface="Arial" panose="020B0604020202020204" pitchFamily="34" charset="0"/>
              </a:rPr>
              <a:t> degree </a:t>
            </a:r>
            <a:r>
              <a:rPr lang="en-US" sz="2400" cap="none" dirty="0" smtClean="0">
                <a:solidFill>
                  <a:srgbClr val="7030A0"/>
                </a:solidFill>
                <a:latin typeface="Arial" panose="020B0604020202020204" pitchFamily="34" charset="0"/>
                <a:cs typeface="Arial" panose="020B0604020202020204" pitchFamily="34" charset="0"/>
              </a:rPr>
              <a:t>perineal tear: involving the vaginal mucosa, perineum, anal sphincter, </a:t>
            </a:r>
            <a:r>
              <a:rPr lang="en-US" sz="2400" b="1" cap="none" dirty="0" smtClean="0">
                <a:solidFill>
                  <a:srgbClr val="7030A0"/>
                </a:solidFill>
                <a:latin typeface="Arial" panose="020B0604020202020204" pitchFamily="34" charset="0"/>
                <a:cs typeface="Arial" panose="020B0604020202020204" pitchFamily="34" charset="0"/>
              </a:rPr>
              <a:t>anal</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rectal mucosa</a:t>
            </a:r>
          </a:p>
          <a:p>
            <a:pPr marL="452628" indent="-342900" algn="just">
              <a:buClr>
                <a:srgbClr val="7030A0"/>
              </a:buClr>
              <a:buFont typeface="Wingdings" panose="05000000000000000000" pitchFamily="2" charset="2"/>
              <a:buChar char="Ø"/>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Ø"/>
              <a:defRPr/>
            </a:pPr>
            <a:r>
              <a:rPr lang="en-US" sz="2400" b="1" cap="none" dirty="0" smtClean="0">
                <a:solidFill>
                  <a:srgbClr val="7030A0"/>
                </a:solidFill>
                <a:latin typeface="Arial" panose="020B0604020202020204" pitchFamily="34" charset="0"/>
                <a:cs typeface="Arial" panose="020B0604020202020204" pitchFamily="34" charset="0"/>
              </a:rPr>
              <a:t>3</a:t>
            </a:r>
            <a:r>
              <a:rPr lang="en-US" sz="2400" b="1" cap="none" baseline="30000" dirty="0" smtClean="0">
                <a:solidFill>
                  <a:srgbClr val="7030A0"/>
                </a:solidFill>
                <a:latin typeface="Arial" panose="020B0604020202020204" pitchFamily="34" charset="0"/>
                <a:cs typeface="Arial" panose="020B0604020202020204" pitchFamily="34" charset="0"/>
              </a:rPr>
              <a:t>rd</a:t>
            </a:r>
            <a:r>
              <a:rPr lang="en-US" sz="2400" b="1" cap="none" dirty="0" smtClean="0">
                <a:solidFill>
                  <a:srgbClr val="7030A0"/>
                </a:solidFill>
                <a:latin typeface="Arial" panose="020B0604020202020204" pitchFamily="34" charset="0"/>
                <a:cs typeface="Arial" panose="020B0604020202020204" pitchFamily="34" charset="0"/>
              </a:rPr>
              <a:t> &amp; 4</a:t>
            </a:r>
            <a:r>
              <a:rPr lang="en-US" sz="2400" b="1" cap="none" baseline="30000" dirty="0" smtClean="0">
                <a:solidFill>
                  <a:srgbClr val="7030A0"/>
                </a:solidFill>
                <a:latin typeface="Arial" panose="020B0604020202020204" pitchFamily="34" charset="0"/>
                <a:cs typeface="Arial" panose="020B0604020202020204" pitchFamily="34" charset="0"/>
              </a:rPr>
              <a:t>th</a:t>
            </a:r>
            <a:r>
              <a:rPr lang="en-US" sz="2400" b="1" cap="none" dirty="0" smtClean="0">
                <a:solidFill>
                  <a:srgbClr val="7030A0"/>
                </a:solidFill>
                <a:latin typeface="Arial" panose="020B0604020202020204" pitchFamily="34" charset="0"/>
                <a:cs typeface="Arial" panose="020B0604020202020204" pitchFamily="34" charset="0"/>
              </a:rPr>
              <a:t> degree </a:t>
            </a:r>
            <a:r>
              <a:rPr lang="en-US" sz="2400" cap="none" dirty="0" smtClean="0">
                <a:solidFill>
                  <a:srgbClr val="7030A0"/>
                </a:solidFill>
                <a:latin typeface="Arial" panose="020B0604020202020204" pitchFamily="34" charset="0"/>
                <a:cs typeface="Arial" panose="020B0604020202020204" pitchFamily="34" charset="0"/>
              </a:rPr>
              <a:t>perineal tear are </a:t>
            </a:r>
            <a:r>
              <a:rPr lang="en-US" sz="2400" b="1" cap="none" dirty="0" smtClean="0">
                <a:solidFill>
                  <a:srgbClr val="7030A0"/>
                </a:solidFill>
                <a:latin typeface="Arial" panose="020B0604020202020204" pitchFamily="34" charset="0"/>
                <a:cs typeface="Arial" panose="020B0604020202020204" pitchFamily="34" charset="0"/>
              </a:rPr>
              <a:t>complete perineal tear.</a:t>
            </a:r>
          </a:p>
          <a:p>
            <a:pPr marL="109728" indent="0">
              <a:buNone/>
              <a:defRPr/>
            </a:pPr>
            <a:endParaRPr lang="en-US" dirty="0"/>
          </a:p>
        </p:txBody>
      </p:sp>
    </p:spTree>
    <p:extLst>
      <p:ext uri="{BB962C8B-B14F-4D97-AF65-F5344CB8AC3E}">
        <p14:creationId xmlns:p14="http://schemas.microsoft.com/office/powerpoint/2010/main" val="107460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7655" y="1450976"/>
            <a:ext cx="9594937" cy="4873625"/>
          </a:xfrm>
        </p:spPr>
        <p:txBody>
          <a:bodyPr>
            <a:normAutofit fontScale="25000" lnSpcReduction="20000"/>
          </a:bodyPr>
          <a:lstStyle/>
          <a:p>
            <a:pPr marL="1252728" indent="-1143000" algn="just">
              <a:buClr>
                <a:srgbClr val="7030A0"/>
              </a:buClr>
              <a:buFont typeface="Wingdings" panose="05000000000000000000" pitchFamily="2" charset="2"/>
              <a:buChar char="ü"/>
              <a:defRPr/>
            </a:pPr>
            <a:r>
              <a:rPr lang="en-US" sz="9600" b="1" cap="none" dirty="0" smtClean="0">
                <a:solidFill>
                  <a:srgbClr val="7030A0"/>
                </a:solidFill>
                <a:latin typeface="Arial" panose="020B0604020202020204" pitchFamily="34" charset="0"/>
                <a:cs typeface="Arial" panose="020B0604020202020204" pitchFamily="34" charset="0"/>
              </a:rPr>
              <a:t>Prevention:</a:t>
            </a:r>
          </a:p>
          <a:p>
            <a:pPr marL="1252728" indent="-1143000" algn="just">
              <a:buClr>
                <a:srgbClr val="7030A0"/>
              </a:buClr>
              <a:buFont typeface="Wingdings" panose="05000000000000000000" pitchFamily="2" charset="2"/>
              <a:buChar char="ü"/>
              <a:defRPr/>
            </a:pPr>
            <a:r>
              <a:rPr lang="en-US" sz="9600" b="1" cap="none" dirty="0" smtClean="0">
                <a:solidFill>
                  <a:srgbClr val="7030A0"/>
                </a:solidFill>
                <a:latin typeface="Arial" panose="020B0604020202020204" pitchFamily="34" charset="0"/>
                <a:cs typeface="Arial" panose="020B0604020202020204" pitchFamily="34" charset="0"/>
              </a:rPr>
              <a:t>Proper conduction of 2</a:t>
            </a:r>
            <a:r>
              <a:rPr lang="en-US" sz="9600" b="1" cap="none" baseline="30000" dirty="0" smtClean="0">
                <a:solidFill>
                  <a:srgbClr val="7030A0"/>
                </a:solidFill>
                <a:latin typeface="Arial" panose="020B0604020202020204" pitchFamily="34" charset="0"/>
                <a:cs typeface="Arial" panose="020B0604020202020204" pitchFamily="34" charset="0"/>
              </a:rPr>
              <a:t>nd</a:t>
            </a:r>
            <a:r>
              <a:rPr lang="en-US" sz="9600" b="1" cap="none" dirty="0" smtClean="0">
                <a:solidFill>
                  <a:srgbClr val="7030A0"/>
                </a:solidFill>
                <a:latin typeface="Arial" panose="020B0604020202020204" pitchFamily="34" charset="0"/>
                <a:cs typeface="Arial" panose="020B0604020202020204" pitchFamily="34" charset="0"/>
              </a:rPr>
              <a:t> stage </a:t>
            </a:r>
            <a:r>
              <a:rPr lang="en-US" sz="9600" cap="none" dirty="0" smtClean="0">
                <a:solidFill>
                  <a:srgbClr val="7030A0"/>
                </a:solidFill>
                <a:latin typeface="Arial" panose="020B0604020202020204" pitchFamily="34" charset="0"/>
                <a:cs typeface="Arial" panose="020B0604020202020204" pitchFamily="34" charset="0"/>
              </a:rPr>
              <a:t>of </a:t>
            </a:r>
            <a:r>
              <a:rPr lang="en-US" sz="9600" cap="none" dirty="0" err="1" smtClean="0">
                <a:solidFill>
                  <a:srgbClr val="7030A0"/>
                </a:solidFill>
                <a:latin typeface="Arial" panose="020B0604020202020204" pitchFamily="34" charset="0"/>
                <a:cs typeface="Arial" panose="020B0604020202020204" pitchFamily="34" charset="0"/>
              </a:rPr>
              <a:t>labour</a:t>
            </a:r>
            <a:r>
              <a:rPr lang="en-US" sz="9600" cap="none" dirty="0" smtClean="0">
                <a:solidFill>
                  <a:srgbClr val="7030A0"/>
                </a:solidFill>
                <a:latin typeface="Arial" panose="020B0604020202020204" pitchFamily="34" charset="0"/>
                <a:cs typeface="Arial" panose="020B0604020202020204" pitchFamily="34" charset="0"/>
              </a:rPr>
              <a:t> is preventive:</a:t>
            </a:r>
          </a:p>
          <a:p>
            <a:pPr marL="1252728" indent="-1143000" algn="just">
              <a:buClr>
                <a:srgbClr val="7030A0"/>
              </a:buClr>
              <a:buFont typeface="Wingdings" panose="05000000000000000000" pitchFamily="2" charset="2"/>
              <a:buChar char="ü"/>
              <a:defRPr/>
            </a:pPr>
            <a:endParaRPr lang="en-US" sz="9600" b="1" cap="none" dirty="0" smtClean="0">
              <a:solidFill>
                <a:srgbClr val="7030A0"/>
              </a:solidFill>
              <a:latin typeface="Arial" panose="020B0604020202020204" pitchFamily="34" charset="0"/>
              <a:cs typeface="Arial" panose="020B0604020202020204" pitchFamily="34" charset="0"/>
            </a:endParaRPr>
          </a:p>
          <a:p>
            <a:pPr marL="1252728" indent="-1143000" algn="just">
              <a:buClr>
                <a:srgbClr val="7030A0"/>
              </a:buClr>
              <a:buFont typeface="Wingdings" panose="05000000000000000000" pitchFamily="2" charset="2"/>
              <a:buChar char="ü"/>
              <a:defRPr/>
            </a:pPr>
            <a:r>
              <a:rPr lang="en-US" sz="9600" b="1" cap="none" dirty="0" smtClean="0">
                <a:solidFill>
                  <a:srgbClr val="7030A0"/>
                </a:solidFill>
                <a:latin typeface="Arial" panose="020B0604020202020204" pitchFamily="34" charset="0"/>
                <a:cs typeface="Arial" panose="020B0604020202020204" pitchFamily="34" charset="0"/>
              </a:rPr>
              <a:t>Early extension </a:t>
            </a:r>
            <a:r>
              <a:rPr lang="en-US" sz="9600" cap="none" dirty="0" smtClean="0">
                <a:solidFill>
                  <a:srgbClr val="7030A0"/>
                </a:solidFill>
                <a:latin typeface="Arial" panose="020B0604020202020204" pitchFamily="34" charset="0"/>
                <a:cs typeface="Arial" panose="020B0604020202020204" pitchFamily="34" charset="0"/>
              </a:rPr>
              <a:t>of head during delivery to be </a:t>
            </a:r>
            <a:r>
              <a:rPr lang="en-US" sz="9600" b="1" cap="none" dirty="0" smtClean="0">
                <a:solidFill>
                  <a:srgbClr val="7030A0"/>
                </a:solidFill>
                <a:latin typeface="Arial" panose="020B0604020202020204" pitchFamily="34" charset="0"/>
                <a:cs typeface="Arial" panose="020B0604020202020204" pitchFamily="34" charset="0"/>
              </a:rPr>
              <a:t>avoided</a:t>
            </a:r>
          </a:p>
          <a:p>
            <a:pPr marL="1252728" indent="-1143000" algn="just">
              <a:buClr>
                <a:srgbClr val="7030A0"/>
              </a:buClr>
              <a:buFont typeface="Wingdings" panose="05000000000000000000" pitchFamily="2" charset="2"/>
              <a:buChar char="ü"/>
              <a:defRPr/>
            </a:pPr>
            <a:r>
              <a:rPr lang="en-US" sz="9600" b="1" cap="none" dirty="0" smtClean="0">
                <a:solidFill>
                  <a:srgbClr val="7030A0"/>
                </a:solidFill>
                <a:latin typeface="Arial" panose="020B0604020202020204" pitchFamily="34" charset="0"/>
                <a:cs typeface="Arial" panose="020B0604020202020204" pitchFamily="34" charset="0"/>
              </a:rPr>
              <a:t>Slow delivery </a:t>
            </a:r>
            <a:r>
              <a:rPr lang="en-US" sz="9600" cap="none" dirty="0" smtClean="0">
                <a:solidFill>
                  <a:srgbClr val="7030A0"/>
                </a:solidFill>
                <a:latin typeface="Arial" panose="020B0604020202020204" pitchFamily="34" charset="0"/>
                <a:cs typeface="Arial" panose="020B0604020202020204" pitchFamily="34" charset="0"/>
              </a:rPr>
              <a:t>of fetal </a:t>
            </a:r>
            <a:r>
              <a:rPr lang="en-US" sz="9600" b="1" cap="none" dirty="0" smtClean="0">
                <a:solidFill>
                  <a:srgbClr val="7030A0"/>
                </a:solidFill>
                <a:latin typeface="Arial" panose="020B0604020202020204" pitchFamily="34" charset="0"/>
                <a:cs typeface="Arial" panose="020B0604020202020204" pitchFamily="34" charset="0"/>
              </a:rPr>
              <a:t>head</a:t>
            </a:r>
            <a:r>
              <a:rPr lang="en-US" sz="9600" cap="none" dirty="0" smtClean="0">
                <a:solidFill>
                  <a:srgbClr val="7030A0"/>
                </a:solidFill>
                <a:latin typeface="Arial" panose="020B0604020202020204" pitchFamily="34" charset="0"/>
                <a:cs typeface="Arial" panose="020B0604020202020204" pitchFamily="34" charset="0"/>
              </a:rPr>
              <a:t> in </a:t>
            </a:r>
            <a:r>
              <a:rPr lang="en-US" sz="9600" b="1" cap="none" dirty="0" smtClean="0">
                <a:solidFill>
                  <a:srgbClr val="7030A0"/>
                </a:solidFill>
                <a:latin typeface="Arial" panose="020B0604020202020204" pitchFamily="34" charset="0"/>
                <a:cs typeface="Arial" panose="020B0604020202020204" pitchFamily="34" charset="0"/>
              </a:rPr>
              <a:t>between contraction</a:t>
            </a:r>
          </a:p>
          <a:p>
            <a:pPr marL="1252728" indent="-1143000" algn="just">
              <a:buClr>
                <a:srgbClr val="7030A0"/>
              </a:buClr>
              <a:buFont typeface="Wingdings" panose="05000000000000000000" pitchFamily="2" charset="2"/>
              <a:buChar char="ü"/>
              <a:defRPr/>
            </a:pPr>
            <a:endParaRPr lang="en-US" sz="9600" cap="none" dirty="0" smtClean="0">
              <a:solidFill>
                <a:srgbClr val="7030A0"/>
              </a:solidFill>
              <a:latin typeface="Arial" panose="020B0604020202020204" pitchFamily="34" charset="0"/>
              <a:cs typeface="Arial" panose="020B0604020202020204" pitchFamily="34" charset="0"/>
            </a:endParaRPr>
          </a:p>
          <a:p>
            <a:pPr marL="1252728" indent="-1143000" algn="just">
              <a:buClr>
                <a:srgbClr val="7030A0"/>
              </a:buClr>
              <a:buFont typeface="Wingdings" panose="05000000000000000000" pitchFamily="2" charset="2"/>
              <a:buChar char="ü"/>
              <a:defRPr/>
            </a:pPr>
            <a:r>
              <a:rPr lang="en-US" sz="9600" cap="none" dirty="0" smtClean="0">
                <a:solidFill>
                  <a:srgbClr val="7030A0"/>
                </a:solidFill>
                <a:latin typeface="Arial" panose="020B0604020202020204" pitchFamily="34" charset="0"/>
                <a:cs typeface="Arial" panose="020B0604020202020204" pitchFamily="34" charset="0"/>
              </a:rPr>
              <a:t>To perform </a:t>
            </a:r>
            <a:r>
              <a:rPr lang="en-US" sz="9600" b="1" cap="none" dirty="0" smtClean="0">
                <a:solidFill>
                  <a:srgbClr val="7030A0"/>
                </a:solidFill>
                <a:latin typeface="Arial" panose="020B0604020202020204" pitchFamily="34" charset="0"/>
                <a:cs typeface="Arial" panose="020B0604020202020204" pitchFamily="34" charset="0"/>
              </a:rPr>
              <a:t>timely episiotomy </a:t>
            </a:r>
            <a:r>
              <a:rPr lang="en-US" sz="9600" cap="none" dirty="0" smtClean="0">
                <a:solidFill>
                  <a:srgbClr val="7030A0"/>
                </a:solidFill>
                <a:latin typeface="Arial" panose="020B0604020202020204" pitchFamily="34" charset="0"/>
                <a:cs typeface="Arial" panose="020B0604020202020204" pitchFamily="34" charset="0"/>
              </a:rPr>
              <a:t>when </a:t>
            </a:r>
            <a:r>
              <a:rPr lang="en-US" sz="9600" b="1" cap="none" dirty="0" smtClean="0">
                <a:solidFill>
                  <a:srgbClr val="7030A0"/>
                </a:solidFill>
                <a:latin typeface="Arial" panose="020B0604020202020204" pitchFamily="34" charset="0"/>
                <a:cs typeface="Arial" panose="020B0604020202020204" pitchFamily="34" charset="0"/>
              </a:rPr>
              <a:t>indicated</a:t>
            </a:r>
          </a:p>
          <a:p>
            <a:pPr marL="1252728" indent="-1143000" algn="just">
              <a:buClr>
                <a:srgbClr val="7030A0"/>
              </a:buClr>
              <a:buFont typeface="Wingdings" panose="05000000000000000000" pitchFamily="2" charset="2"/>
              <a:buChar char="ü"/>
              <a:defRPr/>
            </a:pPr>
            <a:r>
              <a:rPr lang="en-US" sz="9600" cap="none" dirty="0" smtClean="0">
                <a:solidFill>
                  <a:srgbClr val="7030A0"/>
                </a:solidFill>
                <a:latin typeface="Arial" panose="020B0604020202020204" pitchFamily="34" charset="0"/>
                <a:cs typeface="Arial" panose="020B0604020202020204" pitchFamily="34" charset="0"/>
              </a:rPr>
              <a:t>To </a:t>
            </a:r>
            <a:r>
              <a:rPr lang="en-US" sz="9600" b="1" cap="none" dirty="0" smtClean="0">
                <a:solidFill>
                  <a:srgbClr val="7030A0"/>
                </a:solidFill>
                <a:latin typeface="Arial" panose="020B0604020202020204" pitchFamily="34" charset="0"/>
                <a:cs typeface="Arial" panose="020B0604020202020204" pitchFamily="34" charset="0"/>
              </a:rPr>
              <a:t>take care of perineum </a:t>
            </a:r>
            <a:r>
              <a:rPr lang="en-US" sz="9600" cap="none" dirty="0" smtClean="0">
                <a:solidFill>
                  <a:srgbClr val="7030A0"/>
                </a:solidFill>
                <a:latin typeface="Arial" panose="020B0604020202020204" pitchFamily="34" charset="0"/>
                <a:cs typeface="Arial" panose="020B0604020202020204" pitchFamily="34" charset="0"/>
              </a:rPr>
              <a:t>during delivery  of </a:t>
            </a:r>
            <a:r>
              <a:rPr lang="en-US" sz="9600" b="1" cap="none" dirty="0" smtClean="0">
                <a:solidFill>
                  <a:srgbClr val="7030A0"/>
                </a:solidFill>
                <a:latin typeface="Arial" panose="020B0604020202020204" pitchFamily="34" charset="0"/>
                <a:cs typeface="Arial" panose="020B0604020202020204" pitchFamily="34" charset="0"/>
              </a:rPr>
              <a:t>shoulder</a:t>
            </a:r>
            <a:r>
              <a:rPr lang="en-US" sz="9600" cap="none" dirty="0" smtClean="0">
                <a:solidFill>
                  <a:srgbClr val="7030A0"/>
                </a:solidFill>
                <a:latin typeface="Arial" panose="020B0604020202020204" pitchFamily="34" charset="0"/>
                <a:cs typeface="Arial" panose="020B0604020202020204" pitchFamily="34" charset="0"/>
              </a:rPr>
              <a:t>.</a:t>
            </a:r>
          </a:p>
          <a:p>
            <a:pPr marL="365760" indent="-256032">
              <a:buFont typeface="Wingdings 3"/>
              <a:buChar char=""/>
              <a:defRPr/>
            </a:pPr>
            <a:endParaRPr lang="en-US" dirty="0"/>
          </a:p>
        </p:txBody>
      </p:sp>
      <p:sp>
        <p:nvSpPr>
          <p:cNvPr id="2" name="Title 1"/>
          <p:cNvSpPr>
            <a:spLocks noGrp="1"/>
          </p:cNvSpPr>
          <p:nvPr>
            <p:ph type="title"/>
          </p:nvPr>
        </p:nvSpPr>
        <p:spPr>
          <a:xfrm>
            <a:off x="1277655" y="174321"/>
            <a:ext cx="9594937"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Treatment of the  Perineal Tears</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718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1102290" y="1066800"/>
            <a:ext cx="10033347" cy="5486400"/>
          </a:xfrm>
        </p:spPr>
        <p:txBody>
          <a:bodyPr/>
          <a:lstStyle/>
          <a:p>
            <a:pPr algn="just" eaLnBrk="1" hangingPunct="1"/>
            <a:r>
              <a:rPr lang="en-US" altLang="en-US" sz="2400" b="1" cap="none" dirty="0" smtClean="0">
                <a:solidFill>
                  <a:srgbClr val="7030A0"/>
                </a:solidFill>
                <a:latin typeface="Arial" panose="020B0604020202020204" pitchFamily="34" charset="0"/>
                <a:cs typeface="Arial" panose="020B0604020202020204" pitchFamily="34" charset="0"/>
              </a:rPr>
              <a:t>Recent perineal tear </a:t>
            </a:r>
            <a:r>
              <a:rPr lang="en-US" altLang="en-US" sz="2400" cap="none" dirty="0" smtClean="0">
                <a:solidFill>
                  <a:srgbClr val="7030A0"/>
                </a:solidFill>
                <a:latin typeface="Arial" panose="020B0604020202020204" pitchFamily="34" charset="0"/>
                <a:cs typeface="Arial" panose="020B0604020202020204" pitchFamily="34" charset="0"/>
              </a:rPr>
              <a:t>should be </a:t>
            </a:r>
            <a:r>
              <a:rPr lang="en-US" altLang="en-US" sz="2400" b="1" cap="none" dirty="0" smtClean="0">
                <a:solidFill>
                  <a:srgbClr val="7030A0"/>
                </a:solidFill>
                <a:latin typeface="Arial" panose="020B0604020202020204" pitchFamily="34" charset="0"/>
                <a:cs typeface="Arial" panose="020B0604020202020204" pitchFamily="34" charset="0"/>
              </a:rPr>
              <a:t>repaired immediately </a:t>
            </a:r>
            <a:r>
              <a:rPr lang="en-US" altLang="en-US" sz="2400" cap="none" dirty="0" smtClean="0">
                <a:solidFill>
                  <a:srgbClr val="7030A0"/>
                </a:solidFill>
                <a:latin typeface="Arial" panose="020B0604020202020204" pitchFamily="34" charset="0"/>
                <a:cs typeface="Arial" panose="020B0604020202020204" pitchFamily="34" charset="0"/>
              </a:rPr>
              <a:t>following </a:t>
            </a:r>
            <a:r>
              <a:rPr lang="en-US" altLang="en-US" sz="2400" b="1" cap="none" dirty="0" smtClean="0">
                <a:solidFill>
                  <a:srgbClr val="7030A0"/>
                </a:solidFill>
                <a:latin typeface="Arial" panose="020B0604020202020204" pitchFamily="34" charset="0"/>
                <a:cs typeface="Arial" panose="020B0604020202020204" pitchFamily="34" charset="0"/>
              </a:rPr>
              <a:t>delivery</a:t>
            </a:r>
            <a:r>
              <a:rPr lang="en-US" altLang="en-US" sz="2400" cap="none" dirty="0" smtClean="0">
                <a:solidFill>
                  <a:srgbClr val="7030A0"/>
                </a:solidFill>
                <a:latin typeface="Arial" panose="020B0604020202020204" pitchFamily="34" charset="0"/>
                <a:cs typeface="Arial" panose="020B0604020202020204" pitchFamily="34" charset="0"/>
              </a:rPr>
              <a:t> of </a:t>
            </a:r>
            <a:r>
              <a:rPr lang="en-US" altLang="en-US" sz="2400" b="1" cap="none" dirty="0" smtClean="0">
                <a:solidFill>
                  <a:srgbClr val="7030A0"/>
                </a:solidFill>
                <a:latin typeface="Arial" panose="020B0604020202020204" pitchFamily="34" charset="0"/>
                <a:cs typeface="Arial" panose="020B0604020202020204" pitchFamily="34" charset="0"/>
              </a:rPr>
              <a:t>placenta</a:t>
            </a:r>
            <a:r>
              <a:rPr lang="en-US" altLang="en-US" sz="2400" cap="none" dirty="0" smtClean="0">
                <a:solidFill>
                  <a:srgbClr val="7030A0"/>
                </a:solidFill>
                <a:latin typeface="Arial" panose="020B0604020202020204" pitchFamily="34" charset="0"/>
                <a:cs typeface="Arial" panose="020B0604020202020204" pitchFamily="34" charset="0"/>
              </a:rPr>
              <a:t>.</a:t>
            </a:r>
          </a:p>
          <a:p>
            <a:pPr algn="just" eaLnBrk="1" hangingPunct="1"/>
            <a:endParaRPr lang="en-US" altLang="en-US" sz="2400" cap="none" dirty="0" smtClean="0">
              <a:solidFill>
                <a:srgbClr val="7030A0"/>
              </a:solidFill>
              <a:latin typeface="Arial" panose="020B0604020202020204" pitchFamily="34" charset="0"/>
              <a:cs typeface="Arial" panose="020B0604020202020204" pitchFamily="34" charset="0"/>
            </a:endParaRPr>
          </a:p>
          <a:p>
            <a:pPr algn="just" eaLnBrk="1" hangingPunct="1"/>
            <a:r>
              <a:rPr lang="en-US" altLang="en-US" sz="2400" cap="none" dirty="0" smtClean="0">
                <a:solidFill>
                  <a:srgbClr val="7030A0"/>
                </a:solidFill>
                <a:latin typeface="Arial" panose="020B0604020202020204" pitchFamily="34" charset="0"/>
                <a:cs typeface="Arial" panose="020B0604020202020204" pitchFamily="34" charset="0"/>
              </a:rPr>
              <a:t>In case of </a:t>
            </a:r>
            <a:r>
              <a:rPr lang="en-US" altLang="en-US" sz="2400" b="1" cap="none" dirty="0" smtClean="0">
                <a:solidFill>
                  <a:srgbClr val="7030A0"/>
                </a:solidFill>
                <a:latin typeface="Arial" panose="020B0604020202020204" pitchFamily="34" charset="0"/>
                <a:cs typeface="Arial" panose="020B0604020202020204" pitchFamily="34" charset="0"/>
              </a:rPr>
              <a:t>delay more than 24 hrs. immediate repair </a:t>
            </a:r>
            <a:r>
              <a:rPr lang="en-US" altLang="en-US" sz="2400" cap="none" dirty="0" smtClean="0">
                <a:solidFill>
                  <a:srgbClr val="7030A0"/>
                </a:solidFill>
                <a:latin typeface="Arial" panose="020B0604020202020204" pitchFamily="34" charset="0"/>
                <a:cs typeface="Arial" panose="020B0604020202020204" pitchFamily="34" charset="0"/>
              </a:rPr>
              <a:t>to be </a:t>
            </a:r>
            <a:r>
              <a:rPr lang="en-US" altLang="en-US" sz="2400" b="1" cap="none" dirty="0" smtClean="0">
                <a:solidFill>
                  <a:srgbClr val="7030A0"/>
                </a:solidFill>
                <a:latin typeface="Arial" panose="020B0604020202020204" pitchFamily="34" charset="0"/>
                <a:cs typeface="Arial" panose="020B0604020202020204" pitchFamily="34" charset="0"/>
              </a:rPr>
              <a:t>withheld. </a:t>
            </a:r>
          </a:p>
          <a:p>
            <a:pPr algn="just" eaLnBrk="1" hangingPunct="1"/>
            <a:endParaRPr lang="en-US" altLang="en-US" sz="2400" b="1" cap="none" dirty="0" smtClean="0">
              <a:solidFill>
                <a:srgbClr val="7030A0"/>
              </a:solidFill>
              <a:latin typeface="Arial" panose="020B0604020202020204" pitchFamily="34" charset="0"/>
              <a:cs typeface="Arial" panose="020B0604020202020204" pitchFamily="34" charset="0"/>
            </a:endParaRPr>
          </a:p>
          <a:p>
            <a:pPr algn="just" eaLnBrk="1" hangingPunct="1"/>
            <a:r>
              <a:rPr lang="en-US" altLang="en-US" sz="2400" cap="none" dirty="0" smtClean="0">
                <a:solidFill>
                  <a:srgbClr val="7030A0"/>
                </a:solidFill>
                <a:latin typeface="Arial" panose="020B0604020202020204" pitchFamily="34" charset="0"/>
                <a:cs typeface="Arial" panose="020B0604020202020204" pitchFamily="34" charset="0"/>
              </a:rPr>
              <a:t>Care of in </a:t>
            </a:r>
            <a:r>
              <a:rPr lang="en-US" altLang="en-US" sz="2400" b="1" cap="none" dirty="0" smtClean="0">
                <a:solidFill>
                  <a:srgbClr val="7030A0"/>
                </a:solidFill>
                <a:latin typeface="Arial" panose="020B0604020202020204" pitchFamily="34" charset="0"/>
                <a:cs typeface="Arial" panose="020B0604020202020204" pitchFamily="34" charset="0"/>
              </a:rPr>
              <a:t>2</a:t>
            </a:r>
            <a:r>
              <a:rPr lang="en-US" altLang="en-US" sz="2400" b="1" cap="none" baseline="30000" dirty="0" smtClean="0">
                <a:solidFill>
                  <a:srgbClr val="7030A0"/>
                </a:solidFill>
                <a:latin typeface="Arial" panose="020B0604020202020204" pitchFamily="34" charset="0"/>
                <a:cs typeface="Arial" panose="020B0604020202020204" pitchFamily="34" charset="0"/>
              </a:rPr>
              <a:t>nd</a:t>
            </a:r>
            <a:r>
              <a:rPr lang="en-US" altLang="en-US" sz="2400" b="1" cap="none" dirty="0" smtClean="0">
                <a:solidFill>
                  <a:srgbClr val="7030A0"/>
                </a:solidFill>
                <a:latin typeface="Arial" panose="020B0604020202020204" pitchFamily="34" charset="0"/>
                <a:cs typeface="Arial" panose="020B0604020202020204" pitchFamily="34" charset="0"/>
              </a:rPr>
              <a:t> degree </a:t>
            </a:r>
            <a:r>
              <a:rPr lang="en-US" altLang="en-US" sz="2400" cap="none" dirty="0" smtClean="0">
                <a:solidFill>
                  <a:srgbClr val="7030A0"/>
                </a:solidFill>
                <a:latin typeface="Arial" panose="020B0604020202020204" pitchFamily="34" charset="0"/>
                <a:cs typeface="Arial" panose="020B0604020202020204" pitchFamily="34" charset="0"/>
              </a:rPr>
              <a:t>it should done </a:t>
            </a:r>
            <a:r>
              <a:rPr lang="en-US" altLang="en-US" sz="2400" b="1" cap="none" dirty="0" smtClean="0">
                <a:solidFill>
                  <a:srgbClr val="7030A0"/>
                </a:solidFill>
                <a:latin typeface="Arial" panose="020B0604020202020204" pitchFamily="34" charset="0"/>
                <a:cs typeface="Arial" panose="020B0604020202020204" pitchFamily="34" charset="0"/>
              </a:rPr>
              <a:t>after antibiotic coverage </a:t>
            </a:r>
            <a:r>
              <a:rPr lang="en-US" altLang="en-US" sz="2400" cap="none" dirty="0" smtClean="0">
                <a:solidFill>
                  <a:srgbClr val="7030A0"/>
                </a:solidFill>
                <a:latin typeface="Arial" panose="020B0604020202020204" pitchFamily="34" charset="0"/>
                <a:cs typeface="Arial" panose="020B0604020202020204" pitchFamily="34" charset="0"/>
              </a:rPr>
              <a:t>and whenever </a:t>
            </a:r>
            <a:r>
              <a:rPr lang="en-US" altLang="en-US" sz="2400" b="1" cap="none" dirty="0" smtClean="0">
                <a:solidFill>
                  <a:srgbClr val="7030A0"/>
                </a:solidFill>
                <a:latin typeface="Arial" panose="020B0604020202020204" pitchFamily="34" charset="0"/>
                <a:cs typeface="Arial" panose="020B0604020202020204" pitchFamily="34" charset="0"/>
              </a:rPr>
              <a:t>wound become clean</a:t>
            </a:r>
            <a:r>
              <a:rPr lang="en-US" altLang="en-US" sz="2400" cap="none" dirty="0" smtClean="0">
                <a:solidFill>
                  <a:srgbClr val="7030A0"/>
                </a:solidFill>
                <a:latin typeface="Arial" panose="020B0604020202020204" pitchFamily="34" charset="0"/>
                <a:cs typeface="Arial" panose="020B0604020202020204" pitchFamily="34" charset="0"/>
              </a:rPr>
              <a:t>.</a:t>
            </a:r>
          </a:p>
          <a:p>
            <a:pPr algn="just" eaLnBrk="1" hangingPunct="1"/>
            <a:endParaRPr lang="en-US" altLang="en-US" sz="2400" cap="none" dirty="0" smtClean="0">
              <a:solidFill>
                <a:srgbClr val="7030A0"/>
              </a:solidFill>
              <a:latin typeface="Arial" panose="020B0604020202020204" pitchFamily="34" charset="0"/>
              <a:cs typeface="Arial" panose="020B0604020202020204" pitchFamily="34" charset="0"/>
            </a:endParaRPr>
          </a:p>
          <a:p>
            <a:pPr algn="just" eaLnBrk="1" hangingPunct="1"/>
            <a:r>
              <a:rPr lang="en-US" altLang="en-US" sz="2400" cap="none" dirty="0" smtClean="0">
                <a:solidFill>
                  <a:srgbClr val="7030A0"/>
                </a:solidFill>
                <a:latin typeface="Arial" panose="020B0604020202020204" pitchFamily="34" charset="0"/>
                <a:cs typeface="Arial" panose="020B0604020202020204" pitchFamily="34" charset="0"/>
              </a:rPr>
              <a:t>In case of </a:t>
            </a:r>
            <a:r>
              <a:rPr lang="en-US" altLang="en-US" sz="2400" b="1" cap="none" dirty="0" smtClean="0">
                <a:solidFill>
                  <a:srgbClr val="7030A0"/>
                </a:solidFill>
                <a:latin typeface="Arial" panose="020B0604020202020204" pitchFamily="34" charset="0"/>
                <a:cs typeface="Arial" panose="020B0604020202020204" pitchFamily="34" charset="0"/>
              </a:rPr>
              <a:t>complete perineal tear </a:t>
            </a:r>
            <a:r>
              <a:rPr lang="en-US" altLang="en-US" sz="2400" cap="none" dirty="0" smtClean="0">
                <a:solidFill>
                  <a:srgbClr val="7030A0"/>
                </a:solidFill>
                <a:latin typeface="Arial" panose="020B0604020202020204" pitchFamily="34" charset="0"/>
                <a:cs typeface="Arial" panose="020B0604020202020204" pitchFamily="34" charset="0"/>
              </a:rPr>
              <a:t>when </a:t>
            </a:r>
            <a:r>
              <a:rPr lang="en-US" altLang="en-US" sz="2400" b="1" cap="none" dirty="0" smtClean="0">
                <a:solidFill>
                  <a:srgbClr val="7030A0"/>
                </a:solidFill>
                <a:latin typeface="Arial" panose="020B0604020202020204" pitchFamily="34" charset="0"/>
                <a:cs typeface="Arial" panose="020B0604020202020204" pitchFamily="34" charset="0"/>
              </a:rPr>
              <a:t>delay</a:t>
            </a:r>
            <a:r>
              <a:rPr lang="en-US" altLang="en-US" sz="2400" cap="none" dirty="0" smtClean="0">
                <a:solidFill>
                  <a:srgbClr val="7030A0"/>
                </a:solidFill>
                <a:latin typeface="Arial" panose="020B0604020202020204" pitchFamily="34" charset="0"/>
                <a:cs typeface="Arial" panose="020B0604020202020204" pitchFamily="34" charset="0"/>
              </a:rPr>
              <a:t> </a:t>
            </a:r>
            <a:r>
              <a:rPr lang="en-US" altLang="en-US" sz="2400" b="1" cap="none" dirty="0" smtClean="0">
                <a:solidFill>
                  <a:srgbClr val="7030A0"/>
                </a:solidFill>
                <a:latin typeface="Arial" panose="020B0604020202020204" pitchFamily="34" charset="0"/>
                <a:cs typeface="Arial" panose="020B0604020202020204" pitchFamily="34" charset="0"/>
              </a:rPr>
              <a:t>is &gt;24 hrs.</a:t>
            </a:r>
            <a:r>
              <a:rPr lang="en-US" altLang="en-US" sz="2400" cap="none" dirty="0" smtClean="0">
                <a:solidFill>
                  <a:srgbClr val="7030A0"/>
                </a:solidFill>
                <a:latin typeface="Arial" panose="020B0604020202020204" pitchFamily="34" charset="0"/>
                <a:cs typeface="Arial" panose="020B0604020202020204" pitchFamily="34" charset="0"/>
              </a:rPr>
              <a:t> then repair to be done </a:t>
            </a:r>
            <a:r>
              <a:rPr lang="en-US" altLang="en-US" sz="2400" b="1" cap="none" dirty="0" smtClean="0">
                <a:solidFill>
                  <a:srgbClr val="7030A0"/>
                </a:solidFill>
                <a:latin typeface="Arial" panose="020B0604020202020204" pitchFamily="34" charset="0"/>
                <a:cs typeface="Arial" panose="020B0604020202020204" pitchFamily="34" charset="0"/>
              </a:rPr>
              <a:t>after 3</a:t>
            </a:r>
            <a:r>
              <a:rPr lang="en-US" altLang="en-US" sz="2400" b="1" cap="none" baseline="30000" dirty="0" smtClean="0">
                <a:solidFill>
                  <a:srgbClr val="7030A0"/>
                </a:solidFill>
                <a:latin typeface="Arial" panose="020B0604020202020204" pitchFamily="34" charset="0"/>
                <a:cs typeface="Arial" panose="020B0604020202020204" pitchFamily="34" charset="0"/>
              </a:rPr>
              <a:t>rd</a:t>
            </a:r>
            <a:r>
              <a:rPr lang="en-US" altLang="en-US" sz="2400" b="1" cap="none" dirty="0" smtClean="0">
                <a:solidFill>
                  <a:srgbClr val="7030A0"/>
                </a:solidFill>
                <a:latin typeface="Arial" panose="020B0604020202020204" pitchFamily="34" charset="0"/>
                <a:cs typeface="Arial" panose="020B0604020202020204" pitchFamily="34" charset="0"/>
              </a:rPr>
              <a:t> month of delivery</a:t>
            </a:r>
            <a:r>
              <a:rPr lang="en-US" altLang="en-US" sz="2400" cap="none" dirty="0" smtClean="0">
                <a:solidFill>
                  <a:srgbClr val="7030A0"/>
                </a:solidFill>
                <a:latin typeface="Arial" panose="020B0604020202020204" pitchFamily="34" charset="0"/>
                <a:cs typeface="Arial" panose="020B0604020202020204" pitchFamily="34" charset="0"/>
              </a:rPr>
              <a:t>.</a:t>
            </a:r>
            <a:endParaRPr lang="en-US" altLang="en-US" sz="2400"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102289" y="0"/>
            <a:ext cx="10033347"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Repair of Perineal Tears</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025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H Butterfly: a novel device to treat postpartum haemorrhage through  uterine compression | BMJ Innov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5" y="826718"/>
            <a:ext cx="10121031" cy="5085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7681" y="0"/>
            <a:ext cx="1553229" cy="1465545"/>
          </a:xfrm>
          <a:prstGeom prst="rect">
            <a:avLst/>
          </a:prstGeom>
        </p:spPr>
      </p:pic>
    </p:spTree>
    <p:extLst>
      <p:ext uri="{BB962C8B-B14F-4D97-AF65-F5344CB8AC3E}">
        <p14:creationId xmlns:p14="http://schemas.microsoft.com/office/powerpoint/2010/main" val="1556350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1771" y="1143000"/>
            <a:ext cx="10672174" cy="5486400"/>
          </a:xfrm>
        </p:spPr>
        <p:txBody>
          <a:bodyPr>
            <a:normAutofit/>
          </a:bodyPr>
          <a:lstStyle/>
          <a:p>
            <a:pPr marL="681228" indent="-571500" algn="just">
              <a:buClr>
                <a:srgbClr val="7030A0"/>
              </a:buClr>
              <a:buFont typeface="Wingdings" panose="05000000000000000000" pitchFamily="2" charset="2"/>
              <a:buChar char="v"/>
              <a:defRPr/>
            </a:pPr>
            <a:r>
              <a:rPr lang="en-US" sz="2400" cap="none" dirty="0" smtClean="0">
                <a:solidFill>
                  <a:srgbClr val="7030A0"/>
                </a:solidFill>
                <a:latin typeface="Arial" panose="020B0604020202020204" pitchFamily="34" charset="0"/>
                <a:cs typeface="Arial" panose="020B0604020202020204" pitchFamily="34" charset="0"/>
              </a:rPr>
              <a:t>Patient is to be put in </a:t>
            </a:r>
            <a:r>
              <a:rPr lang="en-US" sz="2400" b="1" cap="none" dirty="0" smtClean="0">
                <a:solidFill>
                  <a:srgbClr val="7030A0"/>
                </a:solidFill>
                <a:latin typeface="Arial" panose="020B0604020202020204" pitchFamily="34" charset="0"/>
                <a:cs typeface="Arial" panose="020B0604020202020204" pitchFamily="34" charset="0"/>
              </a:rPr>
              <a:t>lithotomy position </a:t>
            </a:r>
          </a:p>
          <a:p>
            <a:pPr marL="681228" indent="-571500" algn="just">
              <a:buClr>
                <a:srgbClr val="7030A0"/>
              </a:buClr>
              <a:buFont typeface="Wingdings" panose="05000000000000000000" pitchFamily="2" charset="2"/>
              <a:buChar char="v"/>
              <a:defRPr/>
            </a:pPr>
            <a:endParaRPr lang="en-US" sz="2400" cap="none" dirty="0" smtClean="0">
              <a:solidFill>
                <a:srgbClr val="7030A0"/>
              </a:solidFill>
              <a:latin typeface="Arial" panose="020B0604020202020204" pitchFamily="34" charset="0"/>
              <a:cs typeface="Arial" panose="020B0604020202020204" pitchFamily="34" charset="0"/>
            </a:endParaRPr>
          </a:p>
          <a:p>
            <a:pPr marL="681228" indent="-571500" algn="just">
              <a:buClr>
                <a:srgbClr val="7030A0"/>
              </a:buClr>
              <a:buFont typeface="Wingdings" panose="05000000000000000000" pitchFamily="2" charset="2"/>
              <a:buChar char="v"/>
              <a:defRPr/>
            </a:pPr>
            <a:r>
              <a:rPr lang="en-US" sz="2400" cap="none" dirty="0" smtClean="0">
                <a:solidFill>
                  <a:srgbClr val="7030A0"/>
                </a:solidFill>
                <a:latin typeface="Arial" panose="020B0604020202020204" pitchFamily="34" charset="0"/>
                <a:cs typeface="Arial" panose="020B0604020202020204" pitchFamily="34" charset="0"/>
              </a:rPr>
              <a:t>All </a:t>
            </a:r>
            <a:r>
              <a:rPr lang="en-US" sz="2400" b="1" cap="none" dirty="0" smtClean="0">
                <a:solidFill>
                  <a:srgbClr val="7030A0"/>
                </a:solidFill>
                <a:latin typeface="Arial" panose="020B0604020202020204" pitchFamily="34" charset="0"/>
                <a:cs typeface="Arial" panose="020B0604020202020204" pitchFamily="34" charset="0"/>
              </a:rPr>
              <a:t>aseptic </a:t>
            </a:r>
            <a:r>
              <a:rPr lang="en-US" sz="2400" cap="none" dirty="0" smtClean="0">
                <a:solidFill>
                  <a:srgbClr val="7030A0"/>
                </a:solidFill>
                <a:latin typeface="Arial" panose="020B0604020202020204" pitchFamily="34" charset="0"/>
                <a:cs typeface="Arial" panose="020B0604020202020204" pitchFamily="34" charset="0"/>
              </a:rPr>
              <a:t>precaution to be taken</a:t>
            </a:r>
          </a:p>
          <a:p>
            <a:pPr marL="681228" indent="-571500" algn="just">
              <a:buClr>
                <a:srgbClr val="7030A0"/>
              </a:buClr>
              <a:buFont typeface="Wingdings" panose="05000000000000000000" pitchFamily="2" charset="2"/>
              <a:buChar char="v"/>
              <a:defRPr/>
            </a:pPr>
            <a:r>
              <a:rPr lang="en-US" sz="2400" b="1" cap="none" dirty="0" smtClean="0">
                <a:solidFill>
                  <a:srgbClr val="7030A0"/>
                </a:solidFill>
                <a:latin typeface="Arial" panose="020B0604020202020204" pitchFamily="34" charset="0"/>
                <a:cs typeface="Arial" panose="020B0604020202020204" pitchFamily="34" charset="0"/>
              </a:rPr>
              <a:t>Local anesthesia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preferable</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GA</a:t>
            </a:r>
            <a:r>
              <a:rPr lang="en-US" sz="2400" cap="none" dirty="0" smtClean="0">
                <a:solidFill>
                  <a:srgbClr val="7030A0"/>
                </a:solidFill>
                <a:latin typeface="Arial" panose="020B0604020202020204" pitchFamily="34" charset="0"/>
                <a:cs typeface="Arial" panose="020B0604020202020204" pitchFamily="34" charset="0"/>
              </a:rPr>
              <a:t>.</a:t>
            </a:r>
          </a:p>
          <a:p>
            <a:pPr marL="681228" indent="-571500" algn="just">
              <a:buClr>
                <a:srgbClr val="7030A0"/>
              </a:buClr>
              <a:buFont typeface="Wingdings" panose="05000000000000000000" pitchFamily="2" charset="2"/>
              <a:buChar char="v"/>
              <a:defRPr/>
            </a:pPr>
            <a:r>
              <a:rPr lang="en-US" sz="2400" cap="none" dirty="0" smtClean="0">
                <a:solidFill>
                  <a:srgbClr val="7030A0"/>
                </a:solidFill>
                <a:latin typeface="Arial" panose="020B0604020202020204" pitchFamily="34" charset="0"/>
                <a:cs typeface="Arial" panose="020B0604020202020204" pitchFamily="34" charset="0"/>
              </a:rPr>
              <a:t>Suture material used is </a:t>
            </a:r>
            <a:r>
              <a:rPr lang="en-US" sz="2400" b="1" cap="none" dirty="0" smtClean="0">
                <a:solidFill>
                  <a:srgbClr val="7030A0"/>
                </a:solidFill>
                <a:latin typeface="Arial" panose="020B0604020202020204" pitchFamily="34" charset="0"/>
                <a:cs typeface="Arial" panose="020B0604020202020204" pitchFamily="34" charset="0"/>
              </a:rPr>
              <a:t>1-0 </a:t>
            </a:r>
            <a:r>
              <a:rPr lang="en-US" sz="2400" b="1" cap="none" dirty="0" err="1" smtClean="0">
                <a:solidFill>
                  <a:srgbClr val="7030A0"/>
                </a:solidFill>
                <a:latin typeface="Arial" panose="020B0604020202020204" pitchFamily="34" charset="0"/>
                <a:cs typeface="Arial" panose="020B0604020202020204" pitchFamily="34" charset="0"/>
              </a:rPr>
              <a:t>vicryl</a:t>
            </a:r>
            <a:r>
              <a:rPr lang="en-US" sz="2400" b="1"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chromic cut gut</a:t>
            </a:r>
          </a:p>
          <a:p>
            <a:pPr marL="681228" indent="-571500" algn="just">
              <a:buClr>
                <a:srgbClr val="7030A0"/>
              </a:buClr>
              <a:buFont typeface="Wingdings" panose="05000000000000000000" pitchFamily="2" charset="2"/>
              <a:buChar char="v"/>
              <a:defRPr/>
            </a:pPr>
            <a:endParaRPr lang="en-US" sz="2400" cap="none" dirty="0" smtClean="0">
              <a:solidFill>
                <a:srgbClr val="7030A0"/>
              </a:solidFill>
              <a:latin typeface="Arial" panose="020B0604020202020204" pitchFamily="34" charset="0"/>
              <a:cs typeface="Arial" panose="020B0604020202020204" pitchFamily="34" charset="0"/>
            </a:endParaRPr>
          </a:p>
          <a:p>
            <a:pPr marL="681228" indent="-571500" algn="just">
              <a:buClr>
                <a:srgbClr val="7030A0"/>
              </a:buClr>
              <a:buFont typeface="Wingdings" panose="05000000000000000000" pitchFamily="2" charset="2"/>
              <a:buChar char="v"/>
              <a:defRPr/>
            </a:pPr>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rectal mucosa </a:t>
            </a:r>
            <a:r>
              <a:rPr lang="en-US" sz="2400" cap="none" dirty="0" smtClean="0">
                <a:solidFill>
                  <a:srgbClr val="7030A0"/>
                </a:solidFill>
                <a:latin typeface="Arial" panose="020B0604020202020204" pitchFamily="34" charset="0"/>
                <a:cs typeface="Arial" panose="020B0604020202020204" pitchFamily="34" charset="0"/>
              </a:rPr>
              <a:t>is sutured </a:t>
            </a:r>
            <a:r>
              <a:rPr lang="en-US" sz="2400" b="1" cap="none" dirty="0" smtClean="0">
                <a:solidFill>
                  <a:srgbClr val="7030A0"/>
                </a:solidFill>
                <a:latin typeface="Arial" panose="020B0604020202020204" pitchFamily="34" charset="0"/>
                <a:cs typeface="Arial" panose="020B0604020202020204" pitchFamily="34" charset="0"/>
              </a:rPr>
              <a:t>1</a:t>
            </a:r>
            <a:r>
              <a:rPr lang="en-US" sz="2400" b="1" cap="none" baseline="30000" dirty="0" smtClean="0">
                <a:solidFill>
                  <a:srgbClr val="7030A0"/>
                </a:solidFill>
                <a:latin typeface="Arial" panose="020B0604020202020204" pitchFamily="34" charset="0"/>
                <a:cs typeface="Arial" panose="020B0604020202020204" pitchFamily="34" charset="0"/>
              </a:rPr>
              <a:t>st</a:t>
            </a:r>
            <a:r>
              <a:rPr lang="en-US" sz="2400" cap="none" dirty="0" smtClean="0">
                <a:solidFill>
                  <a:srgbClr val="7030A0"/>
                </a:solidFill>
                <a:latin typeface="Arial" panose="020B0604020202020204" pitchFamily="34" charset="0"/>
                <a:cs typeface="Arial" panose="020B0604020202020204" pitchFamily="34" charset="0"/>
              </a:rPr>
              <a:t> from above downward with </a:t>
            </a:r>
            <a:r>
              <a:rPr lang="en-US" sz="2400" b="1" cap="none" dirty="0" smtClean="0">
                <a:solidFill>
                  <a:srgbClr val="7030A0"/>
                </a:solidFill>
                <a:latin typeface="Arial" panose="020B0604020202020204" pitchFamily="34" charset="0"/>
                <a:cs typeface="Arial" panose="020B0604020202020204" pitchFamily="34" charset="0"/>
              </a:rPr>
              <a:t>interrupted </a:t>
            </a:r>
            <a:r>
              <a:rPr lang="en-US" sz="2400" b="1" cap="none" dirty="0" smtClean="0">
                <a:solidFill>
                  <a:srgbClr val="7030A0"/>
                </a:solidFill>
                <a:latin typeface="Arial" panose="020B0604020202020204" pitchFamily="34" charset="0"/>
                <a:cs typeface="Arial" panose="020B0604020202020204" pitchFamily="34" charset="0"/>
              </a:rPr>
              <a:t>suture.</a:t>
            </a:r>
            <a:endParaRPr lang="en-US" sz="2400" b="1" cap="none" dirty="0" smtClean="0">
              <a:solidFill>
                <a:srgbClr val="7030A0"/>
              </a:solidFill>
              <a:latin typeface="Arial" panose="020B0604020202020204" pitchFamily="34" charset="0"/>
              <a:cs typeface="Arial" panose="020B0604020202020204" pitchFamily="34" charset="0"/>
            </a:endParaRPr>
          </a:p>
          <a:p>
            <a:pPr marL="681228" indent="-571500" algn="just">
              <a:buClr>
                <a:srgbClr val="7030A0"/>
              </a:buClr>
              <a:buFont typeface="Wingdings" panose="05000000000000000000" pitchFamily="2" charset="2"/>
              <a:buChar char="v"/>
              <a:defRPr/>
            </a:pPr>
            <a:r>
              <a:rPr lang="en-US" sz="2400" cap="none" dirty="0" smtClean="0">
                <a:solidFill>
                  <a:srgbClr val="7030A0"/>
                </a:solidFill>
                <a:latin typeface="Arial" panose="020B0604020202020204" pitchFamily="34" charset="0"/>
                <a:cs typeface="Arial" panose="020B0604020202020204" pitchFamily="34" charset="0"/>
              </a:rPr>
              <a:t>Then stitch the </a:t>
            </a:r>
            <a:r>
              <a:rPr lang="en-US" sz="2400" b="1" cap="none" dirty="0" smtClean="0">
                <a:solidFill>
                  <a:srgbClr val="7030A0"/>
                </a:solidFill>
                <a:latin typeface="Arial" panose="020B0604020202020204" pitchFamily="34" charset="0"/>
                <a:cs typeface="Arial" panose="020B0604020202020204" pitchFamily="34" charset="0"/>
              </a:rPr>
              <a:t>rectal muscle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para-rectal fascia </a:t>
            </a:r>
            <a:r>
              <a:rPr lang="en-US" sz="2400" cap="none" dirty="0" smtClean="0">
                <a:solidFill>
                  <a:srgbClr val="7030A0"/>
                </a:solidFill>
                <a:latin typeface="Arial" panose="020B0604020202020204" pitchFamily="34" charset="0"/>
                <a:cs typeface="Arial" panose="020B0604020202020204" pitchFamily="34" charset="0"/>
              </a:rPr>
              <a:t>by </a:t>
            </a:r>
            <a:r>
              <a:rPr lang="en-US" sz="2400" b="1" cap="none" dirty="0" smtClean="0">
                <a:solidFill>
                  <a:srgbClr val="7030A0"/>
                </a:solidFill>
                <a:latin typeface="Arial" panose="020B0604020202020204" pitchFamily="34" charset="0"/>
                <a:cs typeface="Arial" panose="020B0604020202020204" pitchFamily="34" charset="0"/>
              </a:rPr>
              <a:t>interrupted </a:t>
            </a:r>
            <a:r>
              <a:rPr lang="en-US" sz="2400" b="1" cap="none" dirty="0" smtClean="0">
                <a:solidFill>
                  <a:srgbClr val="7030A0"/>
                </a:solidFill>
                <a:latin typeface="Arial" panose="020B0604020202020204" pitchFamily="34" charset="0"/>
                <a:cs typeface="Arial" panose="020B0604020202020204" pitchFamily="34" charset="0"/>
              </a:rPr>
              <a:t>suture.</a:t>
            </a:r>
            <a:endParaRPr lang="en-US" sz="2400" b="1" cap="none" dirty="0" smtClean="0">
              <a:solidFill>
                <a:srgbClr val="7030A0"/>
              </a:solidFill>
              <a:latin typeface="Arial" panose="020B0604020202020204" pitchFamily="34" charset="0"/>
              <a:cs typeface="Arial" panose="020B0604020202020204" pitchFamily="34" charset="0"/>
            </a:endParaRPr>
          </a:p>
          <a:p>
            <a:pPr marL="681228" indent="-571500" algn="just">
              <a:buClr>
                <a:srgbClr val="7030A0"/>
              </a:buClr>
              <a:buFont typeface="Wingdings" panose="05000000000000000000" pitchFamily="2" charset="2"/>
              <a:buChar char="v"/>
              <a:defRPr/>
            </a:pPr>
            <a:endParaRPr lang="en-US" sz="3800" cap="none" dirty="0" smtClean="0">
              <a:solidFill>
                <a:srgbClr val="7030A0"/>
              </a:solidFill>
              <a:latin typeface="Arial" panose="020B0604020202020204" pitchFamily="34" charset="0"/>
              <a:cs typeface="Arial" panose="020B0604020202020204" pitchFamily="34" charset="0"/>
            </a:endParaRPr>
          </a:p>
          <a:p>
            <a:pPr marL="365760" indent="-256032">
              <a:lnSpc>
                <a:spcPct val="170000"/>
              </a:lnSpc>
              <a:buFont typeface="Wingdings 3"/>
              <a:buChar char=""/>
              <a:defRPr/>
            </a:pPr>
            <a:endParaRPr lang="en-US" sz="5100" dirty="0">
              <a:latin typeface="Times New Roman" pitchFamily="18" charset="0"/>
              <a:cs typeface="Times New Roman" pitchFamily="18" charset="0"/>
            </a:endParaRPr>
          </a:p>
          <a:p>
            <a:pPr marL="365760" indent="-256032">
              <a:buFont typeface="Wingdings 3"/>
              <a:buChar char=""/>
              <a:defRPr/>
            </a:pPr>
            <a:endParaRPr lang="en-US" dirty="0" smtClean="0"/>
          </a:p>
          <a:p>
            <a:pPr marL="365760" indent="-256032">
              <a:buFont typeface="Wingdings 3"/>
              <a:buChar char=""/>
              <a:defRPr/>
            </a:pPr>
            <a:endParaRPr lang="en-US" dirty="0"/>
          </a:p>
        </p:txBody>
      </p:sp>
      <p:sp>
        <p:nvSpPr>
          <p:cNvPr id="2" name="Title 1"/>
          <p:cNvSpPr>
            <a:spLocks noGrp="1"/>
          </p:cNvSpPr>
          <p:nvPr>
            <p:ph type="title"/>
          </p:nvPr>
        </p:nvSpPr>
        <p:spPr>
          <a:xfrm>
            <a:off x="851771" y="0"/>
            <a:ext cx="10672174"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Repair of Recent Complete Perineal Tear </a:t>
            </a:r>
            <a:r>
              <a:rPr lang="en-US" sz="2800" b="1" cap="none" dirty="0" err="1" smtClean="0">
                <a:solidFill>
                  <a:srgbClr val="7030A0"/>
                </a:solidFill>
                <a:latin typeface="Arial" panose="020B0604020202020204" pitchFamily="34" charset="0"/>
                <a:cs typeface="Arial" panose="020B0604020202020204" pitchFamily="34" charset="0"/>
              </a:rPr>
              <a:t>i.e</a:t>
            </a:r>
            <a:r>
              <a:rPr lang="en-US" sz="2800" b="1" cap="none" dirty="0" smtClean="0">
                <a:solidFill>
                  <a:srgbClr val="7030A0"/>
                </a:solidFill>
                <a:latin typeface="Arial" panose="020B0604020202020204" pitchFamily="34" charset="0"/>
                <a:cs typeface="Arial" panose="020B0604020202020204" pitchFamily="34" charset="0"/>
              </a:rPr>
              <a:t>, </a:t>
            </a:r>
            <a:r>
              <a:rPr lang="en-US" sz="2800" b="1" cap="none" dirty="0" smtClean="0">
                <a:solidFill>
                  <a:srgbClr val="7030A0"/>
                </a:solidFill>
                <a:latin typeface="Arial" panose="020B0604020202020204" pitchFamily="34" charset="0"/>
                <a:cs typeface="Arial" panose="020B0604020202020204" pitchFamily="34" charset="0"/>
              </a:rPr>
              <a:t>Within 24 </a:t>
            </a:r>
            <a:r>
              <a:rPr lang="en-US" sz="2800" b="1" cap="none" dirty="0" smtClean="0">
                <a:solidFill>
                  <a:srgbClr val="7030A0"/>
                </a:solidFill>
                <a:latin typeface="Arial" panose="020B0604020202020204" pitchFamily="34" charset="0"/>
                <a:cs typeface="Arial" panose="020B0604020202020204" pitchFamily="34" charset="0"/>
              </a:rPr>
              <a:t>hrs.</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21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4986" y="1583542"/>
            <a:ext cx="10208712" cy="4873625"/>
          </a:xfrm>
        </p:spPr>
        <p:txBody>
          <a:bodyPr>
            <a:noAutofit/>
          </a:bodyPr>
          <a:lstStyle/>
          <a:p>
            <a:pPr marL="452628" indent="-342900" algn="just">
              <a:lnSpc>
                <a:spcPct val="110000"/>
              </a:lnSpc>
              <a:buClr>
                <a:srgbClr val="7030A0"/>
              </a:buClr>
              <a:buFont typeface="Wingdings" panose="05000000000000000000" pitchFamily="2" charset="2"/>
              <a:buChar char="Ø"/>
              <a:defRPr/>
            </a:pPr>
            <a:r>
              <a:rPr lang="en-US" sz="2400" cap="none" dirty="0" smtClean="0">
                <a:solidFill>
                  <a:srgbClr val="7030A0"/>
                </a:solidFill>
                <a:latin typeface="Arial" panose="020B0604020202020204" pitchFamily="34" charset="0"/>
                <a:cs typeface="Arial" panose="020B0604020202020204" pitchFamily="34" charset="0"/>
              </a:rPr>
              <a:t>Now explore the </a:t>
            </a:r>
            <a:r>
              <a:rPr lang="en-US" sz="2400" b="1" cap="none" dirty="0" smtClean="0">
                <a:solidFill>
                  <a:srgbClr val="7030A0"/>
                </a:solidFill>
                <a:latin typeface="Arial" panose="020B0604020202020204" pitchFamily="34" charset="0"/>
                <a:cs typeface="Arial" panose="020B0604020202020204" pitchFamily="34" charset="0"/>
              </a:rPr>
              <a:t>torn end </a:t>
            </a:r>
            <a:r>
              <a:rPr lang="en-US" sz="2400" cap="none" dirty="0" smtClean="0">
                <a:solidFill>
                  <a:srgbClr val="7030A0"/>
                </a:solidFill>
                <a:latin typeface="Arial" panose="020B0604020202020204" pitchFamily="34" charset="0"/>
                <a:cs typeface="Arial" panose="020B0604020202020204" pitchFamily="34" charset="0"/>
              </a:rPr>
              <a:t>of</a:t>
            </a:r>
            <a:r>
              <a:rPr lang="en-US" sz="2400" b="1" cap="none" dirty="0" smtClean="0">
                <a:solidFill>
                  <a:srgbClr val="7030A0"/>
                </a:solidFill>
                <a:latin typeface="Arial" panose="020B0604020202020204" pitchFamily="34" charset="0"/>
                <a:cs typeface="Arial" panose="020B0604020202020204" pitchFamily="34" charset="0"/>
              </a:rPr>
              <a:t> anal sphincter </a:t>
            </a:r>
            <a:r>
              <a:rPr lang="en-US" sz="2400" cap="none" dirty="0" smtClean="0">
                <a:solidFill>
                  <a:srgbClr val="7030A0"/>
                </a:solidFill>
                <a:latin typeface="Arial" panose="020B0604020202020204" pitchFamily="34" charset="0"/>
                <a:cs typeface="Arial" panose="020B0604020202020204" pitchFamily="34" charset="0"/>
              </a:rPr>
              <a:t>with the help of </a:t>
            </a:r>
            <a:r>
              <a:rPr lang="en-US" sz="2400" b="1" cap="none" dirty="0" smtClean="0">
                <a:solidFill>
                  <a:srgbClr val="7030A0"/>
                </a:solidFill>
                <a:latin typeface="Arial" panose="020B0604020202020204" pitchFamily="34" charset="0"/>
                <a:cs typeface="Arial" panose="020B0604020202020204" pitchFamily="34" charset="0"/>
              </a:rPr>
              <a:t>allies forceps  </a:t>
            </a:r>
          </a:p>
          <a:p>
            <a:pPr marL="452628" indent="-342900" algn="just">
              <a:lnSpc>
                <a:spcPct val="110000"/>
              </a:lnSpc>
              <a:buClr>
                <a:srgbClr val="7030A0"/>
              </a:buClr>
              <a:buFont typeface="Wingdings" panose="05000000000000000000" pitchFamily="2" charset="2"/>
              <a:buChar char="Ø"/>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10000"/>
              </a:lnSpc>
              <a:buClr>
                <a:srgbClr val="7030A0"/>
              </a:buClr>
              <a:buFont typeface="Wingdings" panose="05000000000000000000" pitchFamily="2" charset="2"/>
              <a:buChar char="Ø"/>
              <a:defRPr/>
            </a:pPr>
            <a:r>
              <a:rPr lang="en-US" sz="2400" b="1" cap="none" dirty="0" smtClean="0">
                <a:solidFill>
                  <a:srgbClr val="7030A0"/>
                </a:solidFill>
                <a:latin typeface="Arial" panose="020B0604020202020204" pitchFamily="34" charset="0"/>
                <a:cs typeface="Arial" panose="020B0604020202020204" pitchFamily="34" charset="0"/>
              </a:rPr>
              <a:t>Torn end of sphincter </a:t>
            </a:r>
            <a:r>
              <a:rPr lang="en-US" sz="2400" cap="none" dirty="0" smtClean="0">
                <a:solidFill>
                  <a:srgbClr val="7030A0"/>
                </a:solidFill>
                <a:latin typeface="Arial" panose="020B0604020202020204" pitchFamily="34" charset="0"/>
                <a:cs typeface="Arial" panose="020B0604020202020204" pitchFamily="34" charset="0"/>
              </a:rPr>
              <a:t>are sutured in </a:t>
            </a:r>
            <a:r>
              <a:rPr lang="en-US" sz="2400" b="1" cap="none" dirty="0" smtClean="0">
                <a:solidFill>
                  <a:srgbClr val="7030A0"/>
                </a:solidFill>
                <a:latin typeface="Arial" panose="020B0604020202020204" pitchFamily="34" charset="0"/>
                <a:cs typeface="Arial" panose="020B0604020202020204" pitchFamily="34" charset="0"/>
              </a:rPr>
              <a:t>midline</a:t>
            </a:r>
            <a:r>
              <a:rPr lang="en-US" sz="2400" cap="none" dirty="0" smtClean="0">
                <a:solidFill>
                  <a:srgbClr val="7030A0"/>
                </a:solidFill>
                <a:latin typeface="Arial" panose="020B0604020202020204" pitchFamily="34" charset="0"/>
                <a:cs typeface="Arial" panose="020B0604020202020204" pitchFamily="34" charset="0"/>
              </a:rPr>
              <a:t> by </a:t>
            </a:r>
            <a:r>
              <a:rPr lang="en-US" sz="2400" b="1" cap="none" dirty="0" smtClean="0">
                <a:solidFill>
                  <a:srgbClr val="7030A0"/>
                </a:solidFill>
                <a:latin typeface="Arial" panose="020B0604020202020204" pitchFamily="34" charset="0"/>
                <a:cs typeface="Arial" panose="020B0604020202020204" pitchFamily="34" charset="0"/>
              </a:rPr>
              <a:t>figure of eight </a:t>
            </a:r>
            <a:r>
              <a:rPr lang="en-US" sz="2400" b="1" cap="none" dirty="0" smtClean="0">
                <a:solidFill>
                  <a:srgbClr val="7030A0"/>
                </a:solidFill>
                <a:latin typeface="Arial" panose="020B0604020202020204" pitchFamily="34" charset="0"/>
                <a:cs typeface="Arial" panose="020B0604020202020204" pitchFamily="34" charset="0"/>
              </a:rPr>
              <a:t>stitch.</a:t>
            </a:r>
            <a:endParaRPr lang="en-US" sz="2400" b="1"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10000"/>
              </a:lnSpc>
              <a:buClr>
                <a:srgbClr val="7030A0"/>
              </a:buClr>
              <a:buFont typeface="Wingdings" panose="05000000000000000000" pitchFamily="2" charset="2"/>
              <a:buChar char="Ø"/>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10000"/>
              </a:lnSpc>
              <a:buClr>
                <a:srgbClr val="7030A0"/>
              </a:buClr>
              <a:buFont typeface="Wingdings" panose="05000000000000000000" pitchFamily="2" charset="2"/>
              <a:buChar char="Ø"/>
              <a:defRPr/>
            </a:pPr>
            <a:r>
              <a:rPr lang="en-US" sz="2400" cap="none" dirty="0" smtClean="0">
                <a:solidFill>
                  <a:srgbClr val="7030A0"/>
                </a:solidFill>
                <a:latin typeface="Arial" panose="020B0604020202020204" pitchFamily="34" charset="0"/>
                <a:cs typeface="Arial" panose="020B0604020202020204" pitchFamily="34" charset="0"/>
              </a:rPr>
              <a:t>It is </a:t>
            </a:r>
            <a:r>
              <a:rPr lang="en-US" sz="2400" b="1" cap="none" dirty="0" smtClean="0">
                <a:solidFill>
                  <a:srgbClr val="7030A0"/>
                </a:solidFill>
                <a:latin typeface="Arial" panose="020B0604020202020204" pitchFamily="34" charset="0"/>
                <a:cs typeface="Arial" panose="020B0604020202020204" pitchFamily="34" charset="0"/>
              </a:rPr>
              <a:t>supported by another  layer of interrupted </a:t>
            </a:r>
            <a:r>
              <a:rPr lang="en-US" sz="2400" b="1" cap="none" dirty="0" smtClean="0">
                <a:solidFill>
                  <a:srgbClr val="7030A0"/>
                </a:solidFill>
                <a:latin typeface="Arial" panose="020B0604020202020204" pitchFamily="34" charset="0"/>
                <a:cs typeface="Arial" panose="020B0604020202020204" pitchFamily="34" charset="0"/>
              </a:rPr>
              <a:t>suture.</a:t>
            </a:r>
            <a:endParaRPr lang="en-US" sz="2400" b="1"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10000"/>
              </a:lnSpc>
              <a:buClr>
                <a:srgbClr val="7030A0"/>
              </a:buClr>
              <a:buFont typeface="Wingdings" panose="05000000000000000000" pitchFamily="2" charset="2"/>
              <a:buChar char="Ø"/>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10000"/>
              </a:lnSpc>
              <a:buClr>
                <a:srgbClr val="7030A0"/>
              </a:buClr>
              <a:buFont typeface="Wingdings" panose="05000000000000000000" pitchFamily="2" charset="2"/>
              <a:buChar char="Ø"/>
              <a:defRPr/>
            </a:pPr>
            <a:r>
              <a:rPr lang="en-US" sz="2400" cap="none" dirty="0" smtClean="0">
                <a:solidFill>
                  <a:srgbClr val="7030A0"/>
                </a:solidFill>
                <a:latin typeface="Arial" panose="020B0604020202020204" pitchFamily="34" charset="0"/>
                <a:cs typeface="Arial" panose="020B0604020202020204" pitchFamily="34" charset="0"/>
              </a:rPr>
              <a:t>Stitch the </a:t>
            </a:r>
            <a:r>
              <a:rPr lang="en-US" sz="2400" b="1" cap="none" dirty="0" smtClean="0">
                <a:solidFill>
                  <a:srgbClr val="7030A0"/>
                </a:solidFill>
                <a:latin typeface="Arial" panose="020B0604020202020204" pitchFamily="34" charset="0"/>
                <a:cs typeface="Arial" panose="020B0604020202020204" pitchFamily="34" charset="0"/>
              </a:rPr>
              <a:t>vaginal mucosa</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perineal muscles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skin</a:t>
            </a:r>
            <a:r>
              <a:rPr lang="en-US" sz="2400" cap="none" dirty="0" smtClean="0">
                <a:solidFill>
                  <a:srgbClr val="7030A0"/>
                </a:solidFill>
                <a:latin typeface="Arial" panose="020B0604020202020204" pitchFamily="34" charset="0"/>
                <a:cs typeface="Arial" panose="020B0604020202020204" pitchFamily="34" charset="0"/>
              </a:rPr>
              <a:t> by </a:t>
            </a:r>
            <a:r>
              <a:rPr lang="en-US" sz="2400" b="1" cap="none" dirty="0" smtClean="0">
                <a:solidFill>
                  <a:srgbClr val="7030A0"/>
                </a:solidFill>
                <a:latin typeface="Arial" panose="020B0604020202020204" pitchFamily="34" charset="0"/>
                <a:cs typeface="Arial" panose="020B0604020202020204" pitchFamily="34" charset="0"/>
              </a:rPr>
              <a:t>interrupted suture.</a:t>
            </a:r>
            <a:endParaRPr lang="en-US" sz="2400" b="1"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94986" y="221293"/>
            <a:ext cx="10208712"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Repair of Recent Complete Perineal Tear </a:t>
            </a:r>
            <a:r>
              <a:rPr lang="en-US" sz="2800" b="1" cap="none" dirty="0" err="1" smtClean="0">
                <a:solidFill>
                  <a:srgbClr val="7030A0"/>
                </a:solidFill>
                <a:latin typeface="Arial" panose="020B0604020202020204" pitchFamily="34" charset="0"/>
                <a:cs typeface="Arial" panose="020B0604020202020204" pitchFamily="34" charset="0"/>
              </a:rPr>
              <a:t>i.e</a:t>
            </a:r>
            <a:r>
              <a:rPr lang="en-US" sz="2800" b="1" cap="none" dirty="0" smtClean="0">
                <a:solidFill>
                  <a:srgbClr val="7030A0"/>
                </a:solidFill>
                <a:latin typeface="Arial" panose="020B0604020202020204" pitchFamily="34" charset="0"/>
                <a:cs typeface="Arial" panose="020B0604020202020204" pitchFamily="34" charset="0"/>
              </a:rPr>
              <a:t>, Within </a:t>
            </a:r>
            <a:r>
              <a:rPr lang="en-US" sz="2800" b="1" cap="none" dirty="0" smtClean="0">
                <a:solidFill>
                  <a:srgbClr val="7030A0"/>
                </a:solidFill>
                <a:latin typeface="Arial" panose="020B0604020202020204" pitchFamily="34" charset="0"/>
                <a:cs typeface="Arial" panose="020B0604020202020204" pitchFamily="34" charset="0"/>
              </a:rPr>
              <a:t>24 </a:t>
            </a:r>
            <a:r>
              <a:rPr lang="en-US" sz="2800" b="1" cap="none" dirty="0" smtClean="0">
                <a:solidFill>
                  <a:srgbClr val="7030A0"/>
                </a:solidFill>
                <a:latin typeface="Arial" panose="020B0604020202020204" pitchFamily="34" charset="0"/>
                <a:cs typeface="Arial" panose="020B0604020202020204" pitchFamily="34" charset="0"/>
              </a:rPr>
              <a:t>hrs.</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283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53852" y="1406047"/>
            <a:ext cx="8229600" cy="5029200"/>
          </a:xfrm>
        </p:spPr>
        <p:txBody>
          <a:bodyPr>
            <a:normAutofit/>
          </a:bodyPr>
          <a:lstStyle/>
          <a:p>
            <a:pPr marL="365760" indent="-256032" algn="just">
              <a:lnSpc>
                <a:spcPct val="160000"/>
              </a:lnSpc>
              <a:buFont typeface="Wingdings 3"/>
              <a:buChar char=""/>
              <a:defRPr/>
            </a:pPr>
            <a:r>
              <a:rPr lang="en-US" sz="2400" b="1" cap="none" dirty="0" smtClean="0">
                <a:solidFill>
                  <a:srgbClr val="7030A0"/>
                </a:solidFill>
                <a:latin typeface="Arial" panose="020B0604020202020204" pitchFamily="34" charset="0"/>
                <a:cs typeface="Arial" panose="020B0604020202020204" pitchFamily="34" charset="0"/>
              </a:rPr>
              <a:t>Minor degree </a:t>
            </a:r>
            <a:r>
              <a:rPr lang="en-US" sz="2400" cap="none" dirty="0" smtClean="0">
                <a:solidFill>
                  <a:srgbClr val="7030A0"/>
                </a:solidFill>
                <a:latin typeface="Arial" panose="020B0604020202020204" pitchFamily="34" charset="0"/>
                <a:cs typeface="Arial" panose="020B0604020202020204" pitchFamily="34" charset="0"/>
              </a:rPr>
              <a:t>of cervical tear is during </a:t>
            </a:r>
            <a:r>
              <a:rPr lang="en-US" sz="2400" b="1" cap="none" dirty="0" smtClean="0">
                <a:solidFill>
                  <a:srgbClr val="7030A0"/>
                </a:solidFill>
                <a:latin typeface="Arial" panose="020B0604020202020204" pitchFamily="34" charset="0"/>
                <a:cs typeface="Arial" panose="020B0604020202020204" pitchFamily="34" charset="0"/>
              </a:rPr>
              <a:t>1</a:t>
            </a:r>
            <a:r>
              <a:rPr lang="en-US" sz="2400" b="1" cap="none" baseline="30000" dirty="0" smtClean="0">
                <a:solidFill>
                  <a:srgbClr val="7030A0"/>
                </a:solidFill>
                <a:latin typeface="Arial" panose="020B0604020202020204" pitchFamily="34" charset="0"/>
                <a:cs typeface="Arial" panose="020B0604020202020204" pitchFamily="34" charset="0"/>
              </a:rPr>
              <a:t>st</a:t>
            </a:r>
            <a:r>
              <a:rPr lang="en-US" sz="2400" b="1" cap="none" dirty="0" smtClean="0">
                <a:solidFill>
                  <a:srgbClr val="7030A0"/>
                </a:solidFill>
                <a:latin typeface="Arial" panose="020B0604020202020204" pitchFamily="34" charset="0"/>
                <a:cs typeface="Arial" panose="020B0604020202020204" pitchFamily="34" charset="0"/>
              </a:rPr>
              <a:t> delivery </a:t>
            </a:r>
            <a:r>
              <a:rPr lang="en-US" sz="2400" cap="none" dirty="0" smtClean="0">
                <a:solidFill>
                  <a:srgbClr val="7030A0"/>
                </a:solidFill>
                <a:latin typeface="Arial" panose="020B0604020202020204" pitchFamily="34" charset="0"/>
                <a:cs typeface="Arial" panose="020B0604020202020204" pitchFamily="34" charset="0"/>
              </a:rPr>
              <a:t>is common.</a:t>
            </a:r>
          </a:p>
          <a:p>
            <a:pPr marL="365760" indent="-256032" algn="just">
              <a:lnSpc>
                <a:spcPct val="160000"/>
              </a:lnSpc>
              <a:buFont typeface="Wingdings 3"/>
              <a:buChar char=""/>
              <a:defRPr/>
            </a:pPr>
            <a:endParaRPr lang="en-US" sz="2400" cap="none" dirty="0" smtClean="0">
              <a:solidFill>
                <a:srgbClr val="7030A0"/>
              </a:solidFill>
              <a:latin typeface="Arial" panose="020B0604020202020204" pitchFamily="34" charset="0"/>
              <a:cs typeface="Arial" panose="020B0604020202020204" pitchFamily="34" charset="0"/>
            </a:endParaRPr>
          </a:p>
          <a:p>
            <a:pPr marL="365760" indent="-256032" algn="just">
              <a:lnSpc>
                <a:spcPct val="160000"/>
              </a:lnSpc>
              <a:buFont typeface="Wingdings 3"/>
              <a:buChar char=""/>
              <a:defRPr/>
            </a:pPr>
            <a:r>
              <a:rPr lang="en-US" sz="2400" cap="none" dirty="0" smtClean="0">
                <a:solidFill>
                  <a:srgbClr val="7030A0"/>
                </a:solidFill>
                <a:latin typeface="Arial" panose="020B0604020202020204" pitchFamily="34" charset="0"/>
                <a:cs typeface="Arial" panose="020B0604020202020204" pitchFamily="34" charset="0"/>
              </a:rPr>
              <a:t>It is </a:t>
            </a:r>
            <a:r>
              <a:rPr lang="en-US" sz="2400" b="1" cap="none" dirty="0" smtClean="0">
                <a:solidFill>
                  <a:srgbClr val="7030A0"/>
                </a:solidFill>
                <a:latin typeface="Arial" panose="020B0604020202020204" pitchFamily="34" charset="0"/>
                <a:cs typeface="Arial" panose="020B0604020202020204" pitchFamily="34" charset="0"/>
              </a:rPr>
              <a:t>commonest cause </a:t>
            </a:r>
            <a:r>
              <a:rPr lang="en-US" sz="2400" b="1" cap="none" dirty="0" smtClean="0">
                <a:solidFill>
                  <a:srgbClr val="7030A0"/>
                </a:solidFill>
                <a:latin typeface="Arial" panose="020B0604020202020204" pitchFamily="34" charset="0"/>
                <a:cs typeface="Arial" panose="020B0604020202020204" pitchFamily="34" charset="0"/>
              </a:rPr>
              <a:t>of </a:t>
            </a:r>
            <a:r>
              <a:rPr lang="en-US" sz="2400" b="1" cap="none" dirty="0" smtClean="0">
                <a:solidFill>
                  <a:srgbClr val="7030A0"/>
                </a:solidFill>
                <a:latin typeface="Arial" panose="020B0604020202020204" pitchFamily="34" charset="0"/>
                <a:cs typeface="Arial" panose="020B0604020202020204" pitchFamily="34" charset="0"/>
              </a:rPr>
              <a:t>traumatic  PPH</a:t>
            </a:r>
          </a:p>
          <a:p>
            <a:pPr marL="365760" indent="-256032" algn="just">
              <a:lnSpc>
                <a:spcPct val="160000"/>
              </a:lnSpc>
              <a:buFont typeface="Wingdings 3"/>
              <a:buChar char=""/>
              <a:defRPr/>
            </a:pPr>
            <a:endParaRPr lang="en-US" sz="2400" cap="none" dirty="0" smtClean="0">
              <a:solidFill>
                <a:srgbClr val="7030A0"/>
              </a:solidFill>
              <a:latin typeface="Arial" panose="020B0604020202020204" pitchFamily="34" charset="0"/>
              <a:cs typeface="Arial" panose="020B0604020202020204" pitchFamily="34" charset="0"/>
            </a:endParaRPr>
          </a:p>
          <a:p>
            <a:pPr marL="365760" indent="-256032" algn="just">
              <a:lnSpc>
                <a:spcPct val="160000"/>
              </a:lnSpc>
              <a:buFont typeface="Wingdings 3"/>
              <a:buChar char=""/>
              <a:defRPr/>
            </a:pPr>
            <a:r>
              <a:rPr lang="en-US" sz="2400" b="1" cap="none" dirty="0" smtClean="0">
                <a:solidFill>
                  <a:srgbClr val="7030A0"/>
                </a:solidFill>
                <a:latin typeface="Arial" panose="020B0604020202020204" pitchFamily="34" charset="0"/>
                <a:cs typeface="Arial" panose="020B0604020202020204" pitchFamily="34" charset="0"/>
              </a:rPr>
              <a:t>Left lateral cervical </a:t>
            </a:r>
            <a:r>
              <a:rPr lang="en-US" sz="2400" cap="none" dirty="0" smtClean="0">
                <a:solidFill>
                  <a:srgbClr val="7030A0"/>
                </a:solidFill>
                <a:latin typeface="Arial" panose="020B0604020202020204" pitchFamily="34" charset="0"/>
                <a:cs typeface="Arial" panose="020B0604020202020204" pitchFamily="34" charset="0"/>
              </a:rPr>
              <a:t>tear</a:t>
            </a:r>
            <a:r>
              <a:rPr lang="en-US" sz="2400" b="1"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is</a:t>
            </a:r>
            <a:r>
              <a:rPr lang="en-US" sz="2400" b="1" cap="none" dirty="0" smtClean="0">
                <a:solidFill>
                  <a:srgbClr val="7030A0"/>
                </a:solidFill>
                <a:latin typeface="Arial" panose="020B0604020202020204" pitchFamily="34" charset="0"/>
                <a:cs typeface="Arial" panose="020B0604020202020204" pitchFamily="34" charset="0"/>
              </a:rPr>
              <a:t> more common</a:t>
            </a:r>
          </a:p>
          <a:p>
            <a:pPr marL="365760" indent="-256032">
              <a:buNone/>
              <a:defRPr/>
            </a:pPr>
            <a:endParaRPr lang="en-US" dirty="0"/>
          </a:p>
        </p:txBody>
      </p:sp>
      <p:sp>
        <p:nvSpPr>
          <p:cNvPr id="2" name="Title 1"/>
          <p:cNvSpPr>
            <a:spLocks noGrp="1"/>
          </p:cNvSpPr>
          <p:nvPr>
            <p:ph type="title"/>
          </p:nvPr>
        </p:nvSpPr>
        <p:spPr>
          <a:xfrm>
            <a:off x="1853852" y="152400"/>
            <a:ext cx="8229600" cy="11430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Cervical Tear</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264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74" y="618517"/>
            <a:ext cx="8442542" cy="1596177"/>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Cause of Cervical Tear</a:t>
            </a:r>
            <a:br>
              <a:rPr lang="en-US" sz="2800" b="1" cap="none" dirty="0" smtClean="0">
                <a:solidFill>
                  <a:srgbClr val="7030A0"/>
                </a:solidFill>
                <a:latin typeface="Arial" panose="020B0604020202020204" pitchFamily="34" charset="0"/>
                <a:cs typeface="Arial" panose="020B0604020202020204" pitchFamily="34" charset="0"/>
              </a:rPr>
            </a:br>
            <a:endParaRPr lang="en-US" sz="2800" b="1" cap="none"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1816274" y="2214694"/>
            <a:ext cx="8442542" cy="3416320"/>
          </a:xfrm>
          <a:prstGeom prst="rect">
            <a:avLst/>
          </a:prstGeom>
        </p:spPr>
        <p:txBody>
          <a:bodyPr wrap="square">
            <a:spAutoFit/>
          </a:bodyPr>
          <a:lstStyle/>
          <a:p>
            <a:pPr marL="342900" indent="-342900">
              <a:buFont typeface="Wingdings" panose="05000000000000000000" pitchFamily="2" charset="2"/>
              <a:buChar char="ü"/>
              <a:defRPr/>
            </a:pPr>
            <a:r>
              <a:rPr lang="en-US" sz="2400" b="1" dirty="0" smtClean="0">
                <a:solidFill>
                  <a:srgbClr val="7030A0"/>
                </a:solidFill>
                <a:latin typeface="Arial" panose="020B0604020202020204" pitchFamily="34" charset="0"/>
                <a:cs typeface="Arial" panose="020B0604020202020204" pitchFamily="34" charset="0"/>
              </a:rPr>
              <a:t>Iatrogenic:</a:t>
            </a:r>
          </a:p>
          <a:p>
            <a:pPr marL="571500" indent="-571500">
              <a:buFont typeface="+mj-lt"/>
              <a:buAutoNum type="romanUcPeriod"/>
              <a:defRPr/>
            </a:pPr>
            <a:endParaRPr lang="en-US" sz="2400" dirty="0" smtClean="0">
              <a:solidFill>
                <a:srgbClr val="7030A0"/>
              </a:solidFill>
              <a:latin typeface="Arial" panose="020B0604020202020204" pitchFamily="34" charset="0"/>
              <a:cs typeface="Arial" panose="020B0604020202020204" pitchFamily="34" charset="0"/>
            </a:endParaRPr>
          </a:p>
          <a:p>
            <a:pPr marL="571500" indent="-571500">
              <a:buFont typeface="+mj-lt"/>
              <a:buAutoNum type="romanUcPeriod"/>
              <a:defRPr/>
            </a:pPr>
            <a:r>
              <a:rPr lang="en-US" sz="2400" dirty="0" smtClean="0">
                <a:solidFill>
                  <a:srgbClr val="7030A0"/>
                </a:solidFill>
                <a:latin typeface="Arial" panose="020B0604020202020204" pitchFamily="34" charset="0"/>
                <a:cs typeface="Arial" panose="020B0604020202020204" pitchFamily="34" charset="0"/>
              </a:rPr>
              <a:t>In </a:t>
            </a:r>
            <a:r>
              <a:rPr lang="en-US" sz="2400" dirty="0">
                <a:solidFill>
                  <a:srgbClr val="7030A0"/>
                </a:solidFill>
                <a:latin typeface="Arial" panose="020B0604020202020204" pitchFamily="34" charset="0"/>
                <a:cs typeface="Arial" panose="020B0604020202020204" pitchFamily="34" charset="0"/>
              </a:rPr>
              <a:t>case of </a:t>
            </a:r>
            <a:r>
              <a:rPr lang="en-US" sz="2400" b="1" dirty="0">
                <a:solidFill>
                  <a:srgbClr val="7030A0"/>
                </a:solidFill>
                <a:latin typeface="Arial" panose="020B0604020202020204" pitchFamily="34" charset="0"/>
                <a:cs typeface="Arial" panose="020B0604020202020204" pitchFamily="34" charset="0"/>
              </a:rPr>
              <a:t>operative vaginal delivery </a:t>
            </a:r>
            <a:endParaRPr lang="en-US" sz="2400" b="1" dirty="0" smtClean="0">
              <a:solidFill>
                <a:srgbClr val="7030A0"/>
              </a:solidFill>
              <a:latin typeface="Arial" panose="020B0604020202020204" pitchFamily="34" charset="0"/>
              <a:cs typeface="Arial" panose="020B0604020202020204" pitchFamily="34" charset="0"/>
            </a:endParaRPr>
          </a:p>
          <a:p>
            <a:pPr marL="571500" indent="-571500">
              <a:buFont typeface="+mj-lt"/>
              <a:buAutoNum type="romanUcPeriod"/>
              <a:defRPr/>
            </a:pPr>
            <a:r>
              <a:rPr lang="en-US" sz="2400" dirty="0" smtClean="0">
                <a:solidFill>
                  <a:srgbClr val="7030A0"/>
                </a:solidFill>
                <a:latin typeface="Arial" panose="020B0604020202020204" pitchFamily="34" charset="0"/>
                <a:cs typeface="Arial" panose="020B0604020202020204" pitchFamily="34" charset="0"/>
              </a:rPr>
              <a:t>Or </a:t>
            </a:r>
            <a:r>
              <a:rPr lang="en-US" sz="2400" b="1" dirty="0">
                <a:solidFill>
                  <a:srgbClr val="7030A0"/>
                </a:solidFill>
                <a:latin typeface="Arial" panose="020B0604020202020204" pitchFamily="34" charset="0"/>
                <a:cs typeface="Arial" panose="020B0604020202020204" pitchFamily="34" charset="0"/>
              </a:rPr>
              <a:t>breech extraction </a:t>
            </a:r>
            <a:r>
              <a:rPr lang="en-US" sz="2400" dirty="0">
                <a:solidFill>
                  <a:srgbClr val="7030A0"/>
                </a:solidFill>
                <a:latin typeface="Arial" panose="020B0604020202020204" pitchFamily="34" charset="0"/>
                <a:cs typeface="Arial" panose="020B0604020202020204" pitchFamily="34" charset="0"/>
              </a:rPr>
              <a:t>through </a:t>
            </a:r>
            <a:r>
              <a:rPr lang="en-US" sz="2400" b="1" dirty="0">
                <a:solidFill>
                  <a:srgbClr val="7030A0"/>
                </a:solidFill>
                <a:latin typeface="Arial" panose="020B0604020202020204" pitchFamily="34" charset="0"/>
                <a:cs typeface="Arial" panose="020B0604020202020204" pitchFamily="34" charset="0"/>
              </a:rPr>
              <a:t>incomplete dilatation </a:t>
            </a:r>
            <a:r>
              <a:rPr lang="en-US" sz="2400" dirty="0">
                <a:solidFill>
                  <a:srgbClr val="7030A0"/>
                </a:solidFill>
                <a:latin typeface="Arial" panose="020B0604020202020204" pitchFamily="34" charset="0"/>
                <a:cs typeface="Arial" panose="020B0604020202020204" pitchFamily="34" charset="0"/>
              </a:rPr>
              <a:t>of</a:t>
            </a:r>
            <a:r>
              <a:rPr lang="en-US" sz="2400" b="1" dirty="0">
                <a:solidFill>
                  <a:srgbClr val="7030A0"/>
                </a:solidFill>
                <a:latin typeface="Arial" panose="020B0604020202020204" pitchFamily="34" charset="0"/>
                <a:cs typeface="Arial" panose="020B0604020202020204" pitchFamily="34" charset="0"/>
              </a:rPr>
              <a:t> cervix</a:t>
            </a:r>
          </a:p>
          <a:p>
            <a:pPr marL="571500" indent="-571500">
              <a:buFont typeface="+mj-lt"/>
              <a:buAutoNum type="romanUcPeriod"/>
              <a:defRPr/>
            </a:pPr>
            <a:endParaRPr lang="en-US" sz="2400" dirty="0" smtClean="0">
              <a:solidFill>
                <a:srgbClr val="7030A0"/>
              </a:solidFill>
              <a:latin typeface="Arial" panose="020B0604020202020204" pitchFamily="34" charset="0"/>
              <a:cs typeface="Arial" panose="020B0604020202020204" pitchFamily="34" charset="0"/>
            </a:endParaRPr>
          </a:p>
          <a:p>
            <a:pPr marL="571500" indent="-571500">
              <a:buFont typeface="+mj-lt"/>
              <a:buAutoNum type="romanUcPeriod"/>
              <a:defRPr/>
            </a:pPr>
            <a:r>
              <a:rPr lang="en-US" sz="2400" b="1" dirty="0" smtClean="0">
                <a:solidFill>
                  <a:srgbClr val="7030A0"/>
                </a:solidFill>
                <a:latin typeface="Arial" panose="020B0604020202020204" pitchFamily="34" charset="0"/>
                <a:cs typeface="Arial" panose="020B0604020202020204" pitchFamily="34" charset="0"/>
              </a:rPr>
              <a:t>Rigid </a:t>
            </a:r>
            <a:r>
              <a:rPr lang="en-US" sz="2400" b="1" dirty="0">
                <a:solidFill>
                  <a:srgbClr val="7030A0"/>
                </a:solidFill>
                <a:latin typeface="Arial" panose="020B0604020202020204" pitchFamily="34" charset="0"/>
                <a:cs typeface="Arial" panose="020B0604020202020204" pitchFamily="34" charset="0"/>
              </a:rPr>
              <a:t>cervix </a:t>
            </a:r>
            <a:r>
              <a:rPr lang="en-US" sz="2400" dirty="0">
                <a:solidFill>
                  <a:srgbClr val="7030A0"/>
                </a:solidFill>
                <a:latin typeface="Arial" panose="020B0604020202020204" pitchFamily="34" charset="0"/>
                <a:cs typeface="Arial" panose="020B0604020202020204" pitchFamily="34" charset="0"/>
              </a:rPr>
              <a:t>following </a:t>
            </a:r>
            <a:r>
              <a:rPr lang="en-US" sz="2400" b="1" dirty="0">
                <a:solidFill>
                  <a:srgbClr val="7030A0"/>
                </a:solidFill>
                <a:latin typeface="Arial" panose="020B0604020202020204" pitchFamily="34" charset="0"/>
                <a:cs typeface="Arial" panose="020B0604020202020204" pitchFamily="34" charset="0"/>
              </a:rPr>
              <a:t>previous cervical operation</a:t>
            </a:r>
          </a:p>
          <a:p>
            <a:pPr marL="571500" indent="-571500">
              <a:buFont typeface="+mj-lt"/>
              <a:buAutoNum type="romanUcPeriod"/>
              <a:defRPr/>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en-US" sz="2400" b="1" dirty="0" smtClean="0">
                <a:solidFill>
                  <a:srgbClr val="7030A0"/>
                </a:solidFill>
                <a:latin typeface="Arial" panose="020B0604020202020204" pitchFamily="34" charset="0"/>
                <a:cs typeface="Arial" panose="020B0604020202020204" pitchFamily="34" charset="0"/>
              </a:rPr>
              <a:t>Precipitate labor</a:t>
            </a:r>
            <a:endParaRPr lang="en-US"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1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64921" y="1074105"/>
            <a:ext cx="9045879" cy="5783895"/>
          </a:xfrm>
        </p:spPr>
        <p:txBody>
          <a:bodyPr>
            <a:normAutofit fontScale="92500" lnSpcReduction="10000"/>
          </a:bodyPr>
          <a:lstStyle/>
          <a:p>
            <a:pPr marL="452628" indent="-342900" algn="just">
              <a:lnSpc>
                <a:spcPct val="150000"/>
              </a:lnSpc>
              <a:buClr>
                <a:srgbClr val="7030A0"/>
              </a:buClr>
              <a:buFont typeface="Wingdings" panose="05000000000000000000" pitchFamily="2" charset="2"/>
              <a:buChar char="Ø"/>
              <a:defRPr/>
            </a:pPr>
            <a:r>
              <a:rPr lang="en-US" sz="2600" b="1" cap="none" dirty="0" smtClean="0">
                <a:solidFill>
                  <a:srgbClr val="7030A0"/>
                </a:solidFill>
                <a:latin typeface="Arial" panose="020B0604020202020204" pitchFamily="34" charset="0"/>
                <a:cs typeface="Arial" panose="020B0604020202020204" pitchFamily="34" charset="0"/>
              </a:rPr>
              <a:t>Cervical</a:t>
            </a:r>
            <a:r>
              <a:rPr lang="en-US" sz="2600" cap="none" dirty="0" smtClean="0">
                <a:solidFill>
                  <a:srgbClr val="7030A0"/>
                </a:solidFill>
                <a:latin typeface="Arial" panose="020B0604020202020204" pitchFamily="34" charset="0"/>
                <a:cs typeface="Arial" panose="020B0604020202020204" pitchFamily="34" charset="0"/>
              </a:rPr>
              <a:t> tear or </a:t>
            </a:r>
            <a:r>
              <a:rPr lang="en-US" sz="2600" b="1" cap="none" dirty="0" smtClean="0">
                <a:solidFill>
                  <a:srgbClr val="7030A0"/>
                </a:solidFill>
                <a:latin typeface="Arial" panose="020B0604020202020204" pitchFamily="34" charset="0"/>
                <a:cs typeface="Arial" panose="020B0604020202020204" pitchFamily="34" charset="0"/>
              </a:rPr>
              <a:t>vaginal</a:t>
            </a:r>
            <a:r>
              <a:rPr lang="en-US" sz="2600" cap="none" dirty="0" smtClean="0">
                <a:solidFill>
                  <a:srgbClr val="7030A0"/>
                </a:solidFill>
                <a:latin typeface="Arial" panose="020B0604020202020204" pitchFamily="34" charset="0"/>
                <a:cs typeface="Arial" panose="020B0604020202020204" pitchFamily="34" charset="0"/>
              </a:rPr>
              <a:t> tear should be </a:t>
            </a:r>
            <a:r>
              <a:rPr lang="en-US" sz="2600" b="1" cap="none" dirty="0" smtClean="0">
                <a:solidFill>
                  <a:srgbClr val="7030A0"/>
                </a:solidFill>
                <a:latin typeface="Arial" panose="020B0604020202020204" pitchFamily="34" charset="0"/>
                <a:cs typeface="Arial" panose="020B0604020202020204" pitchFamily="34" charset="0"/>
              </a:rPr>
              <a:t>suspected</a:t>
            </a:r>
            <a:r>
              <a:rPr lang="en-US" sz="2600" cap="none" dirty="0" smtClean="0">
                <a:solidFill>
                  <a:srgbClr val="7030A0"/>
                </a:solidFill>
                <a:latin typeface="Arial" panose="020B0604020202020204" pitchFamily="34" charset="0"/>
                <a:cs typeface="Arial" panose="020B0604020202020204" pitchFamily="34" charset="0"/>
              </a:rPr>
              <a:t> when PPH is there </a:t>
            </a:r>
            <a:r>
              <a:rPr lang="en-US" sz="2600" b="1" cap="none" dirty="0" smtClean="0">
                <a:solidFill>
                  <a:srgbClr val="7030A0"/>
                </a:solidFill>
                <a:latin typeface="Arial" panose="020B0604020202020204" pitchFamily="34" charset="0"/>
                <a:cs typeface="Arial" panose="020B0604020202020204" pitchFamily="34" charset="0"/>
              </a:rPr>
              <a:t>in-spite of well contracted uterus</a:t>
            </a:r>
            <a:r>
              <a:rPr lang="en-US" sz="2600" cap="none" dirty="0" smtClean="0">
                <a:solidFill>
                  <a:srgbClr val="7030A0"/>
                </a:solidFill>
                <a:latin typeface="Arial" panose="020B0604020202020204" pitchFamily="34" charset="0"/>
                <a:cs typeface="Arial" panose="020B0604020202020204" pitchFamily="34" charset="0"/>
              </a:rPr>
              <a:t>. </a:t>
            </a:r>
          </a:p>
          <a:p>
            <a:pPr marL="452628" indent="-342900" algn="just">
              <a:lnSpc>
                <a:spcPct val="150000"/>
              </a:lnSpc>
              <a:buClr>
                <a:srgbClr val="7030A0"/>
              </a:buClr>
              <a:buFont typeface="Wingdings" panose="05000000000000000000" pitchFamily="2" charset="2"/>
              <a:buChar char="Ø"/>
              <a:defRPr/>
            </a:pPr>
            <a:endParaRPr lang="en-US" sz="2600"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50000"/>
              </a:lnSpc>
              <a:buClr>
                <a:srgbClr val="7030A0"/>
              </a:buClr>
              <a:buFont typeface="Wingdings" panose="05000000000000000000" pitchFamily="2" charset="2"/>
              <a:buChar char="Ø"/>
              <a:defRPr/>
            </a:pPr>
            <a:r>
              <a:rPr lang="en-US" sz="2600" b="1" cap="none" dirty="0" smtClean="0">
                <a:solidFill>
                  <a:srgbClr val="7030A0"/>
                </a:solidFill>
                <a:latin typeface="Arial" panose="020B0604020202020204" pitchFamily="34" charset="0"/>
                <a:cs typeface="Arial" panose="020B0604020202020204" pitchFamily="34" charset="0"/>
              </a:rPr>
              <a:t>Explore</a:t>
            </a:r>
            <a:r>
              <a:rPr lang="en-US" sz="2600" cap="none" dirty="0" smtClean="0">
                <a:solidFill>
                  <a:srgbClr val="7030A0"/>
                </a:solidFill>
                <a:latin typeface="Arial" panose="020B0604020202020204" pitchFamily="34" charset="0"/>
                <a:cs typeface="Arial" panose="020B0604020202020204" pitchFamily="34" charset="0"/>
              </a:rPr>
              <a:t> the </a:t>
            </a:r>
            <a:r>
              <a:rPr lang="en-US" sz="2600" b="1" cap="none" dirty="0" smtClean="0">
                <a:solidFill>
                  <a:srgbClr val="7030A0"/>
                </a:solidFill>
                <a:latin typeface="Arial" panose="020B0604020202020204" pitchFamily="34" charset="0"/>
                <a:cs typeface="Arial" panose="020B0604020202020204" pitchFamily="34" charset="0"/>
              </a:rPr>
              <a:t>cervix</a:t>
            </a:r>
            <a:r>
              <a:rPr lang="en-US" sz="2600" cap="none" dirty="0" smtClean="0">
                <a:solidFill>
                  <a:srgbClr val="7030A0"/>
                </a:solidFill>
                <a:latin typeface="Arial" panose="020B0604020202020204" pitchFamily="34" charset="0"/>
                <a:cs typeface="Arial" panose="020B0604020202020204" pitchFamily="34" charset="0"/>
              </a:rPr>
              <a:t> and </a:t>
            </a:r>
            <a:r>
              <a:rPr lang="en-US" sz="2600" b="1" cap="none" dirty="0" smtClean="0">
                <a:solidFill>
                  <a:srgbClr val="7030A0"/>
                </a:solidFill>
                <a:latin typeface="Arial" panose="020B0604020202020204" pitchFamily="34" charset="0"/>
                <a:cs typeface="Arial" panose="020B0604020202020204" pitchFamily="34" charset="0"/>
              </a:rPr>
              <a:t>vagina</a:t>
            </a:r>
            <a:r>
              <a:rPr lang="en-US" sz="2600" cap="none" dirty="0" smtClean="0">
                <a:solidFill>
                  <a:srgbClr val="7030A0"/>
                </a:solidFill>
                <a:latin typeface="Arial" panose="020B0604020202020204" pitchFamily="34" charset="0"/>
                <a:cs typeface="Arial" panose="020B0604020202020204" pitchFamily="34" charset="0"/>
              </a:rPr>
              <a:t> for tear under </a:t>
            </a:r>
            <a:r>
              <a:rPr lang="en-US" sz="2600" b="1" cap="none" dirty="0" smtClean="0">
                <a:solidFill>
                  <a:srgbClr val="7030A0"/>
                </a:solidFill>
                <a:latin typeface="Arial" panose="020B0604020202020204" pitchFamily="34" charset="0"/>
                <a:cs typeface="Arial" panose="020B0604020202020204" pitchFamily="34" charset="0"/>
              </a:rPr>
              <a:t>good</a:t>
            </a:r>
            <a:r>
              <a:rPr lang="en-US" sz="2600" cap="none" dirty="0" smtClean="0">
                <a:solidFill>
                  <a:srgbClr val="7030A0"/>
                </a:solidFill>
                <a:latin typeface="Arial" panose="020B0604020202020204" pitchFamily="34" charset="0"/>
                <a:cs typeface="Arial" panose="020B0604020202020204" pitchFamily="34" charset="0"/>
              </a:rPr>
              <a:t> </a:t>
            </a:r>
            <a:r>
              <a:rPr lang="en-US" sz="2600" b="1" cap="none" dirty="0" smtClean="0">
                <a:solidFill>
                  <a:srgbClr val="7030A0"/>
                </a:solidFill>
                <a:latin typeface="Arial" panose="020B0604020202020204" pitchFamily="34" charset="0"/>
                <a:cs typeface="Arial" panose="020B0604020202020204" pitchFamily="34" charset="0"/>
              </a:rPr>
              <a:t>light.</a:t>
            </a:r>
          </a:p>
          <a:p>
            <a:pPr marL="452628" indent="-342900" algn="just">
              <a:lnSpc>
                <a:spcPct val="150000"/>
              </a:lnSpc>
              <a:buClr>
                <a:srgbClr val="7030A0"/>
              </a:buClr>
              <a:buFont typeface="Wingdings" panose="05000000000000000000" pitchFamily="2" charset="2"/>
              <a:buChar char="Ø"/>
              <a:defRPr/>
            </a:pPr>
            <a:r>
              <a:rPr lang="en-US" sz="2600" b="1" cap="none" dirty="0" smtClean="0">
                <a:solidFill>
                  <a:srgbClr val="7030A0"/>
                </a:solidFill>
                <a:latin typeface="Arial" panose="020B0604020202020204" pitchFamily="34" charset="0"/>
                <a:cs typeface="Arial" panose="020B0604020202020204" pitchFamily="34" charset="0"/>
              </a:rPr>
              <a:t>Exploration </a:t>
            </a:r>
            <a:r>
              <a:rPr lang="en-US" sz="2600" b="1" cap="none" dirty="0">
                <a:solidFill>
                  <a:srgbClr val="7030A0"/>
                </a:solidFill>
                <a:latin typeface="Arial" panose="020B0604020202020204" pitchFamily="34" charset="0"/>
                <a:cs typeface="Arial" panose="020B0604020202020204" pitchFamily="34" charset="0"/>
              </a:rPr>
              <a:t>of </a:t>
            </a:r>
            <a:r>
              <a:rPr lang="en-US" sz="2600" b="1" cap="none" dirty="0" smtClean="0">
                <a:solidFill>
                  <a:srgbClr val="7030A0"/>
                </a:solidFill>
                <a:latin typeface="Arial" panose="020B0604020202020204" pitchFamily="34" charset="0"/>
                <a:cs typeface="Arial" panose="020B0604020202020204" pitchFamily="34" charset="0"/>
              </a:rPr>
              <a:t>cervix; With </a:t>
            </a:r>
            <a:r>
              <a:rPr lang="en-US" sz="2600" b="1" cap="none" dirty="0">
                <a:solidFill>
                  <a:srgbClr val="7030A0"/>
                </a:solidFill>
                <a:latin typeface="Arial" panose="020B0604020202020204" pitchFamily="34" charset="0"/>
                <a:cs typeface="Arial" panose="020B0604020202020204" pitchFamily="34" charset="0"/>
              </a:rPr>
              <a:t>all aseptic precaution</a:t>
            </a:r>
          </a:p>
          <a:p>
            <a:pPr marL="452628" indent="-342900" algn="just">
              <a:lnSpc>
                <a:spcPct val="150000"/>
              </a:lnSpc>
              <a:buClr>
                <a:srgbClr val="7030A0"/>
              </a:buClr>
              <a:buFont typeface="Wingdings" panose="05000000000000000000" pitchFamily="2" charset="2"/>
              <a:buChar char="Ø"/>
              <a:defRPr/>
            </a:pPr>
            <a:endParaRPr lang="en-US" sz="2600" b="1"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50000"/>
              </a:lnSpc>
              <a:buClr>
                <a:srgbClr val="7030A0"/>
              </a:buClr>
              <a:buFont typeface="Wingdings" panose="05000000000000000000" pitchFamily="2" charset="2"/>
              <a:buChar char="Ø"/>
              <a:defRPr/>
            </a:pPr>
            <a:r>
              <a:rPr lang="en-US" sz="2600" b="1" cap="none" dirty="0" smtClean="0">
                <a:solidFill>
                  <a:srgbClr val="7030A0"/>
                </a:solidFill>
                <a:latin typeface="Arial" panose="020B0604020202020204" pitchFamily="34" charset="0"/>
                <a:cs typeface="Arial" panose="020B0604020202020204" pitchFamily="34" charset="0"/>
              </a:rPr>
              <a:t>Evacuation </a:t>
            </a:r>
            <a:r>
              <a:rPr lang="en-US" sz="2600" cap="none" dirty="0">
                <a:solidFill>
                  <a:srgbClr val="7030A0"/>
                </a:solidFill>
                <a:latin typeface="Arial" panose="020B0604020202020204" pitchFamily="34" charset="0"/>
                <a:cs typeface="Arial" panose="020B0604020202020204" pitchFamily="34" charset="0"/>
              </a:rPr>
              <a:t>of</a:t>
            </a:r>
            <a:r>
              <a:rPr lang="en-US" sz="2600" b="1" cap="none" dirty="0">
                <a:solidFill>
                  <a:srgbClr val="7030A0"/>
                </a:solidFill>
                <a:latin typeface="Arial" panose="020B0604020202020204" pitchFamily="34" charset="0"/>
                <a:cs typeface="Arial" panose="020B0604020202020204" pitchFamily="34" charset="0"/>
              </a:rPr>
              <a:t> bladder </a:t>
            </a:r>
            <a:endParaRPr lang="en-US" sz="2600" b="1" cap="none" dirty="0" smtClean="0">
              <a:solidFill>
                <a:srgbClr val="7030A0"/>
              </a:solidFill>
              <a:latin typeface="Arial" panose="020B0604020202020204" pitchFamily="34" charset="0"/>
              <a:cs typeface="Arial" panose="020B0604020202020204" pitchFamily="34" charset="0"/>
            </a:endParaRPr>
          </a:p>
          <a:p>
            <a:pPr marL="452628" indent="-342900" algn="just">
              <a:lnSpc>
                <a:spcPct val="150000"/>
              </a:lnSpc>
              <a:buClr>
                <a:srgbClr val="7030A0"/>
              </a:buClr>
              <a:buFont typeface="Wingdings" panose="05000000000000000000" pitchFamily="2" charset="2"/>
              <a:buChar char="Ø"/>
              <a:defRPr/>
            </a:pPr>
            <a:r>
              <a:rPr lang="en-US" sz="2600" b="1" cap="none" dirty="0" smtClean="0">
                <a:solidFill>
                  <a:srgbClr val="7030A0"/>
                </a:solidFill>
                <a:latin typeface="Arial" panose="020B0604020202020204" pitchFamily="34" charset="0"/>
                <a:cs typeface="Arial" panose="020B0604020202020204" pitchFamily="34" charset="0"/>
              </a:rPr>
              <a:t>Place </a:t>
            </a:r>
            <a:r>
              <a:rPr lang="en-US" sz="2600" cap="none" dirty="0">
                <a:solidFill>
                  <a:srgbClr val="7030A0"/>
                </a:solidFill>
                <a:latin typeface="Arial" panose="020B0604020202020204" pitchFamily="34" charset="0"/>
                <a:cs typeface="Arial" panose="020B0604020202020204" pitchFamily="34" charset="0"/>
              </a:rPr>
              <a:t>the</a:t>
            </a:r>
            <a:r>
              <a:rPr lang="en-US" sz="2600" b="1" cap="none" dirty="0">
                <a:solidFill>
                  <a:srgbClr val="7030A0"/>
                </a:solidFill>
                <a:latin typeface="Arial" panose="020B0604020202020204" pitchFamily="34" charset="0"/>
                <a:cs typeface="Arial" panose="020B0604020202020204" pitchFamily="34" charset="0"/>
              </a:rPr>
              <a:t> patient </a:t>
            </a:r>
            <a:r>
              <a:rPr lang="en-US" sz="2600" cap="none" dirty="0">
                <a:solidFill>
                  <a:srgbClr val="7030A0"/>
                </a:solidFill>
                <a:latin typeface="Arial" panose="020B0604020202020204" pitchFamily="34" charset="0"/>
                <a:cs typeface="Arial" panose="020B0604020202020204" pitchFamily="34" charset="0"/>
              </a:rPr>
              <a:t>in</a:t>
            </a:r>
            <a:r>
              <a:rPr lang="en-US" sz="2600" b="1" cap="none" dirty="0">
                <a:solidFill>
                  <a:srgbClr val="7030A0"/>
                </a:solidFill>
                <a:latin typeface="Arial" panose="020B0604020202020204" pitchFamily="34" charset="0"/>
                <a:cs typeface="Arial" panose="020B0604020202020204" pitchFamily="34" charset="0"/>
              </a:rPr>
              <a:t> lithotomy position </a:t>
            </a:r>
          </a:p>
          <a:p>
            <a:pPr marL="452628" indent="-342900" algn="just">
              <a:lnSpc>
                <a:spcPct val="150000"/>
              </a:lnSpc>
              <a:buClr>
                <a:srgbClr val="7030A0"/>
              </a:buClr>
              <a:buFont typeface="Wingdings" panose="05000000000000000000" pitchFamily="2" charset="2"/>
              <a:buChar char="Ø"/>
              <a:defRPr/>
            </a:pPr>
            <a:r>
              <a:rPr lang="en-US" sz="2600" b="1" cap="none" dirty="0">
                <a:solidFill>
                  <a:srgbClr val="7030A0"/>
                </a:solidFill>
                <a:latin typeface="Arial" panose="020B0604020202020204" pitchFamily="34" charset="0"/>
                <a:cs typeface="Arial" panose="020B0604020202020204" pitchFamily="34" charset="0"/>
              </a:rPr>
              <a:t>Insert speculum </a:t>
            </a:r>
            <a:r>
              <a:rPr lang="en-US" sz="2600" cap="none" dirty="0">
                <a:solidFill>
                  <a:srgbClr val="7030A0"/>
                </a:solidFill>
                <a:latin typeface="Arial" panose="020B0604020202020204" pitchFamily="34" charset="0"/>
                <a:cs typeface="Arial" panose="020B0604020202020204" pitchFamily="34" charset="0"/>
              </a:rPr>
              <a:t>and</a:t>
            </a:r>
            <a:r>
              <a:rPr lang="en-US" sz="2600" b="1" cap="none" dirty="0">
                <a:solidFill>
                  <a:srgbClr val="7030A0"/>
                </a:solidFill>
                <a:latin typeface="Arial" panose="020B0604020202020204" pitchFamily="34" charset="0"/>
                <a:cs typeface="Arial" panose="020B0604020202020204" pitchFamily="34" charset="0"/>
              </a:rPr>
              <a:t> retract </a:t>
            </a:r>
            <a:r>
              <a:rPr lang="en-US" sz="2600" cap="none" dirty="0">
                <a:solidFill>
                  <a:srgbClr val="7030A0"/>
                </a:solidFill>
                <a:latin typeface="Arial" panose="020B0604020202020204" pitchFamily="34" charset="0"/>
                <a:cs typeface="Arial" panose="020B0604020202020204" pitchFamily="34" charset="0"/>
              </a:rPr>
              <a:t>the</a:t>
            </a:r>
            <a:r>
              <a:rPr lang="en-US" sz="2600" b="1" cap="none" dirty="0">
                <a:solidFill>
                  <a:srgbClr val="7030A0"/>
                </a:solidFill>
                <a:latin typeface="Arial" panose="020B0604020202020204" pitchFamily="34" charset="0"/>
                <a:cs typeface="Arial" panose="020B0604020202020204" pitchFamily="34" charset="0"/>
              </a:rPr>
              <a:t> posterior vaginal wall</a:t>
            </a:r>
          </a:p>
          <a:p>
            <a:pPr marL="452628" indent="-342900" algn="just">
              <a:lnSpc>
                <a:spcPct val="150000"/>
              </a:lnSpc>
              <a:buClr>
                <a:srgbClr val="7030A0"/>
              </a:buClr>
              <a:buFont typeface="Wingdings" panose="05000000000000000000" pitchFamily="2" charset="2"/>
              <a:buChar char="Ø"/>
              <a:defRPr/>
            </a:pPr>
            <a:endParaRPr lang="en-US" sz="2600" b="1" cap="none" dirty="0" smtClean="0">
              <a:solidFill>
                <a:srgbClr val="7030A0"/>
              </a:solidFill>
              <a:latin typeface="Arial" panose="020B0604020202020204" pitchFamily="34" charset="0"/>
              <a:cs typeface="Arial" panose="020B0604020202020204" pitchFamily="34" charset="0"/>
            </a:endParaRPr>
          </a:p>
          <a:p>
            <a:pPr marL="109728" indent="0">
              <a:buClr>
                <a:srgbClr val="7030A0"/>
              </a:buClr>
              <a:buNone/>
              <a:defRPr/>
            </a:pPr>
            <a:endParaRPr lang="en-US" sz="2400"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164921" y="301669"/>
            <a:ext cx="9045879" cy="533400"/>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Diagnosis</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340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6" y="104950"/>
            <a:ext cx="9394520" cy="1596177"/>
          </a:xfrm>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How To Explore </a:t>
            </a:r>
            <a:r>
              <a:rPr lang="en-US" sz="2800" b="1" cap="none" dirty="0" err="1" smtClean="0">
                <a:solidFill>
                  <a:srgbClr val="7030A0"/>
                </a:solidFill>
                <a:latin typeface="Arial" panose="020B0604020202020204" pitchFamily="34" charset="0"/>
                <a:cs typeface="Arial" panose="020B0604020202020204" pitchFamily="34" charset="0"/>
              </a:rPr>
              <a:t>Cont</a:t>
            </a:r>
            <a:r>
              <a:rPr lang="en-US" sz="2800" b="1" cap="none" dirty="0" smtClean="0">
                <a:solidFill>
                  <a:srgbClr val="7030A0"/>
                </a:solidFill>
                <a:latin typeface="Arial" panose="020B0604020202020204" pitchFamily="34" charset="0"/>
                <a:cs typeface="Arial" panose="020B0604020202020204" pitchFamily="34" charset="0"/>
              </a:rPr>
              <a:t>…..</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1277655" y="1790193"/>
            <a:ext cx="9394520" cy="4819781"/>
          </a:xfrm>
          <a:prstGeom prst="rect">
            <a:avLst/>
          </a:prstGeom>
        </p:spPr>
        <p:txBody>
          <a:bodyPr wrap="square">
            <a:spAutoFit/>
          </a:bodyPr>
          <a:lstStyle/>
          <a:p>
            <a:pPr marL="365760" indent="-256032">
              <a:lnSpc>
                <a:spcPct val="160000"/>
              </a:lnSpc>
              <a:buFont typeface="Wingdings 3"/>
              <a:buChar char=""/>
              <a:defRPr/>
            </a:pPr>
            <a:r>
              <a:rPr lang="en-US" sz="2400" dirty="0" smtClean="0">
                <a:solidFill>
                  <a:srgbClr val="7030A0"/>
                </a:solidFill>
                <a:latin typeface="Arial" panose="020B0604020202020204" pitchFamily="34" charset="0"/>
                <a:cs typeface="Arial" panose="020B0604020202020204" pitchFamily="34" charset="0"/>
              </a:rPr>
              <a:t>Ask the </a:t>
            </a:r>
            <a:r>
              <a:rPr lang="en-US" sz="2400" b="1" dirty="0" smtClean="0">
                <a:solidFill>
                  <a:srgbClr val="7030A0"/>
                </a:solidFill>
                <a:latin typeface="Arial" panose="020B0604020202020204" pitchFamily="34" charset="0"/>
                <a:cs typeface="Arial" panose="020B0604020202020204" pitchFamily="34" charset="0"/>
              </a:rPr>
              <a:t>assistant</a:t>
            </a:r>
            <a:r>
              <a:rPr lang="en-US" sz="2400" dirty="0" smtClean="0">
                <a:solidFill>
                  <a:srgbClr val="7030A0"/>
                </a:solidFill>
                <a:latin typeface="Arial" panose="020B0604020202020204" pitchFamily="34" charset="0"/>
                <a:cs typeface="Arial" panose="020B0604020202020204" pitchFamily="34" charset="0"/>
              </a:rPr>
              <a:t> to </a:t>
            </a:r>
            <a:r>
              <a:rPr lang="en-US" sz="2400" b="1" dirty="0" smtClean="0">
                <a:solidFill>
                  <a:srgbClr val="7030A0"/>
                </a:solidFill>
                <a:latin typeface="Arial" panose="020B0604020202020204" pitchFamily="34" charset="0"/>
                <a:cs typeface="Arial" panose="020B0604020202020204" pitchFamily="34" charset="0"/>
              </a:rPr>
              <a:t>push down the fundus </a:t>
            </a:r>
            <a:r>
              <a:rPr lang="en-US" sz="2400" dirty="0" smtClean="0">
                <a:solidFill>
                  <a:srgbClr val="7030A0"/>
                </a:solidFill>
                <a:latin typeface="Arial" panose="020B0604020202020204" pitchFamily="34" charset="0"/>
                <a:cs typeface="Arial" panose="020B0604020202020204" pitchFamily="34" charset="0"/>
              </a:rPr>
              <a:t>of uterus gently.</a:t>
            </a:r>
          </a:p>
          <a:p>
            <a:pPr marL="365760" indent="-256032">
              <a:lnSpc>
                <a:spcPct val="160000"/>
              </a:lnSpc>
              <a:buFont typeface="Wingdings 3"/>
              <a:buChar char=""/>
              <a:defRPr/>
            </a:pPr>
            <a:endParaRPr lang="en-US" sz="2400" dirty="0" smtClean="0">
              <a:solidFill>
                <a:srgbClr val="7030A0"/>
              </a:solidFill>
              <a:latin typeface="Arial" panose="020B0604020202020204" pitchFamily="34" charset="0"/>
              <a:cs typeface="Arial" panose="020B0604020202020204" pitchFamily="34" charset="0"/>
            </a:endParaRPr>
          </a:p>
          <a:p>
            <a:pPr marL="365760" indent="-256032">
              <a:lnSpc>
                <a:spcPct val="160000"/>
              </a:lnSpc>
              <a:buFont typeface="Wingdings 3"/>
              <a:buChar char=""/>
              <a:defRPr/>
            </a:pPr>
            <a:r>
              <a:rPr lang="en-US" sz="2400" dirty="0" smtClean="0">
                <a:solidFill>
                  <a:srgbClr val="7030A0"/>
                </a:solidFill>
                <a:latin typeface="Arial" panose="020B0604020202020204" pitchFamily="34" charset="0"/>
                <a:cs typeface="Arial" panose="020B0604020202020204" pitchFamily="34" charset="0"/>
              </a:rPr>
              <a:t>Hold the </a:t>
            </a:r>
            <a:r>
              <a:rPr lang="en-US" sz="2400" b="1" dirty="0" smtClean="0">
                <a:solidFill>
                  <a:srgbClr val="7030A0"/>
                </a:solidFill>
                <a:latin typeface="Arial" panose="020B0604020202020204" pitchFamily="34" charset="0"/>
                <a:cs typeface="Arial" panose="020B0604020202020204" pitchFamily="34" charset="0"/>
              </a:rPr>
              <a:t>anterior  lip of cervix </a:t>
            </a:r>
            <a:r>
              <a:rPr lang="en-US" sz="2400" dirty="0" smtClean="0">
                <a:solidFill>
                  <a:srgbClr val="7030A0"/>
                </a:solidFill>
                <a:latin typeface="Arial" panose="020B0604020202020204" pitchFamily="34" charset="0"/>
                <a:cs typeface="Arial" panose="020B0604020202020204" pitchFamily="34" charset="0"/>
              </a:rPr>
              <a:t>with </a:t>
            </a:r>
            <a:r>
              <a:rPr lang="en-US" sz="2400" b="1" dirty="0" smtClean="0">
                <a:solidFill>
                  <a:srgbClr val="7030A0"/>
                </a:solidFill>
                <a:latin typeface="Arial" panose="020B0604020202020204" pitchFamily="34" charset="0"/>
                <a:cs typeface="Arial" panose="020B0604020202020204" pitchFamily="34" charset="0"/>
              </a:rPr>
              <a:t>sponge</a:t>
            </a:r>
            <a:r>
              <a:rPr lang="en-US" sz="2400" dirty="0" smtClean="0">
                <a:solidFill>
                  <a:srgbClr val="7030A0"/>
                </a:solidFill>
                <a:latin typeface="Arial" panose="020B0604020202020204" pitchFamily="34" charset="0"/>
                <a:cs typeface="Arial" panose="020B0604020202020204" pitchFamily="34" charset="0"/>
              </a:rPr>
              <a:t> holder and trace whole of the cervix with another sponge holder forceps in clock wise manner and </a:t>
            </a:r>
            <a:r>
              <a:rPr lang="en-US" sz="2400" b="1" dirty="0" smtClean="0">
                <a:solidFill>
                  <a:srgbClr val="7030A0"/>
                </a:solidFill>
                <a:latin typeface="Arial" panose="020B0604020202020204" pitchFamily="34" charset="0"/>
                <a:cs typeface="Arial" panose="020B0604020202020204" pitchFamily="34" charset="0"/>
              </a:rPr>
              <a:t>identify the cervical tear</a:t>
            </a:r>
          </a:p>
          <a:p>
            <a:pPr marL="365760" indent="-256032">
              <a:lnSpc>
                <a:spcPct val="160000"/>
              </a:lnSpc>
              <a:buFont typeface="Wingdings 3"/>
              <a:buChar char=""/>
              <a:defRPr/>
            </a:pPr>
            <a:endParaRPr lang="en-US" sz="2400" dirty="0" smtClean="0">
              <a:solidFill>
                <a:srgbClr val="7030A0"/>
              </a:solidFill>
              <a:latin typeface="Arial" panose="020B0604020202020204" pitchFamily="34" charset="0"/>
              <a:cs typeface="Arial" panose="020B0604020202020204" pitchFamily="34" charset="0"/>
            </a:endParaRPr>
          </a:p>
          <a:p>
            <a:pPr marL="365760" indent="-256032">
              <a:lnSpc>
                <a:spcPct val="160000"/>
              </a:lnSpc>
              <a:buFont typeface="Wingdings 3"/>
              <a:buChar char=""/>
              <a:defRPr/>
            </a:pPr>
            <a:r>
              <a:rPr lang="en-US" sz="2400" dirty="0" smtClean="0">
                <a:solidFill>
                  <a:srgbClr val="7030A0"/>
                </a:solidFill>
                <a:latin typeface="Arial" panose="020B0604020202020204" pitchFamily="34" charset="0"/>
                <a:cs typeface="Arial" panose="020B0604020202020204" pitchFamily="34" charset="0"/>
              </a:rPr>
              <a:t>Now </a:t>
            </a:r>
            <a:r>
              <a:rPr lang="en-US" sz="2400" b="1" dirty="0" smtClean="0">
                <a:solidFill>
                  <a:srgbClr val="7030A0"/>
                </a:solidFill>
                <a:latin typeface="Arial" panose="020B0604020202020204" pitchFamily="34" charset="0"/>
                <a:cs typeface="Arial" panose="020B0604020202020204" pitchFamily="34" charset="0"/>
              </a:rPr>
              <a:t>grasped </a:t>
            </a:r>
            <a:r>
              <a:rPr lang="en-US" sz="2400" dirty="0" smtClean="0">
                <a:solidFill>
                  <a:srgbClr val="7030A0"/>
                </a:solidFill>
                <a:latin typeface="Arial" panose="020B0604020202020204" pitchFamily="34" charset="0"/>
                <a:cs typeface="Arial" panose="020B0604020202020204" pitchFamily="34" charset="0"/>
              </a:rPr>
              <a:t> the </a:t>
            </a:r>
            <a:r>
              <a:rPr lang="en-US" sz="2400" b="1" dirty="0" smtClean="0">
                <a:solidFill>
                  <a:srgbClr val="7030A0"/>
                </a:solidFill>
                <a:latin typeface="Arial" panose="020B0604020202020204" pitchFamily="34" charset="0"/>
                <a:cs typeface="Arial" panose="020B0604020202020204" pitchFamily="34" charset="0"/>
              </a:rPr>
              <a:t>both margin </a:t>
            </a:r>
            <a:r>
              <a:rPr lang="en-US" sz="2400" dirty="0" smtClean="0">
                <a:solidFill>
                  <a:srgbClr val="7030A0"/>
                </a:solidFill>
                <a:latin typeface="Arial" panose="020B0604020202020204" pitchFamily="34" charset="0"/>
                <a:cs typeface="Arial" panose="020B0604020202020204" pitchFamily="34" charset="0"/>
              </a:rPr>
              <a:t>of the tear of cervix by the </a:t>
            </a:r>
            <a:r>
              <a:rPr lang="en-US" sz="2400" b="1" dirty="0" smtClean="0">
                <a:solidFill>
                  <a:srgbClr val="7030A0"/>
                </a:solidFill>
                <a:latin typeface="Arial" panose="020B0604020202020204" pitchFamily="34" charset="0"/>
                <a:cs typeface="Arial" panose="020B0604020202020204" pitchFamily="34" charset="0"/>
              </a:rPr>
              <a:t>sponge holder</a:t>
            </a:r>
            <a:r>
              <a:rPr lang="en-US" sz="2400" dirty="0" smtClean="0">
                <a:solidFill>
                  <a:srgbClr val="7030A0"/>
                </a:solidFill>
                <a:latin typeface="Arial" panose="020B0604020202020204" pitchFamily="34" charset="0"/>
                <a:cs typeface="Arial" panose="020B0604020202020204" pitchFamily="34" charset="0"/>
              </a:rPr>
              <a:t>.</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874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15441" y="1600200"/>
            <a:ext cx="9231682" cy="5257800"/>
          </a:xfrm>
        </p:spPr>
        <p:txBody>
          <a:bodyPr>
            <a:noAutofit/>
          </a:bodyPr>
          <a:lstStyle/>
          <a:p>
            <a:pPr marL="452628" indent="-342900" algn="just">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ü"/>
              <a:defRPr/>
            </a:pPr>
            <a:r>
              <a:rPr lang="en-US" sz="2400" b="1" cap="none" dirty="0" smtClean="0">
                <a:solidFill>
                  <a:srgbClr val="7030A0"/>
                </a:solidFill>
                <a:latin typeface="Arial" panose="020B0604020202020204" pitchFamily="34" charset="0"/>
                <a:cs typeface="Arial" panose="020B0604020202020204" pitchFamily="34" charset="0"/>
              </a:rPr>
              <a:t>Stitch</a:t>
            </a:r>
            <a:r>
              <a:rPr lang="en-US" sz="2400" cap="none" dirty="0" smtClean="0">
                <a:solidFill>
                  <a:srgbClr val="7030A0"/>
                </a:solidFill>
                <a:latin typeface="Arial" panose="020B0604020202020204" pitchFamily="34" charset="0"/>
                <a:cs typeface="Arial" panose="020B0604020202020204" pitchFamily="34" charset="0"/>
              </a:rPr>
              <a:t> the cervical tear by </a:t>
            </a:r>
            <a:r>
              <a:rPr lang="en-US" sz="2400" b="1" cap="none" dirty="0" smtClean="0">
                <a:solidFill>
                  <a:srgbClr val="7030A0"/>
                </a:solidFill>
                <a:latin typeface="Arial" panose="020B0604020202020204" pitchFamily="34" charset="0"/>
                <a:cs typeface="Arial" panose="020B0604020202020204" pitchFamily="34" charset="0"/>
              </a:rPr>
              <a:t>interrupted  mattress </a:t>
            </a:r>
            <a:r>
              <a:rPr lang="en-US" sz="2400" cap="none" dirty="0" smtClean="0">
                <a:solidFill>
                  <a:srgbClr val="7030A0"/>
                </a:solidFill>
                <a:latin typeface="Arial" panose="020B0604020202020204" pitchFamily="34" charset="0"/>
                <a:cs typeface="Arial" panose="020B0604020202020204" pitchFamily="34" charset="0"/>
              </a:rPr>
              <a:t>suture by taking the </a:t>
            </a:r>
            <a:r>
              <a:rPr lang="en-US" sz="2400" b="1" cap="none" dirty="0" smtClean="0">
                <a:solidFill>
                  <a:srgbClr val="7030A0"/>
                </a:solidFill>
                <a:latin typeface="Arial" panose="020B0604020202020204" pitchFamily="34" charset="0"/>
                <a:cs typeface="Arial" panose="020B0604020202020204" pitchFamily="34" charset="0"/>
              </a:rPr>
              <a:t>whole thickness of cervix</a:t>
            </a:r>
            <a:r>
              <a:rPr lang="en-US" sz="2400" cap="none" dirty="0" smtClean="0">
                <a:solidFill>
                  <a:srgbClr val="7030A0"/>
                </a:solidFill>
                <a:latin typeface="Arial" panose="020B0604020202020204" pitchFamily="34" charset="0"/>
                <a:cs typeface="Arial" panose="020B0604020202020204" pitchFamily="34" charset="0"/>
              </a:rPr>
              <a:t>, suture material is </a:t>
            </a:r>
            <a:r>
              <a:rPr lang="en-US" sz="2400" b="1" cap="none" dirty="0" smtClean="0">
                <a:solidFill>
                  <a:srgbClr val="7030A0"/>
                </a:solidFill>
                <a:latin typeface="Arial" panose="020B0604020202020204" pitchFamily="34" charset="0"/>
                <a:cs typeface="Arial" panose="020B0604020202020204" pitchFamily="34" charset="0"/>
              </a:rPr>
              <a:t>1-0 chromic catgut</a:t>
            </a:r>
            <a:r>
              <a:rPr lang="en-US" sz="2400" cap="none" dirty="0" smtClean="0">
                <a:solidFill>
                  <a:srgbClr val="7030A0"/>
                </a:solidFill>
                <a:latin typeface="Arial" panose="020B0604020202020204" pitchFamily="34" charset="0"/>
                <a:cs typeface="Arial" panose="020B0604020202020204" pitchFamily="34" charset="0"/>
              </a:rPr>
              <a:t> with </a:t>
            </a:r>
            <a:r>
              <a:rPr lang="en-US" sz="2400" b="1" cap="none" dirty="0" smtClean="0">
                <a:solidFill>
                  <a:srgbClr val="7030A0"/>
                </a:solidFill>
                <a:latin typeface="Arial" panose="020B0604020202020204" pitchFamily="34" charset="0"/>
                <a:cs typeface="Arial" panose="020B0604020202020204" pitchFamily="34" charset="0"/>
              </a:rPr>
              <a:t>round body needle.</a:t>
            </a:r>
          </a:p>
          <a:p>
            <a:pPr algn="just">
              <a:buClr>
                <a:srgbClr val="7030A0"/>
              </a:buClr>
              <a:buFont typeface="Wingdings" panose="05000000000000000000" pitchFamily="2" charset="2"/>
              <a:buChar char="ü"/>
              <a:defRPr/>
            </a:pPr>
            <a:endParaRPr lang="en-US" sz="2400" cap="none" dirty="0" smtClean="0">
              <a:solidFill>
                <a:srgbClr val="7030A0"/>
              </a:solidFill>
              <a:latin typeface="Arial" panose="020B0604020202020204" pitchFamily="34" charset="0"/>
              <a:cs typeface="Arial" panose="020B0604020202020204" pitchFamily="34" charset="0"/>
            </a:endParaRPr>
          </a:p>
          <a:p>
            <a:pPr marL="452628" indent="-342900" algn="just">
              <a:buClr>
                <a:srgbClr val="7030A0"/>
              </a:buClr>
              <a:buFont typeface="Wingdings" panose="05000000000000000000" pitchFamily="2" charset="2"/>
              <a:buChar char="ü"/>
              <a:defRPr/>
            </a:pPr>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repair</a:t>
            </a:r>
            <a:r>
              <a:rPr lang="en-US" sz="2400" cap="none" dirty="0" smtClean="0">
                <a:solidFill>
                  <a:srgbClr val="7030A0"/>
                </a:solidFill>
                <a:latin typeface="Arial" panose="020B0604020202020204" pitchFamily="34" charset="0"/>
                <a:cs typeface="Arial" panose="020B0604020202020204" pitchFamily="34" charset="0"/>
              </a:rPr>
              <a:t> should be started </a:t>
            </a:r>
            <a:r>
              <a:rPr lang="en-US" sz="2400" b="1" cap="none" dirty="0" smtClean="0">
                <a:solidFill>
                  <a:srgbClr val="7030A0"/>
                </a:solidFill>
                <a:latin typeface="Arial" panose="020B0604020202020204" pitchFamily="34" charset="0"/>
                <a:cs typeface="Arial" panose="020B0604020202020204" pitchFamily="34" charset="0"/>
              </a:rPr>
              <a:t>1 cm above </a:t>
            </a:r>
            <a:r>
              <a:rPr lang="en-US" sz="2400" cap="none" dirty="0" smtClean="0">
                <a:solidFill>
                  <a:srgbClr val="7030A0"/>
                </a:solidFill>
                <a:latin typeface="Arial" panose="020B0604020202020204" pitchFamily="34" charset="0"/>
                <a:cs typeface="Arial" panose="020B0604020202020204" pitchFamily="34" charset="0"/>
              </a:rPr>
              <a:t>the</a:t>
            </a:r>
            <a:r>
              <a:rPr lang="en-US" sz="2400" b="1" cap="none" dirty="0" smtClean="0">
                <a:solidFill>
                  <a:srgbClr val="7030A0"/>
                </a:solidFill>
                <a:latin typeface="Arial" panose="020B0604020202020204" pitchFamily="34" charset="0"/>
                <a:cs typeface="Arial" panose="020B0604020202020204" pitchFamily="34" charset="0"/>
              </a:rPr>
              <a:t> apex </a:t>
            </a:r>
            <a:r>
              <a:rPr lang="en-US" sz="2400" cap="none" dirty="0" smtClean="0">
                <a:solidFill>
                  <a:srgbClr val="7030A0"/>
                </a:solidFill>
                <a:latin typeface="Arial" panose="020B0604020202020204" pitchFamily="34" charset="0"/>
                <a:cs typeface="Arial" panose="020B0604020202020204" pitchFamily="34" charset="0"/>
              </a:rPr>
              <a:t>of the </a:t>
            </a:r>
            <a:r>
              <a:rPr lang="en-US" sz="2400" b="1" cap="none" dirty="0" smtClean="0">
                <a:solidFill>
                  <a:srgbClr val="7030A0"/>
                </a:solidFill>
                <a:latin typeface="Arial" panose="020B0604020202020204" pitchFamily="34" charset="0"/>
                <a:cs typeface="Arial" panose="020B0604020202020204" pitchFamily="34" charset="0"/>
              </a:rPr>
              <a:t>tear</a:t>
            </a:r>
            <a:r>
              <a:rPr lang="en-US" sz="2400" cap="none" dirty="0" smtClean="0">
                <a:solidFill>
                  <a:srgbClr val="7030A0"/>
                </a:solidFill>
                <a:latin typeface="Arial" panose="020B0604020202020204" pitchFamily="34" charset="0"/>
                <a:cs typeface="Arial" panose="020B0604020202020204" pitchFamily="34" charset="0"/>
              </a:rPr>
              <a:t>.</a:t>
            </a:r>
          </a:p>
          <a:p>
            <a:pPr marL="452628" indent="-342900" algn="just">
              <a:buClr>
                <a:srgbClr val="7030A0"/>
              </a:buClr>
              <a:buFont typeface="Wingdings" panose="05000000000000000000" pitchFamily="2" charset="2"/>
              <a:buChar char="ü"/>
              <a:defRPr/>
            </a:pPr>
            <a:endParaRPr lang="en-US" sz="2400"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8175" y="710736"/>
            <a:ext cx="9118948" cy="584664"/>
          </a:xfrm>
        </p:spPr>
        <p:txBody>
          <a:bodyPr>
            <a:no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How To Explore </a:t>
            </a:r>
            <a:r>
              <a:rPr lang="en-US" sz="2800" b="1" cap="none" dirty="0" err="1" smtClean="0">
                <a:solidFill>
                  <a:srgbClr val="7030A0"/>
                </a:solidFill>
                <a:latin typeface="Arial" panose="020B0604020202020204" pitchFamily="34" charset="0"/>
                <a:cs typeface="Arial" panose="020B0604020202020204" pitchFamily="34" charset="0"/>
              </a:rPr>
              <a:t>Cont</a:t>
            </a:r>
            <a:r>
              <a:rPr lang="en-US" sz="2800" b="1" cap="none" dirty="0" smtClean="0">
                <a:solidFill>
                  <a:srgbClr val="7030A0"/>
                </a:solidFill>
                <a:latin typeface="Arial" panose="020B0604020202020204" pitchFamily="34" charset="0"/>
                <a:cs typeface="Arial" panose="020B0604020202020204" pitchFamily="34" charset="0"/>
              </a:rPr>
              <a:t>….</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806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3775" y="1600201"/>
            <a:ext cx="10364451" cy="4873625"/>
          </a:xfrm>
        </p:spPr>
        <p:txBody>
          <a:bodyPr>
            <a:normAutofit/>
          </a:bodyPr>
          <a:lstStyle/>
          <a:p>
            <a:pPr marL="365760" indent="-256032" algn="just">
              <a:buFont typeface="Wingdings 3"/>
              <a:buChar char=""/>
              <a:defRPr/>
            </a:pPr>
            <a:endParaRPr lang="en-US" dirty="0" smtClean="0">
              <a:latin typeface="Times New Roman" pitchFamily="18" charset="0"/>
              <a:cs typeface="Times New Roman" pitchFamily="18" charset="0"/>
            </a:endParaRPr>
          </a:p>
          <a:p>
            <a:pPr marL="365760" indent="-256032" algn="just">
              <a:lnSpc>
                <a:spcPct val="150000"/>
              </a:lnSpc>
              <a:buFont typeface="Wingdings 3"/>
              <a:buChar char=""/>
              <a:defRPr/>
            </a:pPr>
            <a:r>
              <a:rPr lang="en-US" sz="2400" b="1" cap="none" dirty="0" smtClean="0">
                <a:solidFill>
                  <a:srgbClr val="7030A0"/>
                </a:solidFill>
                <a:latin typeface="Arial" panose="020B0604020202020204" pitchFamily="34" charset="0"/>
                <a:cs typeface="Arial" panose="020B0604020202020204" pitchFamily="34" charset="0"/>
              </a:rPr>
              <a:t>Mattress</a:t>
            </a:r>
            <a:r>
              <a:rPr lang="en-US" sz="2400" cap="none" dirty="0" smtClean="0">
                <a:solidFill>
                  <a:srgbClr val="7030A0"/>
                </a:solidFill>
                <a:latin typeface="Arial" panose="020B0604020202020204" pitchFamily="34" charset="0"/>
                <a:cs typeface="Arial" panose="020B0604020202020204" pitchFamily="34" charset="0"/>
              </a:rPr>
              <a:t> suture prevents rolling of the edges.</a:t>
            </a:r>
          </a:p>
          <a:p>
            <a:pPr marL="365760" indent="-256032" algn="just">
              <a:lnSpc>
                <a:spcPct val="150000"/>
              </a:lnSpc>
              <a:buNone/>
              <a:defRPr/>
            </a:pPr>
            <a:endParaRPr lang="en-US" sz="2400" cap="none" dirty="0" smtClean="0">
              <a:solidFill>
                <a:srgbClr val="7030A0"/>
              </a:solidFill>
              <a:latin typeface="Arial" panose="020B0604020202020204" pitchFamily="34" charset="0"/>
              <a:cs typeface="Arial" panose="020B0604020202020204" pitchFamily="34" charset="0"/>
            </a:endParaRPr>
          </a:p>
          <a:p>
            <a:pPr marL="365760" indent="-256032" algn="just">
              <a:buFont typeface="Wingdings 3"/>
              <a:buChar char=""/>
              <a:defRPr/>
            </a:pPr>
            <a:r>
              <a:rPr lang="en-US" sz="2400" cap="none" dirty="0" smtClean="0">
                <a:solidFill>
                  <a:srgbClr val="7030A0"/>
                </a:solidFill>
                <a:latin typeface="Arial" panose="020B0604020202020204" pitchFamily="34" charset="0"/>
                <a:cs typeface="Arial" panose="020B0604020202020204" pitchFamily="34" charset="0"/>
              </a:rPr>
              <a:t>If the cervical tear is </a:t>
            </a:r>
            <a:r>
              <a:rPr lang="en-US" sz="2400" b="1" cap="none" dirty="0" smtClean="0">
                <a:solidFill>
                  <a:srgbClr val="7030A0"/>
                </a:solidFill>
                <a:latin typeface="Arial" panose="020B0604020202020204" pitchFamily="34" charset="0"/>
                <a:cs typeface="Arial" panose="020B0604020202020204" pitchFamily="34" charset="0"/>
              </a:rPr>
              <a:t>extending </a:t>
            </a:r>
            <a:r>
              <a:rPr lang="en-US" sz="2400" cap="none" dirty="0" smtClean="0">
                <a:solidFill>
                  <a:srgbClr val="7030A0"/>
                </a:solidFill>
                <a:latin typeface="Arial" panose="020B0604020202020204" pitchFamily="34" charset="0"/>
                <a:cs typeface="Arial" panose="020B0604020202020204" pitchFamily="34" charset="0"/>
              </a:rPr>
              <a:t>to the </a:t>
            </a:r>
            <a:r>
              <a:rPr lang="en-US" sz="2400" b="1" cap="none" dirty="0" smtClean="0">
                <a:solidFill>
                  <a:srgbClr val="7030A0"/>
                </a:solidFill>
                <a:latin typeface="Arial" panose="020B0604020202020204" pitchFamily="34" charset="0"/>
                <a:cs typeface="Arial" panose="020B0604020202020204" pitchFamily="34" charset="0"/>
              </a:rPr>
              <a:t>lower segment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vault</a:t>
            </a:r>
            <a:r>
              <a:rPr lang="en-US" sz="2400" cap="none" dirty="0" smtClean="0">
                <a:solidFill>
                  <a:srgbClr val="7030A0"/>
                </a:solidFill>
                <a:latin typeface="Arial" panose="020B0604020202020204" pitchFamily="34" charset="0"/>
                <a:cs typeface="Arial" panose="020B0604020202020204" pitchFamily="34" charset="0"/>
              </a:rPr>
              <a:t> with </a:t>
            </a:r>
            <a:r>
              <a:rPr lang="en-US" sz="2400" b="1" cap="none" dirty="0" smtClean="0">
                <a:solidFill>
                  <a:srgbClr val="7030A0"/>
                </a:solidFill>
                <a:latin typeface="Arial" panose="020B0604020202020204" pitchFamily="34" charset="0"/>
                <a:cs typeface="Arial" panose="020B0604020202020204" pitchFamily="34" charset="0"/>
              </a:rPr>
              <a:t>broad ligament hematoma </a:t>
            </a:r>
            <a:r>
              <a:rPr lang="en-US" sz="2400" cap="none" dirty="0" smtClean="0">
                <a:solidFill>
                  <a:srgbClr val="7030A0"/>
                </a:solidFill>
                <a:latin typeface="Arial" panose="020B0604020202020204" pitchFamily="34" charset="0"/>
                <a:cs typeface="Arial" panose="020B0604020202020204" pitchFamily="34" charset="0"/>
              </a:rPr>
              <a:t>needs </a:t>
            </a:r>
            <a:r>
              <a:rPr lang="en-US" sz="2400" b="1" cap="none" dirty="0" smtClean="0">
                <a:solidFill>
                  <a:srgbClr val="7030A0"/>
                </a:solidFill>
                <a:latin typeface="Arial" panose="020B0604020202020204" pitchFamily="34" charset="0"/>
                <a:cs typeface="Arial" panose="020B0604020202020204" pitchFamily="34" charset="0"/>
              </a:rPr>
              <a:t>laparotomy.</a:t>
            </a:r>
            <a:endParaRPr lang="en-US" sz="2400" b="1" cap="none" dirty="0">
              <a:solidFill>
                <a:srgbClr val="7030A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How To Explore </a:t>
            </a:r>
            <a:r>
              <a:rPr lang="en-US" sz="2800" b="1" cap="none" dirty="0" err="1" smtClean="0">
                <a:solidFill>
                  <a:srgbClr val="7030A0"/>
                </a:solidFill>
                <a:latin typeface="Arial" panose="020B0604020202020204" pitchFamily="34" charset="0"/>
                <a:cs typeface="Arial" panose="020B0604020202020204" pitchFamily="34" charset="0"/>
              </a:rPr>
              <a:t>Cont</a:t>
            </a:r>
            <a:r>
              <a:rPr lang="en-US" sz="2800" b="1" cap="none" dirty="0" smtClean="0">
                <a:solidFill>
                  <a:srgbClr val="7030A0"/>
                </a:solidFill>
                <a:latin typeface="Arial" panose="020B0604020202020204" pitchFamily="34" charset="0"/>
                <a:cs typeface="Arial" panose="020B0604020202020204" pitchFamily="34" charset="0"/>
              </a:rPr>
              <a:t>…..</a:t>
            </a:r>
            <a:endParaRPr lang="en-US" sz="28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461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1" cap="none" dirty="0" smtClean="0">
                <a:solidFill>
                  <a:srgbClr val="7030A0"/>
                </a:solidFill>
                <a:latin typeface="Arial" panose="020B0604020202020204" pitchFamily="34" charset="0"/>
                <a:cs typeface="Arial" panose="020B0604020202020204" pitchFamily="34" charset="0"/>
              </a:rPr>
              <a:t>Vaginal Tear</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913775" y="2302743"/>
            <a:ext cx="10364451" cy="2308324"/>
          </a:xfrm>
          <a:prstGeom prst="rect">
            <a:avLst/>
          </a:prstGeom>
        </p:spPr>
        <p:txBody>
          <a:bodyPr wrap="square">
            <a:spAutoFit/>
          </a:bodyPr>
          <a:lstStyle/>
          <a:p>
            <a:pPr marL="365760" indent="-256032">
              <a:buFont typeface="Wingdings 3"/>
              <a:buChar char=""/>
              <a:defRPr/>
            </a:pPr>
            <a:r>
              <a:rPr lang="en-US" sz="2400" dirty="0">
                <a:solidFill>
                  <a:srgbClr val="7030A0"/>
                </a:solidFill>
                <a:latin typeface="Arial" panose="020B0604020202020204" pitchFamily="34" charset="0"/>
                <a:cs typeface="Arial" panose="020B0604020202020204" pitchFamily="34" charset="0"/>
              </a:rPr>
              <a:t>After the </a:t>
            </a:r>
            <a:r>
              <a:rPr lang="en-US" sz="2400" b="1" dirty="0">
                <a:solidFill>
                  <a:srgbClr val="7030A0"/>
                </a:solidFill>
                <a:latin typeface="Arial" panose="020B0604020202020204" pitchFamily="34" charset="0"/>
                <a:cs typeface="Arial" panose="020B0604020202020204" pitchFamily="34" charset="0"/>
              </a:rPr>
              <a:t>proper exposure </a:t>
            </a:r>
            <a:r>
              <a:rPr lang="en-US" sz="2400" dirty="0" smtClean="0">
                <a:solidFill>
                  <a:srgbClr val="7030A0"/>
                </a:solidFill>
                <a:latin typeface="Arial" panose="020B0604020202020204" pitchFamily="34" charset="0"/>
                <a:cs typeface="Arial" panose="020B0604020202020204" pitchFamily="34" charset="0"/>
              </a:rPr>
              <a:t>hemostatic </a:t>
            </a:r>
            <a:r>
              <a:rPr lang="en-US" sz="2400" dirty="0">
                <a:solidFill>
                  <a:srgbClr val="7030A0"/>
                </a:solidFill>
                <a:latin typeface="Arial" panose="020B0604020202020204" pitchFamily="34" charset="0"/>
                <a:cs typeface="Arial" panose="020B0604020202020204" pitchFamily="34" charset="0"/>
              </a:rPr>
              <a:t>suture and </a:t>
            </a:r>
            <a:r>
              <a:rPr lang="en-US" sz="2400" b="1" dirty="0">
                <a:solidFill>
                  <a:srgbClr val="7030A0"/>
                </a:solidFill>
                <a:latin typeface="Arial" panose="020B0604020202020204" pitchFamily="34" charset="0"/>
                <a:cs typeface="Arial" panose="020B0604020202020204" pitchFamily="34" charset="0"/>
              </a:rPr>
              <a:t>vaginal tear suturing </a:t>
            </a:r>
            <a:r>
              <a:rPr lang="en-US" sz="2400" dirty="0">
                <a:solidFill>
                  <a:srgbClr val="7030A0"/>
                </a:solidFill>
                <a:latin typeface="Arial" panose="020B0604020202020204" pitchFamily="34" charset="0"/>
                <a:cs typeface="Arial" panose="020B0604020202020204" pitchFamily="34" charset="0"/>
              </a:rPr>
              <a:t>to be done if multiple laceration</a:t>
            </a:r>
            <a:r>
              <a:rPr lang="en-US" sz="2400" dirty="0" smtClean="0">
                <a:solidFill>
                  <a:srgbClr val="7030A0"/>
                </a:solidFill>
                <a:latin typeface="Arial" panose="020B0604020202020204" pitchFamily="34" charset="0"/>
                <a:cs typeface="Arial" panose="020B0604020202020204" pitchFamily="34" charset="0"/>
              </a:rPr>
              <a:t>,</a:t>
            </a:r>
          </a:p>
          <a:p>
            <a:pPr marL="365760" indent="-256032">
              <a:buFont typeface="Wingdings 3"/>
              <a:buChar char=""/>
              <a:defRPr/>
            </a:pPr>
            <a:endParaRPr lang="en-US" sz="2400" dirty="0">
              <a:solidFill>
                <a:srgbClr val="7030A0"/>
              </a:solidFill>
              <a:latin typeface="Arial" panose="020B0604020202020204" pitchFamily="34" charset="0"/>
              <a:cs typeface="Arial" panose="020B0604020202020204" pitchFamily="34" charset="0"/>
            </a:endParaRPr>
          </a:p>
          <a:p>
            <a:pPr marL="365760" indent="-256032">
              <a:buFont typeface="Wingdings 3"/>
              <a:buChar char=""/>
              <a:defRPr/>
            </a:pPr>
            <a:r>
              <a:rPr lang="en-US" sz="2400" dirty="0" smtClean="0">
                <a:solidFill>
                  <a:srgbClr val="7030A0"/>
                </a:solidFill>
                <a:latin typeface="Arial" panose="020B0604020202020204" pitchFamily="34" charset="0"/>
                <a:cs typeface="Arial" panose="020B0604020202020204" pitchFamily="34" charset="0"/>
              </a:rPr>
              <a:t> Then  </a:t>
            </a:r>
            <a:r>
              <a:rPr lang="en-US" sz="2400" b="1" dirty="0">
                <a:solidFill>
                  <a:srgbClr val="7030A0"/>
                </a:solidFill>
                <a:latin typeface="Arial" panose="020B0604020202020204" pitchFamily="34" charset="0"/>
                <a:cs typeface="Arial" panose="020B0604020202020204" pitchFamily="34" charset="0"/>
              </a:rPr>
              <a:t>pack the vagina for 24 hrs. </a:t>
            </a:r>
            <a:endParaRPr lang="en-US" sz="2400" b="1" dirty="0" smtClean="0">
              <a:solidFill>
                <a:srgbClr val="7030A0"/>
              </a:solidFill>
              <a:latin typeface="Arial" panose="020B0604020202020204" pitchFamily="34" charset="0"/>
              <a:cs typeface="Arial" panose="020B0604020202020204" pitchFamily="34" charset="0"/>
            </a:endParaRPr>
          </a:p>
          <a:p>
            <a:pPr marL="365760" indent="-256032">
              <a:buFont typeface="Wingdings 3"/>
              <a:buChar char=""/>
              <a:defRPr/>
            </a:pPr>
            <a:endParaRPr lang="en-US" sz="2400" dirty="0">
              <a:solidFill>
                <a:srgbClr val="7030A0"/>
              </a:solidFill>
              <a:latin typeface="Arial" panose="020B0604020202020204" pitchFamily="34" charset="0"/>
              <a:cs typeface="Arial" panose="020B0604020202020204" pitchFamily="34" charset="0"/>
            </a:endParaRPr>
          </a:p>
          <a:p>
            <a:pPr marL="365760" indent="-256032">
              <a:buFont typeface="Wingdings 3"/>
              <a:buChar char=""/>
              <a:defRPr/>
            </a:pPr>
            <a:r>
              <a:rPr lang="en-US" sz="2400" dirty="0" smtClean="0">
                <a:solidFill>
                  <a:srgbClr val="7030A0"/>
                </a:solidFill>
                <a:latin typeface="Arial" panose="020B0604020202020204" pitchFamily="34" charset="0"/>
                <a:cs typeface="Arial" panose="020B0604020202020204" pitchFamily="34" charset="0"/>
              </a:rPr>
              <a:t>After </a:t>
            </a:r>
            <a:r>
              <a:rPr lang="en-US" sz="2400" b="1" dirty="0">
                <a:solidFill>
                  <a:srgbClr val="7030A0"/>
                </a:solidFill>
                <a:latin typeface="Arial" panose="020B0604020202020204" pitchFamily="34" charset="0"/>
                <a:cs typeface="Arial" panose="020B0604020202020204" pitchFamily="34" charset="0"/>
              </a:rPr>
              <a:t>removing</a:t>
            </a:r>
            <a:r>
              <a:rPr lang="en-US" sz="2400" dirty="0">
                <a:solidFill>
                  <a:srgbClr val="7030A0"/>
                </a:solidFill>
                <a:latin typeface="Arial" panose="020B0604020202020204" pitchFamily="34" charset="0"/>
                <a:cs typeface="Arial" panose="020B0604020202020204" pitchFamily="34" charset="0"/>
              </a:rPr>
              <a:t> the packing see for bleeding</a:t>
            </a:r>
          </a:p>
        </p:txBody>
      </p:sp>
    </p:spTree>
    <p:extLst>
      <p:ext uri="{BB962C8B-B14F-4D97-AF65-F5344CB8AC3E}">
        <p14:creationId xmlns:p14="http://schemas.microsoft.com/office/powerpoint/2010/main" val="2329067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defRPr/>
            </a:pPr>
            <a:r>
              <a:rPr lang="en-IN" sz="2800" b="1" cap="none" dirty="0" smtClean="0">
                <a:solidFill>
                  <a:srgbClr val="7030A0"/>
                </a:solidFill>
                <a:latin typeface="Arial" panose="020B0604020202020204" pitchFamily="34" charset="0"/>
                <a:cs typeface="Arial" panose="020B0604020202020204" pitchFamily="34" charset="0"/>
              </a:rPr>
              <a:t>Hematomas </a:t>
            </a:r>
          </a:p>
        </p:txBody>
      </p:sp>
      <p:sp>
        <p:nvSpPr>
          <p:cNvPr id="2" name="Rectangle 1"/>
          <p:cNvSpPr/>
          <p:nvPr/>
        </p:nvSpPr>
        <p:spPr>
          <a:xfrm>
            <a:off x="913775" y="2214694"/>
            <a:ext cx="10364451" cy="2862322"/>
          </a:xfrm>
          <a:prstGeom prst="rect">
            <a:avLst/>
          </a:prstGeom>
        </p:spPr>
        <p:txBody>
          <a:bodyPr wrap="square">
            <a:spAutoFit/>
          </a:bodyPr>
          <a:lstStyle/>
          <a:p>
            <a:pPr marL="342900" indent="-342900">
              <a:lnSpc>
                <a:spcPct val="150000"/>
              </a:lnSpc>
              <a:buFont typeface="Wingdings" panose="05000000000000000000" pitchFamily="2" charset="2"/>
              <a:buChar char="ü"/>
            </a:pPr>
            <a:r>
              <a:rPr lang="en-IN" altLang="en-US" sz="2400" dirty="0">
                <a:solidFill>
                  <a:srgbClr val="7030A0"/>
                </a:solidFill>
                <a:latin typeface="Arial" panose="020B0604020202020204" pitchFamily="34" charset="0"/>
                <a:cs typeface="Arial" panose="020B0604020202020204" pitchFamily="34" charset="0"/>
              </a:rPr>
              <a:t>Vulval </a:t>
            </a:r>
            <a:r>
              <a:rPr lang="en-IN" altLang="en-US" sz="2400" dirty="0" smtClean="0">
                <a:solidFill>
                  <a:srgbClr val="7030A0"/>
                </a:solidFill>
                <a:latin typeface="Arial" panose="020B0604020202020204" pitchFamily="34" charset="0"/>
                <a:cs typeface="Arial" panose="020B0604020202020204" pitchFamily="34" charset="0"/>
              </a:rPr>
              <a:t>hematoma</a:t>
            </a:r>
            <a:endParaRPr lang="en-IN" altLang="en-US" sz="2400" dirty="0">
              <a:solidFill>
                <a:srgbClr val="7030A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Paravaginal </a:t>
            </a:r>
            <a:r>
              <a:rPr lang="en-IN" altLang="en-US" sz="2400" dirty="0">
                <a:solidFill>
                  <a:srgbClr val="7030A0"/>
                </a:solidFill>
                <a:latin typeface="Arial" panose="020B0604020202020204" pitchFamily="34" charset="0"/>
                <a:cs typeface="Arial" panose="020B0604020202020204" pitchFamily="34" charset="0"/>
              </a:rPr>
              <a:t>haematoma</a:t>
            </a:r>
          </a:p>
          <a:p>
            <a:pPr marL="342900" indent="-342900">
              <a:lnSpc>
                <a:spcPct val="150000"/>
              </a:lnSpc>
              <a:buFont typeface="Wingdings" panose="05000000000000000000" pitchFamily="2" charset="2"/>
              <a:buChar char="ü"/>
            </a:pPr>
            <a:endParaRPr lang="en-IN" altLang="en-US" sz="2400" dirty="0" smtClean="0">
              <a:solidFill>
                <a:srgbClr val="7030A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IN" altLang="en-US" sz="2400" dirty="0" smtClean="0">
                <a:solidFill>
                  <a:srgbClr val="7030A0"/>
                </a:solidFill>
                <a:latin typeface="Arial" panose="020B0604020202020204" pitchFamily="34" charset="0"/>
                <a:cs typeface="Arial" panose="020B0604020202020204" pitchFamily="34" charset="0"/>
              </a:rPr>
              <a:t>Broad </a:t>
            </a:r>
            <a:r>
              <a:rPr lang="en-IN" altLang="en-US" sz="2400" dirty="0">
                <a:solidFill>
                  <a:srgbClr val="7030A0"/>
                </a:solidFill>
                <a:latin typeface="Arial" panose="020B0604020202020204" pitchFamily="34" charset="0"/>
                <a:cs typeface="Arial" panose="020B0604020202020204" pitchFamily="34" charset="0"/>
              </a:rPr>
              <a:t>ligament and retroperitoneal haematoma</a:t>
            </a:r>
          </a:p>
        </p:txBody>
      </p:sp>
    </p:spTree>
    <p:extLst>
      <p:ext uri="{BB962C8B-B14F-4D97-AF65-F5344CB8AC3E}">
        <p14:creationId xmlns:p14="http://schemas.microsoft.com/office/powerpoint/2010/main" val="275184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stpartum Hemorrhage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56" y="413359"/>
            <a:ext cx="8768217" cy="578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5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10.1177_2054270417746059-fig1.jpg"/>
          <p:cNvPicPr/>
          <p:nvPr/>
        </p:nvPicPr>
        <p:blipFill>
          <a:blip r:embed="rId2">
            <a:extLst>
              <a:ext uri="{28A0092B-C50C-407E-A947-70E740481C1C}">
                <a14:useLocalDpi xmlns:a14="http://schemas.microsoft.com/office/drawing/2010/main" val="0"/>
              </a:ext>
            </a:extLst>
          </a:blip>
          <a:srcRect/>
          <a:stretch>
            <a:fillRect/>
          </a:stretch>
        </p:blipFill>
        <p:spPr bwMode="auto">
          <a:xfrm>
            <a:off x="2192055" y="0"/>
            <a:ext cx="9544833" cy="6858000"/>
          </a:xfrm>
          <a:prstGeom prst="rect">
            <a:avLst/>
          </a:prstGeom>
          <a:noFill/>
          <a:ln>
            <a:noFill/>
          </a:ln>
        </p:spPr>
      </p:pic>
      <p:sp>
        <p:nvSpPr>
          <p:cNvPr id="3" name="Rectangle 2"/>
          <p:cNvSpPr/>
          <p:nvPr/>
        </p:nvSpPr>
        <p:spPr>
          <a:xfrm>
            <a:off x="0" y="2166383"/>
            <a:ext cx="2192055" cy="4154984"/>
          </a:xfrm>
          <a:prstGeom prst="rect">
            <a:avLst/>
          </a:prstGeom>
        </p:spPr>
        <p:txBody>
          <a:bodyPr wrap="square">
            <a:spAutoFit/>
          </a:bodyPr>
          <a:lstStyle/>
          <a:p>
            <a:r>
              <a:rPr lang="en-US" sz="2400" b="1" dirty="0">
                <a:solidFill>
                  <a:srgbClr val="7030A0"/>
                </a:solidFill>
                <a:latin typeface="Arial" panose="020B0604020202020204" pitchFamily="34" charset="0"/>
                <a:cs typeface="Arial" panose="020B0604020202020204" pitchFamily="34" charset="0"/>
              </a:rPr>
              <a:t>Classification </a:t>
            </a:r>
            <a:r>
              <a:rPr lang="en-US" sz="2400" b="1" dirty="0" smtClean="0">
                <a:solidFill>
                  <a:srgbClr val="7030A0"/>
                </a:solidFill>
                <a:latin typeface="Arial" panose="020B0604020202020204" pitchFamily="34" charset="0"/>
                <a:cs typeface="Arial" panose="020B0604020202020204" pitchFamily="34" charset="0"/>
              </a:rPr>
              <a:t>of </a:t>
            </a:r>
          </a:p>
          <a:p>
            <a:r>
              <a:rPr lang="en-US" sz="2400" b="1" dirty="0" smtClean="0">
                <a:solidFill>
                  <a:srgbClr val="7030A0"/>
                </a:solidFill>
                <a:latin typeface="Arial" panose="020B0604020202020204" pitchFamily="34" charset="0"/>
                <a:cs typeface="Arial" panose="020B0604020202020204" pitchFamily="34" charset="0"/>
              </a:rPr>
              <a:t>puerperal </a:t>
            </a:r>
          </a:p>
          <a:p>
            <a:endParaRPr lang="en-US" sz="2400" b="1" dirty="0" smtClean="0">
              <a:solidFill>
                <a:srgbClr val="7030A0"/>
              </a:solidFill>
              <a:latin typeface="Arial" panose="020B0604020202020204" pitchFamily="34" charset="0"/>
              <a:cs typeface="Arial" panose="020B0604020202020204" pitchFamily="34" charset="0"/>
            </a:endParaRPr>
          </a:p>
          <a:p>
            <a:r>
              <a:rPr lang="en-US" sz="2400" b="1" dirty="0" smtClean="0">
                <a:solidFill>
                  <a:srgbClr val="7030A0"/>
                </a:solidFill>
                <a:latin typeface="Arial" panose="020B0604020202020204" pitchFamily="34" charset="0"/>
                <a:cs typeface="Arial" panose="020B0604020202020204" pitchFamily="34" charset="0"/>
              </a:rPr>
              <a:t>and </a:t>
            </a:r>
          </a:p>
          <a:p>
            <a:endParaRPr lang="en-US" sz="2400" b="1" dirty="0">
              <a:solidFill>
                <a:srgbClr val="7030A0"/>
              </a:solidFill>
              <a:latin typeface="Arial" panose="020B0604020202020204" pitchFamily="34" charset="0"/>
              <a:cs typeface="Arial" panose="020B0604020202020204" pitchFamily="34" charset="0"/>
            </a:endParaRPr>
          </a:p>
          <a:p>
            <a:r>
              <a:rPr lang="en-US" sz="2400" b="1" dirty="0" smtClean="0">
                <a:solidFill>
                  <a:srgbClr val="7030A0"/>
                </a:solidFill>
                <a:latin typeface="Arial" panose="020B0604020202020204" pitchFamily="34" charset="0"/>
                <a:cs typeface="Arial" panose="020B0604020202020204" pitchFamily="34" charset="0"/>
              </a:rPr>
              <a:t>retroperitoneal hematomas </a:t>
            </a:r>
          </a:p>
          <a:p>
            <a:endParaRPr lang="en-US" sz="2400" b="1" dirty="0">
              <a:solidFill>
                <a:srgbClr val="7030A0"/>
              </a:solidFill>
              <a:latin typeface="Arial" panose="020B0604020202020204" pitchFamily="34" charset="0"/>
              <a:cs typeface="Arial" panose="020B0604020202020204" pitchFamily="34" charset="0"/>
            </a:endParaRPr>
          </a:p>
          <a:p>
            <a:r>
              <a:rPr lang="en-US" sz="2400" b="1" dirty="0" smtClean="0">
                <a:solidFill>
                  <a:srgbClr val="7030A0"/>
                </a:solidFill>
                <a:latin typeface="Arial" panose="020B0604020202020204" pitchFamily="34" charset="0"/>
                <a:cs typeface="Arial" panose="020B0604020202020204" pitchFamily="34" charset="0"/>
              </a:rPr>
              <a:t>in </a:t>
            </a:r>
            <a:r>
              <a:rPr lang="en-US" sz="2400" b="1" dirty="0">
                <a:solidFill>
                  <a:srgbClr val="7030A0"/>
                </a:solidFill>
                <a:latin typeface="Arial" panose="020B0604020202020204" pitchFamily="34" charset="0"/>
                <a:cs typeface="Arial" panose="020B0604020202020204" pitchFamily="34" charset="0"/>
              </a:rPr>
              <a:t>obstetrics</a:t>
            </a:r>
            <a:r>
              <a:rPr lang="en-US" sz="2400"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5318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63880"/>
            <a:ext cx="10364451" cy="571455"/>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Vulvar </a:t>
            </a:r>
            <a:r>
              <a:rPr lang="en-US" sz="2800" b="1" cap="none" dirty="0">
                <a:solidFill>
                  <a:srgbClr val="7030A0"/>
                </a:solidFill>
                <a:latin typeface="Arial" panose="020B0604020202020204" pitchFamily="34" charset="0"/>
                <a:cs typeface="Arial" panose="020B0604020202020204" pitchFamily="34" charset="0"/>
              </a:rPr>
              <a:t>hematomas</a:t>
            </a:r>
            <a:endParaRPr lang="en-US" sz="2800" b="1" dirty="0"/>
          </a:p>
        </p:txBody>
      </p:sp>
      <p:sp>
        <p:nvSpPr>
          <p:cNvPr id="3" name="Content Placeholder 2"/>
          <p:cNvSpPr>
            <a:spLocks noGrp="1"/>
          </p:cNvSpPr>
          <p:nvPr>
            <p:ph sz="quarter" idx="13"/>
          </p:nvPr>
        </p:nvSpPr>
        <p:spPr>
          <a:xfrm>
            <a:off x="913773" y="1235334"/>
            <a:ext cx="10364451" cy="4555865"/>
          </a:xfrm>
        </p:spPr>
        <p:txBody>
          <a:bodyPr>
            <a:noAutofit/>
          </a:bodyPr>
          <a:lstStyle/>
          <a:p>
            <a:endParaRPr lang="en-US"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Most result </a:t>
            </a:r>
            <a:r>
              <a:rPr lang="en-US" sz="2400" cap="none" dirty="0" smtClean="0">
                <a:solidFill>
                  <a:srgbClr val="7030A0"/>
                </a:solidFill>
                <a:latin typeface="Arial" panose="020B0604020202020204" pitchFamily="34" charset="0"/>
                <a:cs typeface="Arial" panose="020B0604020202020204" pitchFamily="34" charset="0"/>
              </a:rPr>
              <a:t>from </a:t>
            </a:r>
            <a:r>
              <a:rPr lang="en-US" sz="2400" b="1" cap="none" dirty="0" smtClean="0">
                <a:solidFill>
                  <a:srgbClr val="7030A0"/>
                </a:solidFill>
                <a:latin typeface="Arial" panose="020B0604020202020204" pitchFamily="34" charset="0"/>
                <a:cs typeface="Arial" panose="020B0604020202020204" pitchFamily="34" charset="0"/>
              </a:rPr>
              <a:t>injuries</a:t>
            </a:r>
            <a:r>
              <a:rPr lang="en-US" sz="2400" cap="none" dirty="0" smtClean="0">
                <a:solidFill>
                  <a:srgbClr val="7030A0"/>
                </a:solidFill>
                <a:latin typeface="Arial" panose="020B0604020202020204" pitchFamily="34" charset="0"/>
                <a:cs typeface="Arial" panose="020B0604020202020204" pitchFamily="34" charset="0"/>
              </a:rPr>
              <a:t> to branches of the </a:t>
            </a:r>
            <a:r>
              <a:rPr lang="en-US" sz="2400" b="1" cap="none" dirty="0" smtClean="0">
                <a:solidFill>
                  <a:srgbClr val="7030A0"/>
                </a:solidFill>
                <a:latin typeface="Arial" panose="020B0604020202020204" pitchFamily="34" charset="0"/>
                <a:cs typeface="Arial" panose="020B0604020202020204" pitchFamily="34" charset="0"/>
              </a:rPr>
              <a:t>pudendal </a:t>
            </a:r>
            <a:r>
              <a:rPr lang="en-US" sz="2400" b="1" cap="none" dirty="0" smtClean="0">
                <a:solidFill>
                  <a:srgbClr val="7030A0"/>
                </a:solidFill>
                <a:latin typeface="Arial" panose="020B0604020202020204" pitchFamily="34" charset="0"/>
                <a:cs typeface="Arial" panose="020B0604020202020204" pitchFamily="34" charset="0"/>
              </a:rPr>
              <a:t>artery</a:t>
            </a:r>
          </a:p>
          <a:p>
            <a:pPr marL="0" indent="0">
              <a:buNone/>
            </a:pPr>
            <a:r>
              <a:rPr lang="en-US" sz="2400" b="1"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(inferior rectal, perineal, posterior labial, and urethral arteries; the artery of the vestibule; and the deep and dorsal arteries of the clitoris)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That </a:t>
            </a:r>
            <a:r>
              <a:rPr lang="en-US" sz="2400" b="1" cap="none" dirty="0" smtClean="0">
                <a:solidFill>
                  <a:srgbClr val="7030A0"/>
                </a:solidFill>
                <a:latin typeface="Arial" panose="020B0604020202020204" pitchFamily="34" charset="0"/>
                <a:cs typeface="Arial" panose="020B0604020202020204" pitchFamily="34" charset="0"/>
              </a:rPr>
              <a:t>occur during episiotomy </a:t>
            </a:r>
            <a:r>
              <a:rPr lang="en-US" sz="2400" cap="none" dirty="0" smtClean="0">
                <a:solidFill>
                  <a:srgbClr val="7030A0"/>
                </a:solidFill>
                <a:latin typeface="Arial" panose="020B0604020202020204" pitchFamily="34" charset="0"/>
                <a:cs typeface="Arial" panose="020B0604020202020204" pitchFamily="34" charset="0"/>
              </a:rPr>
              <a:t>or from </a:t>
            </a:r>
            <a:r>
              <a:rPr lang="en-US" sz="2400" b="1" cap="none" dirty="0" smtClean="0">
                <a:solidFill>
                  <a:srgbClr val="7030A0"/>
                </a:solidFill>
                <a:latin typeface="Arial" panose="020B0604020202020204" pitchFamily="34" charset="0"/>
                <a:cs typeface="Arial" panose="020B0604020202020204" pitchFamily="34" charset="0"/>
              </a:rPr>
              <a:t>perineal lacerations </a:t>
            </a:r>
            <a:r>
              <a:rPr lang="en-US" sz="2400" cap="none" dirty="0" smtClean="0">
                <a:solidFill>
                  <a:srgbClr val="7030A0"/>
                </a:solidFill>
                <a:latin typeface="Arial" panose="020B0604020202020204" pitchFamily="34" charset="0"/>
                <a:cs typeface="Arial" panose="020B0604020202020204" pitchFamily="34" charset="0"/>
              </a:rPr>
              <a:t>.</a:t>
            </a: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These vessels are typically </a:t>
            </a:r>
            <a:r>
              <a:rPr lang="en-US" sz="2400" b="1" cap="none" dirty="0" smtClean="0">
                <a:solidFill>
                  <a:srgbClr val="7030A0"/>
                </a:solidFill>
                <a:latin typeface="Arial" panose="020B0604020202020204" pitchFamily="34" charset="0"/>
                <a:cs typeface="Arial" panose="020B0604020202020204" pitchFamily="34" charset="0"/>
              </a:rPr>
              <a:t>located</a:t>
            </a:r>
            <a:r>
              <a:rPr lang="en-US" sz="2400" cap="none" dirty="0" smtClean="0">
                <a:solidFill>
                  <a:srgbClr val="7030A0"/>
                </a:solidFill>
                <a:latin typeface="Arial" panose="020B0604020202020204" pitchFamily="34" charset="0"/>
                <a:cs typeface="Arial" panose="020B0604020202020204" pitchFamily="34" charset="0"/>
              </a:rPr>
              <a:t> in the </a:t>
            </a:r>
            <a:r>
              <a:rPr lang="en-US" sz="2400" b="1" cap="none" dirty="0" smtClean="0">
                <a:solidFill>
                  <a:srgbClr val="7030A0"/>
                </a:solidFill>
                <a:latin typeface="Arial" panose="020B0604020202020204" pitchFamily="34" charset="0"/>
                <a:cs typeface="Arial" panose="020B0604020202020204" pitchFamily="34" charset="0"/>
              </a:rPr>
              <a:t>superficial fascia </a:t>
            </a:r>
            <a:r>
              <a:rPr lang="en-US" sz="2400" cap="none" dirty="0" smtClean="0">
                <a:solidFill>
                  <a:srgbClr val="7030A0"/>
                </a:solidFill>
                <a:latin typeface="Arial" panose="020B0604020202020204" pitchFamily="34" charset="0"/>
                <a:cs typeface="Arial" panose="020B0604020202020204" pitchFamily="34" charset="0"/>
              </a:rPr>
              <a:t>of the </a:t>
            </a:r>
            <a:r>
              <a:rPr lang="en-US" sz="2400" b="1" cap="none" dirty="0" smtClean="0">
                <a:solidFill>
                  <a:srgbClr val="7030A0"/>
                </a:solidFill>
                <a:latin typeface="Arial" panose="020B0604020202020204" pitchFamily="34" charset="0"/>
                <a:cs typeface="Arial" panose="020B0604020202020204" pitchFamily="34" charset="0"/>
              </a:rPr>
              <a:t>anterior (urogenital</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posterior pelvic triangle </a:t>
            </a:r>
            <a:r>
              <a:rPr lang="en-US" sz="2400" cap="none" dirty="0" smtClean="0">
                <a:solidFill>
                  <a:srgbClr val="7030A0"/>
                </a:solidFill>
                <a:latin typeface="Arial" panose="020B0604020202020204" pitchFamily="34" charset="0"/>
                <a:cs typeface="Arial" panose="020B0604020202020204" pitchFamily="34" charset="0"/>
              </a:rPr>
              <a:t>.</a:t>
            </a:r>
          </a:p>
          <a:p>
            <a:endParaRPr lang="en-US" cap="none" dirty="0" smtClean="0">
              <a:solidFill>
                <a:srgbClr val="7030A0"/>
              </a:solidFill>
              <a:latin typeface="Arial" panose="020B0604020202020204" pitchFamily="34" charset="0"/>
              <a:cs typeface="Arial" panose="020B0604020202020204" pitchFamily="34" charset="0"/>
            </a:endParaRPr>
          </a:p>
          <a:p>
            <a:pPr marL="0" indent="0">
              <a:buNone/>
            </a:pPr>
            <a:endParaRPr lang="en-US"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729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a:t>
            </a:r>
            <a:endParaRPr lang="en-US" sz="2800" dirty="0"/>
          </a:p>
        </p:txBody>
      </p:sp>
      <p:sp>
        <p:nvSpPr>
          <p:cNvPr id="3" name="Content Placeholder 2"/>
          <p:cNvSpPr>
            <a:spLocks noGrp="1"/>
          </p:cNvSpPr>
          <p:nvPr>
            <p:ph sz="quarter" idx="13"/>
          </p:nvPr>
        </p:nvSpPr>
        <p:spPr>
          <a:xfrm>
            <a:off x="913774" y="1503123"/>
            <a:ext cx="10363826" cy="5066778"/>
          </a:xfrm>
        </p:spPr>
        <p:txBody>
          <a:bodyPr>
            <a:normAutofit/>
          </a:bodyPr>
          <a:lstStyle/>
          <a:p>
            <a:r>
              <a:rPr lang="en-US" sz="2400" cap="none" dirty="0">
                <a:solidFill>
                  <a:srgbClr val="7030A0"/>
                </a:solidFill>
                <a:latin typeface="Arial" panose="020B0604020202020204" pitchFamily="34" charset="0"/>
                <a:cs typeface="Arial" panose="020B0604020202020204" pitchFamily="34" charset="0"/>
              </a:rPr>
              <a:t>Extension of bleeding in the </a:t>
            </a:r>
            <a:r>
              <a:rPr lang="en-US" sz="2400" b="1" cap="none" dirty="0">
                <a:solidFill>
                  <a:srgbClr val="7030A0"/>
                </a:solidFill>
                <a:latin typeface="Arial" panose="020B0604020202020204" pitchFamily="34" charset="0"/>
                <a:cs typeface="Arial" panose="020B0604020202020204" pitchFamily="34" charset="0"/>
              </a:rPr>
              <a:t>anterior triangle </a:t>
            </a:r>
            <a:r>
              <a:rPr lang="en-US" sz="2400" cap="none" dirty="0">
                <a:solidFill>
                  <a:srgbClr val="7030A0"/>
                </a:solidFill>
                <a:latin typeface="Arial" panose="020B0604020202020204" pitchFamily="34" charset="0"/>
                <a:cs typeface="Arial" panose="020B0604020202020204" pitchFamily="34" charset="0"/>
              </a:rPr>
              <a:t>is limited by </a:t>
            </a:r>
            <a:r>
              <a:rPr lang="en-US" sz="2400" b="1" cap="none" dirty="0">
                <a:solidFill>
                  <a:srgbClr val="7030A0"/>
                </a:solidFill>
                <a:latin typeface="Arial" panose="020B0604020202020204" pitchFamily="34" charset="0"/>
                <a:cs typeface="Arial" panose="020B0604020202020204" pitchFamily="34" charset="0"/>
              </a:rPr>
              <a:t>colles' fascia </a:t>
            </a:r>
            <a:r>
              <a:rPr lang="en-US" sz="2400" cap="none" dirty="0">
                <a:solidFill>
                  <a:srgbClr val="7030A0"/>
                </a:solidFill>
                <a:latin typeface="Arial" panose="020B0604020202020204" pitchFamily="34" charset="0"/>
                <a:cs typeface="Arial" panose="020B0604020202020204" pitchFamily="34" charset="0"/>
              </a:rPr>
              <a:t>and the </a:t>
            </a:r>
            <a:r>
              <a:rPr lang="en-US" sz="2400" b="1" cap="none" dirty="0">
                <a:solidFill>
                  <a:srgbClr val="7030A0"/>
                </a:solidFill>
                <a:latin typeface="Arial" panose="020B0604020202020204" pitchFamily="34" charset="0"/>
                <a:cs typeface="Arial" panose="020B0604020202020204" pitchFamily="34" charset="0"/>
              </a:rPr>
              <a:t>urogenital diaphragm</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Extension </a:t>
            </a:r>
            <a:r>
              <a:rPr lang="en-US" sz="2400" b="1" cap="none" dirty="0">
                <a:solidFill>
                  <a:srgbClr val="7030A0"/>
                </a:solidFill>
                <a:latin typeface="Arial" panose="020B0604020202020204" pitchFamily="34" charset="0"/>
                <a:cs typeface="Arial" panose="020B0604020202020204" pitchFamily="34" charset="0"/>
              </a:rPr>
              <a:t>of bleeding</a:t>
            </a:r>
            <a:r>
              <a:rPr lang="en-US" sz="2400" cap="none" dirty="0">
                <a:solidFill>
                  <a:srgbClr val="7030A0"/>
                </a:solidFill>
                <a:latin typeface="Arial" panose="020B0604020202020204" pitchFamily="34" charset="0"/>
                <a:cs typeface="Arial" panose="020B0604020202020204" pitchFamily="34" charset="0"/>
              </a:rPr>
              <a:t> in the </a:t>
            </a:r>
            <a:r>
              <a:rPr lang="en-US" sz="2400" b="1" cap="none" dirty="0">
                <a:solidFill>
                  <a:srgbClr val="7030A0"/>
                </a:solidFill>
                <a:latin typeface="Arial" panose="020B0604020202020204" pitchFamily="34" charset="0"/>
                <a:cs typeface="Arial" panose="020B0604020202020204" pitchFamily="34" charset="0"/>
              </a:rPr>
              <a:t>posterior triangle </a:t>
            </a:r>
            <a:r>
              <a:rPr lang="en-US" sz="2400" cap="none" dirty="0">
                <a:solidFill>
                  <a:srgbClr val="7030A0"/>
                </a:solidFill>
                <a:latin typeface="Arial" panose="020B0604020202020204" pitchFamily="34" charset="0"/>
                <a:cs typeface="Arial" panose="020B0604020202020204" pitchFamily="34" charset="0"/>
              </a:rPr>
              <a:t>is limited by </a:t>
            </a:r>
            <a:r>
              <a:rPr lang="en-US" sz="2400" b="1" cap="none" dirty="0">
                <a:solidFill>
                  <a:srgbClr val="7030A0"/>
                </a:solidFill>
                <a:latin typeface="Arial" panose="020B0604020202020204" pitchFamily="34" charset="0"/>
                <a:cs typeface="Arial" panose="020B0604020202020204" pitchFamily="34" charset="0"/>
              </a:rPr>
              <a:t>the anal fascia limits </a:t>
            </a:r>
            <a:r>
              <a:rPr lang="en-US" sz="2400" cap="none" dirty="0" smtClean="0">
                <a:solidFill>
                  <a:srgbClr val="7030A0"/>
                </a:solidFill>
                <a:latin typeface="Arial" panose="020B0604020202020204" pitchFamily="34" charset="0"/>
                <a:cs typeface="Arial" panose="020B0604020202020204" pitchFamily="34" charset="0"/>
              </a:rPr>
              <a:t>. </a:t>
            </a:r>
            <a:endParaRPr lang="en-US" sz="2400" cap="none" dirty="0">
              <a:solidFill>
                <a:srgbClr val="7030A0"/>
              </a:solidFill>
              <a:latin typeface="Arial" panose="020B0604020202020204" pitchFamily="34" charset="0"/>
              <a:cs typeface="Arial" panose="020B0604020202020204" pitchFamily="34" charset="0"/>
            </a:endParaRP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As </a:t>
            </a:r>
            <a:r>
              <a:rPr lang="en-US" sz="2400" cap="none" dirty="0">
                <a:solidFill>
                  <a:srgbClr val="7030A0"/>
                </a:solidFill>
                <a:latin typeface="Arial" panose="020B0604020202020204" pitchFamily="34" charset="0"/>
                <a:cs typeface="Arial" panose="020B0604020202020204" pitchFamily="34" charset="0"/>
              </a:rPr>
              <a:t>a result, bleeding is </a:t>
            </a:r>
            <a:r>
              <a:rPr lang="en-US" sz="2400" b="1" cap="none" dirty="0">
                <a:solidFill>
                  <a:srgbClr val="7030A0"/>
                </a:solidFill>
                <a:latin typeface="Arial" panose="020B0604020202020204" pitchFamily="34" charset="0"/>
                <a:cs typeface="Arial" panose="020B0604020202020204" pitchFamily="34" charset="0"/>
              </a:rPr>
              <a:t>directed toward the skin </a:t>
            </a:r>
            <a:r>
              <a:rPr lang="en-US" sz="2400" cap="none" dirty="0">
                <a:solidFill>
                  <a:srgbClr val="7030A0"/>
                </a:solidFill>
                <a:latin typeface="Arial" panose="020B0604020202020204" pitchFamily="34" charset="0"/>
                <a:cs typeface="Arial" panose="020B0604020202020204" pitchFamily="34" charset="0"/>
              </a:rPr>
              <a:t>where the </a:t>
            </a:r>
            <a:r>
              <a:rPr lang="en-US" sz="2400" b="1" cap="none" dirty="0">
                <a:solidFill>
                  <a:srgbClr val="7030A0"/>
                </a:solidFill>
                <a:latin typeface="Arial" panose="020B0604020202020204" pitchFamily="34" charset="0"/>
                <a:cs typeface="Arial" panose="020B0604020202020204" pitchFamily="34" charset="0"/>
              </a:rPr>
              <a:t>loose subcutaneous tissues </a:t>
            </a:r>
            <a:r>
              <a:rPr lang="en-US" sz="2400" cap="none" dirty="0">
                <a:solidFill>
                  <a:srgbClr val="7030A0"/>
                </a:solidFill>
                <a:latin typeface="Arial" panose="020B0604020202020204" pitchFamily="34" charset="0"/>
                <a:cs typeface="Arial" panose="020B0604020202020204" pitchFamily="34" charset="0"/>
              </a:rPr>
              <a:t>afford </a:t>
            </a:r>
            <a:r>
              <a:rPr lang="en-US" sz="2400" b="1" cap="none" dirty="0">
                <a:solidFill>
                  <a:srgbClr val="7030A0"/>
                </a:solidFill>
                <a:latin typeface="Arial" panose="020B0604020202020204" pitchFamily="34" charset="0"/>
                <a:cs typeface="Arial" panose="020B0604020202020204" pitchFamily="34" charset="0"/>
              </a:rPr>
              <a:t>little resistance </a:t>
            </a:r>
            <a:r>
              <a:rPr lang="en-US" sz="2400" cap="none" dirty="0">
                <a:solidFill>
                  <a:srgbClr val="7030A0"/>
                </a:solidFill>
                <a:latin typeface="Arial" panose="020B0604020202020204" pitchFamily="34" charset="0"/>
                <a:cs typeface="Arial" panose="020B0604020202020204" pitchFamily="34" charset="0"/>
              </a:rPr>
              <a:t>to </a:t>
            </a:r>
            <a:r>
              <a:rPr lang="en-US" sz="2400" b="1" cap="none" dirty="0">
                <a:solidFill>
                  <a:srgbClr val="7030A0"/>
                </a:solidFill>
                <a:latin typeface="Arial" panose="020B0604020202020204" pitchFamily="34" charset="0"/>
                <a:cs typeface="Arial" panose="020B0604020202020204" pitchFamily="34" charset="0"/>
              </a:rPr>
              <a:t>hematoma formation</a:t>
            </a:r>
            <a:r>
              <a:rPr lang="en-US" sz="2400" cap="none" dirty="0">
                <a:solidFill>
                  <a:srgbClr val="7030A0"/>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19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653435"/>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a:t>
            </a:r>
            <a:endParaRPr lang="en-US" sz="2800" dirty="0"/>
          </a:p>
        </p:txBody>
      </p:sp>
      <p:sp>
        <p:nvSpPr>
          <p:cNvPr id="3" name="Content Placeholder 2"/>
          <p:cNvSpPr>
            <a:spLocks noGrp="1"/>
          </p:cNvSpPr>
          <p:nvPr>
            <p:ph sz="quarter" idx="13"/>
          </p:nvPr>
        </p:nvSpPr>
        <p:spPr>
          <a:xfrm>
            <a:off x="913774" y="1653436"/>
            <a:ext cx="10364451" cy="4647156"/>
          </a:xfrm>
        </p:spPr>
        <p:txBody>
          <a:bodyPr/>
          <a:lstStyle/>
          <a:p>
            <a:r>
              <a:rPr lang="en-US" sz="2400" b="1" cap="none" dirty="0" smtClean="0">
                <a:solidFill>
                  <a:srgbClr val="7030A0"/>
                </a:solidFill>
                <a:latin typeface="Arial" panose="020B0604020202020204" pitchFamily="34" charset="0"/>
                <a:cs typeface="Arial" panose="020B0604020202020204" pitchFamily="34" charset="0"/>
              </a:rPr>
              <a:t>Superficial </a:t>
            </a:r>
            <a:r>
              <a:rPr lang="en-US" sz="2400" b="1" cap="none" dirty="0">
                <a:solidFill>
                  <a:srgbClr val="7030A0"/>
                </a:solidFill>
                <a:latin typeface="Arial" panose="020B0604020202020204" pitchFamily="34" charset="0"/>
                <a:cs typeface="Arial" panose="020B0604020202020204" pitchFamily="34" charset="0"/>
              </a:rPr>
              <a:t>hematomas </a:t>
            </a:r>
            <a:r>
              <a:rPr lang="en-US" sz="2400" cap="none" dirty="0">
                <a:solidFill>
                  <a:srgbClr val="7030A0"/>
                </a:solidFill>
                <a:latin typeface="Arial" panose="020B0604020202020204" pitchFamily="34" charset="0"/>
                <a:cs typeface="Arial" panose="020B0604020202020204" pitchFamily="34" charset="0"/>
              </a:rPr>
              <a:t>can </a:t>
            </a:r>
            <a:r>
              <a:rPr lang="en-US" sz="2400" b="1" cap="none" dirty="0">
                <a:solidFill>
                  <a:srgbClr val="7030A0"/>
                </a:solidFill>
                <a:latin typeface="Arial" panose="020B0604020202020204" pitchFamily="34" charset="0"/>
                <a:cs typeface="Arial" panose="020B0604020202020204" pitchFamily="34" charset="0"/>
              </a:rPr>
              <a:t>extend</a:t>
            </a:r>
            <a:r>
              <a:rPr lang="en-US" sz="2400" cap="none" dirty="0">
                <a:solidFill>
                  <a:srgbClr val="7030A0"/>
                </a:solidFill>
                <a:latin typeface="Arial" panose="020B0604020202020204" pitchFamily="34" charset="0"/>
                <a:cs typeface="Arial" panose="020B0604020202020204" pitchFamily="34" charset="0"/>
              </a:rPr>
              <a:t> from the </a:t>
            </a:r>
            <a:r>
              <a:rPr lang="en-US" sz="2400" b="1" cap="none" dirty="0">
                <a:solidFill>
                  <a:srgbClr val="7030A0"/>
                </a:solidFill>
                <a:latin typeface="Arial" panose="020B0604020202020204" pitchFamily="34" charset="0"/>
                <a:cs typeface="Arial" panose="020B0604020202020204" pitchFamily="34" charset="0"/>
              </a:rPr>
              <a:t>posterior margin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anterior triangle </a:t>
            </a:r>
            <a:r>
              <a:rPr lang="en-US" sz="2400" cap="none" dirty="0">
                <a:solidFill>
                  <a:srgbClr val="7030A0"/>
                </a:solidFill>
                <a:latin typeface="Arial" panose="020B0604020202020204" pitchFamily="34" charset="0"/>
                <a:cs typeface="Arial" panose="020B0604020202020204" pitchFamily="34" charset="0"/>
              </a:rPr>
              <a:t>(at the level of the transverse perineal muscle) </a:t>
            </a:r>
            <a:r>
              <a:rPr lang="en-US" sz="2400" b="1" cap="none" dirty="0">
                <a:solidFill>
                  <a:srgbClr val="7030A0"/>
                </a:solidFill>
                <a:latin typeface="Arial" panose="020B0604020202020204" pitchFamily="34" charset="0"/>
                <a:cs typeface="Arial" panose="020B0604020202020204" pitchFamily="34" charset="0"/>
              </a:rPr>
              <a:t>anteriorly over the mons </a:t>
            </a:r>
            <a:r>
              <a:rPr lang="en-US" sz="2400" cap="none" dirty="0">
                <a:solidFill>
                  <a:srgbClr val="7030A0"/>
                </a:solidFill>
                <a:latin typeface="Arial" panose="020B0604020202020204" pitchFamily="34" charset="0"/>
                <a:cs typeface="Arial" panose="020B0604020202020204" pitchFamily="34" charset="0"/>
              </a:rPr>
              <a:t>to the </a:t>
            </a:r>
            <a:r>
              <a:rPr lang="en-US" sz="2400" b="1" cap="none" dirty="0">
                <a:solidFill>
                  <a:srgbClr val="7030A0"/>
                </a:solidFill>
                <a:latin typeface="Arial" panose="020B0604020202020204" pitchFamily="34" charset="0"/>
                <a:cs typeface="Arial" panose="020B0604020202020204" pitchFamily="34" charset="0"/>
              </a:rPr>
              <a:t>fusion of fascia at the inguinal ligament</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Necrosis</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caused by </a:t>
            </a:r>
            <a:r>
              <a:rPr lang="en-US" sz="2400" b="1" cap="none" dirty="0">
                <a:solidFill>
                  <a:srgbClr val="7030A0"/>
                </a:solidFill>
                <a:latin typeface="Arial" panose="020B0604020202020204" pitchFamily="34" charset="0"/>
                <a:cs typeface="Arial" panose="020B0604020202020204" pitchFamily="34" charset="0"/>
              </a:rPr>
              <a:t>pressure</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rupture</a:t>
            </a:r>
            <a:r>
              <a:rPr lang="en-US" sz="2400" cap="none" dirty="0">
                <a:solidFill>
                  <a:srgbClr val="7030A0"/>
                </a:solidFill>
                <a:latin typeface="Arial" panose="020B0604020202020204" pitchFamily="34" charset="0"/>
                <a:cs typeface="Arial" panose="020B0604020202020204" pitchFamily="34" charset="0"/>
              </a:rPr>
              <a:t> of the tissue surrounding the hematoma may lead to </a:t>
            </a:r>
            <a:r>
              <a:rPr lang="en-US" sz="2400" b="1" cap="none" dirty="0">
                <a:solidFill>
                  <a:srgbClr val="7030A0"/>
                </a:solidFill>
                <a:latin typeface="Arial" panose="020B0604020202020204" pitchFamily="34" charset="0"/>
                <a:cs typeface="Arial" panose="020B0604020202020204" pitchFamily="34" charset="0"/>
              </a:rPr>
              <a:t>external </a:t>
            </a:r>
            <a:r>
              <a:rPr lang="en-US" sz="2400" b="1" cap="none" dirty="0" smtClean="0">
                <a:solidFill>
                  <a:srgbClr val="7030A0"/>
                </a:solidFill>
                <a:latin typeface="Arial" panose="020B0604020202020204" pitchFamily="34" charset="0"/>
                <a:cs typeface="Arial" panose="020B0604020202020204" pitchFamily="34" charset="0"/>
              </a:rPr>
              <a:t>hemorrhage. </a:t>
            </a:r>
            <a:endParaRPr lang="en-US" sz="2400" b="1" cap="none" dirty="0">
              <a:solidFill>
                <a:srgbClr val="7030A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7613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320"/>
            <a:ext cx="10364451" cy="1185231"/>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Vaginal/Paravaginal </a:t>
            </a:r>
            <a:r>
              <a:rPr lang="en-US" sz="2800" b="1" cap="none" dirty="0">
                <a:solidFill>
                  <a:srgbClr val="7030A0"/>
                </a:solidFill>
                <a:latin typeface="Arial" panose="020B0604020202020204" pitchFamily="34" charset="0"/>
                <a:cs typeface="Arial" panose="020B0604020202020204" pitchFamily="34" charset="0"/>
              </a:rPr>
              <a:t>Area(Vaginal/paravaginal hematomas)</a:t>
            </a:r>
            <a:endParaRPr lang="en-US" sz="2800" b="1" cap="none" dirty="0"/>
          </a:p>
        </p:txBody>
      </p:sp>
      <p:sp>
        <p:nvSpPr>
          <p:cNvPr id="3" name="Content Placeholder 2"/>
          <p:cNvSpPr>
            <a:spLocks noGrp="1"/>
          </p:cNvSpPr>
          <p:nvPr>
            <p:ph sz="quarter" idx="13"/>
          </p:nvPr>
        </p:nvSpPr>
        <p:spPr>
          <a:xfrm>
            <a:off x="913774" y="989556"/>
            <a:ext cx="10363826" cy="5868443"/>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Result from </a:t>
            </a:r>
            <a:r>
              <a:rPr lang="en-US" sz="2400" b="1" cap="none" dirty="0" smtClean="0">
                <a:solidFill>
                  <a:srgbClr val="7030A0"/>
                </a:solidFill>
                <a:latin typeface="Arial" panose="020B0604020202020204" pitchFamily="34" charset="0"/>
                <a:cs typeface="Arial" panose="020B0604020202020204" pitchFamily="34" charset="0"/>
              </a:rPr>
              <a:t>injuries</a:t>
            </a:r>
            <a:r>
              <a:rPr lang="en-US" sz="2400" cap="none" dirty="0" smtClean="0">
                <a:solidFill>
                  <a:srgbClr val="7030A0"/>
                </a:solidFill>
                <a:latin typeface="Arial" panose="020B0604020202020204" pitchFamily="34" charset="0"/>
                <a:cs typeface="Arial" panose="020B0604020202020204" pitchFamily="34" charset="0"/>
              </a:rPr>
              <a:t> to branches of the </a:t>
            </a:r>
            <a:r>
              <a:rPr lang="en-US" sz="2400" b="1" cap="none" dirty="0" smtClean="0">
                <a:solidFill>
                  <a:srgbClr val="7030A0"/>
                </a:solidFill>
                <a:latin typeface="Arial" panose="020B0604020202020204" pitchFamily="34" charset="0"/>
                <a:cs typeface="Arial" panose="020B0604020202020204" pitchFamily="34" charset="0"/>
              </a:rPr>
              <a:t>uterine artery</a:t>
            </a:r>
            <a:r>
              <a:rPr lang="en-US" sz="2400" cap="none" dirty="0" smtClean="0">
                <a:solidFill>
                  <a:srgbClr val="7030A0"/>
                </a:solidFill>
                <a:latin typeface="Arial" panose="020B0604020202020204" pitchFamily="34" charset="0"/>
                <a:cs typeface="Arial" panose="020B0604020202020204" pitchFamily="34" charset="0"/>
              </a:rPr>
              <a:t>, mainly the </a:t>
            </a:r>
            <a:r>
              <a:rPr lang="en-US" sz="2400" b="1" cap="none" dirty="0" smtClean="0">
                <a:solidFill>
                  <a:srgbClr val="7030A0"/>
                </a:solidFill>
                <a:latin typeface="Arial" panose="020B0604020202020204" pitchFamily="34" charset="0"/>
                <a:cs typeface="Arial" panose="020B0604020202020204" pitchFamily="34" charset="0"/>
              </a:rPr>
              <a:t>descending branch </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Are </a:t>
            </a:r>
            <a:r>
              <a:rPr lang="en-US" sz="2400" b="1" cap="none" dirty="0" smtClean="0">
                <a:solidFill>
                  <a:srgbClr val="7030A0"/>
                </a:solidFill>
                <a:latin typeface="Arial" panose="020B0604020202020204" pitchFamily="34" charset="0"/>
                <a:cs typeface="Arial" panose="020B0604020202020204" pitchFamily="34" charset="0"/>
              </a:rPr>
              <a:t>commonly associated </a:t>
            </a:r>
            <a:r>
              <a:rPr lang="en-US" sz="2400" cap="none" dirty="0" smtClean="0">
                <a:solidFill>
                  <a:srgbClr val="7030A0"/>
                </a:solidFill>
                <a:latin typeface="Arial" panose="020B0604020202020204" pitchFamily="34" charset="0"/>
                <a:cs typeface="Arial" panose="020B0604020202020204" pitchFamily="34" charset="0"/>
              </a:rPr>
              <a:t>with </a:t>
            </a:r>
          </a:p>
          <a:p>
            <a:r>
              <a:rPr lang="en-US" sz="2400" b="1" cap="none" dirty="0" smtClean="0">
                <a:solidFill>
                  <a:srgbClr val="7030A0"/>
                </a:solidFill>
                <a:latin typeface="Arial" panose="020B0604020202020204" pitchFamily="34" charset="0"/>
                <a:cs typeface="Arial" panose="020B0604020202020204" pitchFamily="34" charset="0"/>
              </a:rPr>
              <a:t>Forceps delivery</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But may also occur during </a:t>
            </a:r>
            <a:r>
              <a:rPr lang="en-US" sz="2400" b="1" cap="none" dirty="0" smtClean="0">
                <a:solidFill>
                  <a:srgbClr val="7030A0"/>
                </a:solidFill>
                <a:latin typeface="Arial" panose="020B0604020202020204" pitchFamily="34" charset="0"/>
                <a:cs typeface="Arial" panose="020B0604020202020204" pitchFamily="34" charset="0"/>
              </a:rPr>
              <a:t>spontaneous</a:t>
            </a:r>
            <a:r>
              <a:rPr lang="en-US" sz="2400" cap="none" dirty="0" smtClean="0">
                <a:solidFill>
                  <a:srgbClr val="7030A0"/>
                </a:solidFill>
                <a:latin typeface="Arial" panose="020B0604020202020204" pitchFamily="34" charset="0"/>
                <a:cs typeface="Arial" panose="020B0604020202020204" pitchFamily="34" charset="0"/>
              </a:rPr>
              <a:t> delivery.</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In contrast to the vulva</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vessels in the vagina </a:t>
            </a:r>
            <a:r>
              <a:rPr lang="en-US" sz="2400" cap="none" dirty="0" smtClean="0">
                <a:solidFill>
                  <a:srgbClr val="7030A0"/>
                </a:solidFill>
                <a:latin typeface="Arial" panose="020B0604020202020204" pitchFamily="34" charset="0"/>
                <a:cs typeface="Arial" panose="020B0604020202020204" pitchFamily="34" charset="0"/>
              </a:rPr>
              <a:t>are surrounded by </a:t>
            </a:r>
            <a:r>
              <a:rPr lang="en-US" sz="2400" b="1" cap="none" dirty="0" smtClean="0">
                <a:solidFill>
                  <a:srgbClr val="7030A0"/>
                </a:solidFill>
                <a:latin typeface="Arial" panose="020B0604020202020204" pitchFamily="34" charset="0"/>
                <a:cs typeface="Arial" panose="020B0604020202020204" pitchFamily="34" charset="0"/>
              </a:rPr>
              <a:t>soft tissue </a:t>
            </a:r>
            <a:r>
              <a:rPr lang="en-US" sz="2400" cap="none" dirty="0" smtClean="0">
                <a:solidFill>
                  <a:srgbClr val="7030A0"/>
                </a:solidFill>
                <a:latin typeface="Arial" panose="020B0604020202020204" pitchFamily="34" charset="0"/>
                <a:cs typeface="Arial" panose="020B0604020202020204" pitchFamily="34" charset="0"/>
              </a:rPr>
              <a:t>and do </a:t>
            </a:r>
            <a:r>
              <a:rPr lang="en-US" sz="2400" b="1" cap="none" dirty="0" smtClean="0">
                <a:solidFill>
                  <a:srgbClr val="7030A0"/>
                </a:solidFill>
                <a:latin typeface="Arial" panose="020B0604020202020204" pitchFamily="34" charset="0"/>
                <a:cs typeface="Arial" panose="020B0604020202020204" pitchFamily="34" charset="0"/>
              </a:rPr>
              <a:t>not lie </a:t>
            </a:r>
            <a:r>
              <a:rPr lang="en-US" sz="2400" cap="none" dirty="0" smtClean="0">
                <a:solidFill>
                  <a:srgbClr val="7030A0"/>
                </a:solidFill>
                <a:latin typeface="Arial" panose="020B0604020202020204" pitchFamily="34" charset="0"/>
                <a:cs typeface="Arial" panose="020B0604020202020204" pitchFamily="34" charset="0"/>
              </a:rPr>
              <a:t>in the </a:t>
            </a:r>
            <a:r>
              <a:rPr lang="en-US" sz="2400" b="1" cap="none" dirty="0" smtClean="0">
                <a:solidFill>
                  <a:srgbClr val="7030A0"/>
                </a:solidFill>
                <a:latin typeface="Arial" panose="020B0604020202020204" pitchFamily="34" charset="0"/>
                <a:cs typeface="Arial" panose="020B0604020202020204" pitchFamily="34" charset="0"/>
              </a:rPr>
              <a:t>superficial fascia</a:t>
            </a:r>
            <a:r>
              <a:rPr lang="en-US" sz="2400" cap="none" dirty="0" smtClean="0">
                <a:solidFill>
                  <a:srgbClr val="7030A0"/>
                </a:solidFill>
                <a:latin typeface="Arial" panose="020B0604020202020204" pitchFamily="34" charset="0"/>
                <a:cs typeface="Arial" panose="020B0604020202020204" pitchFamily="34" charset="0"/>
              </a:rPr>
              <a:t>; therefore, </a:t>
            </a:r>
            <a:r>
              <a:rPr lang="en-US" sz="2400" b="1" cap="none" dirty="0" smtClean="0">
                <a:solidFill>
                  <a:srgbClr val="7030A0"/>
                </a:solidFill>
                <a:latin typeface="Arial" panose="020B0604020202020204" pitchFamily="34" charset="0"/>
                <a:cs typeface="Arial" panose="020B0604020202020204" pitchFamily="34" charset="0"/>
              </a:rPr>
              <a:t>trauma to these vessels </a:t>
            </a:r>
            <a:r>
              <a:rPr lang="en-US" sz="2400" cap="none" dirty="0" smtClean="0">
                <a:solidFill>
                  <a:srgbClr val="7030A0"/>
                </a:solidFill>
                <a:latin typeface="Arial" panose="020B0604020202020204" pitchFamily="34" charset="0"/>
                <a:cs typeface="Arial" panose="020B0604020202020204" pitchFamily="34" charset="0"/>
              </a:rPr>
              <a:t>can lead to a </a:t>
            </a:r>
            <a:r>
              <a:rPr lang="en-US" sz="2400" b="1" cap="none" dirty="0" smtClean="0">
                <a:solidFill>
                  <a:srgbClr val="7030A0"/>
                </a:solidFill>
                <a:latin typeface="Arial" panose="020B0604020202020204" pitchFamily="34" charset="0"/>
                <a:cs typeface="Arial" panose="020B0604020202020204" pitchFamily="34" charset="0"/>
              </a:rPr>
              <a:t>large accumulation of blood </a:t>
            </a:r>
            <a:r>
              <a:rPr lang="en-US" sz="2400" cap="none" dirty="0" smtClean="0">
                <a:solidFill>
                  <a:srgbClr val="7030A0"/>
                </a:solidFill>
                <a:latin typeface="Arial" panose="020B0604020202020204" pitchFamily="34" charset="0"/>
                <a:cs typeface="Arial" panose="020B0604020202020204" pitchFamily="34" charset="0"/>
              </a:rPr>
              <a:t>in the </a:t>
            </a:r>
            <a:r>
              <a:rPr lang="en-US" sz="2400" b="1" cap="none" dirty="0" smtClean="0">
                <a:solidFill>
                  <a:srgbClr val="7030A0"/>
                </a:solidFill>
                <a:latin typeface="Arial" panose="020B0604020202020204" pitchFamily="34" charset="0"/>
                <a:cs typeface="Arial" panose="020B0604020202020204" pitchFamily="34" charset="0"/>
              </a:rPr>
              <a:t>paravaginal space </a:t>
            </a:r>
            <a:r>
              <a:rPr lang="en-US" sz="2400" cap="none" dirty="0" smtClean="0">
                <a:solidFill>
                  <a:srgbClr val="7030A0"/>
                </a:solidFill>
                <a:latin typeface="Arial" panose="020B0604020202020204" pitchFamily="34" charset="0"/>
                <a:cs typeface="Arial" panose="020B0604020202020204" pitchFamily="34" charset="0"/>
              </a:rPr>
              <a:t>or</a:t>
            </a:r>
            <a:r>
              <a:rPr lang="en-US" sz="2400" b="1" cap="none" dirty="0" smtClean="0">
                <a:solidFill>
                  <a:srgbClr val="7030A0"/>
                </a:solidFill>
                <a:latin typeface="Arial" panose="020B0604020202020204" pitchFamily="34" charset="0"/>
                <a:cs typeface="Arial" panose="020B0604020202020204" pitchFamily="34" charset="0"/>
              </a:rPr>
              <a:t> </a:t>
            </a:r>
            <a:r>
              <a:rPr lang="en-US" sz="2400" b="1" cap="none" dirty="0" err="1" smtClean="0">
                <a:solidFill>
                  <a:srgbClr val="7030A0"/>
                </a:solidFill>
                <a:latin typeface="Arial" panose="020B0604020202020204" pitchFamily="34" charset="0"/>
                <a:cs typeface="Arial" panose="020B0604020202020204" pitchFamily="34" charset="0"/>
              </a:rPr>
              <a:t>ischiorectal</a:t>
            </a:r>
            <a:r>
              <a:rPr lang="en-US" sz="2400" b="1" cap="none" dirty="0" smtClean="0">
                <a:solidFill>
                  <a:srgbClr val="7030A0"/>
                </a:solidFill>
                <a:latin typeface="Arial" panose="020B0604020202020204" pitchFamily="34" charset="0"/>
                <a:cs typeface="Arial" panose="020B0604020202020204" pitchFamily="34" charset="0"/>
              </a:rPr>
              <a:t> fossa. </a:t>
            </a:r>
          </a:p>
        </p:txBody>
      </p:sp>
    </p:spTree>
    <p:extLst>
      <p:ext uri="{BB962C8B-B14F-4D97-AF65-F5344CB8AC3E}">
        <p14:creationId xmlns:p14="http://schemas.microsoft.com/office/powerpoint/2010/main" val="271208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716065"/>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Vaginal/Paravaginal Area(Vaginal/paravaginal hematomas)</a:t>
            </a:r>
            <a:endParaRPr lang="en-US" sz="2800" dirty="0"/>
          </a:p>
        </p:txBody>
      </p:sp>
      <p:sp>
        <p:nvSpPr>
          <p:cNvPr id="3" name="Content Placeholder 2"/>
          <p:cNvSpPr>
            <a:spLocks noGrp="1"/>
          </p:cNvSpPr>
          <p:nvPr>
            <p:ph sz="quarter" idx="13"/>
          </p:nvPr>
        </p:nvSpPr>
        <p:spPr>
          <a:xfrm>
            <a:off x="913774" y="1565754"/>
            <a:ext cx="10364451" cy="4225446"/>
          </a:xfrm>
        </p:spPr>
        <p:txBody>
          <a:bodyPr/>
          <a:lstStyle/>
          <a:p>
            <a:r>
              <a:rPr lang="en-US" sz="2400" b="1" cap="none" dirty="0">
                <a:solidFill>
                  <a:srgbClr val="7030A0"/>
                </a:solidFill>
                <a:latin typeface="Arial" panose="020B0604020202020204" pitchFamily="34" charset="0"/>
                <a:cs typeface="Arial" panose="020B0604020202020204" pitchFamily="34" charset="0"/>
              </a:rPr>
              <a:t>Most</a:t>
            </a:r>
            <a:r>
              <a:rPr lang="en-US" sz="2400" cap="none" dirty="0">
                <a:solidFill>
                  <a:srgbClr val="7030A0"/>
                </a:solidFill>
                <a:latin typeface="Arial" panose="020B0604020202020204" pitchFamily="34" charset="0"/>
                <a:cs typeface="Arial" panose="020B0604020202020204" pitchFamily="34" charset="0"/>
              </a:rPr>
              <a:t> vaginal/paravaginal hematomas also </a:t>
            </a:r>
            <a:r>
              <a:rPr lang="en-US" sz="2400" b="1" cap="none" dirty="0">
                <a:solidFill>
                  <a:srgbClr val="7030A0"/>
                </a:solidFill>
                <a:latin typeface="Arial" panose="020B0604020202020204" pitchFamily="34" charset="0"/>
                <a:cs typeface="Arial" panose="020B0604020202020204" pitchFamily="34" charset="0"/>
              </a:rPr>
              <a:t>extend</a:t>
            </a:r>
            <a:r>
              <a:rPr lang="en-US" sz="2400" cap="none" dirty="0">
                <a:solidFill>
                  <a:srgbClr val="7030A0"/>
                </a:solidFill>
                <a:latin typeface="Arial" panose="020B0604020202020204" pitchFamily="34" charset="0"/>
                <a:cs typeface="Arial" panose="020B0604020202020204" pitchFamily="34" charset="0"/>
              </a:rPr>
              <a:t> into the </a:t>
            </a:r>
            <a:r>
              <a:rPr lang="en-US" sz="2400" b="1" cap="none" dirty="0">
                <a:solidFill>
                  <a:srgbClr val="7030A0"/>
                </a:solidFill>
                <a:latin typeface="Arial" panose="020B0604020202020204" pitchFamily="34" charset="0"/>
                <a:cs typeface="Arial" panose="020B0604020202020204" pitchFamily="34" charset="0"/>
              </a:rPr>
              <a:t>upper portion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vaginal canal</a:t>
            </a:r>
            <a:r>
              <a:rPr lang="en-US" sz="2400" cap="none" dirty="0">
                <a:solidFill>
                  <a:srgbClr val="7030A0"/>
                </a:solidFill>
                <a:latin typeface="Arial" panose="020B0604020202020204" pitchFamily="34" charset="0"/>
                <a:cs typeface="Arial" panose="020B0604020202020204" pitchFamily="34" charset="0"/>
              </a:rPr>
              <a:t>, and may </a:t>
            </a:r>
            <a:r>
              <a:rPr lang="en-US" sz="2400" b="1" cap="none" dirty="0">
                <a:solidFill>
                  <a:srgbClr val="7030A0"/>
                </a:solidFill>
                <a:latin typeface="Arial" panose="020B0604020202020204" pitchFamily="34" charset="0"/>
                <a:cs typeface="Arial" panose="020B0604020202020204" pitchFamily="34" charset="0"/>
              </a:rPr>
              <a:t>occlude its lumen</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Extension</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and </a:t>
            </a:r>
            <a:r>
              <a:rPr lang="en-US" sz="2400" b="1" cap="none" dirty="0">
                <a:solidFill>
                  <a:srgbClr val="7030A0"/>
                </a:solidFill>
                <a:latin typeface="Arial" panose="020B0604020202020204" pitchFamily="34" charset="0"/>
                <a:cs typeface="Arial" panose="020B0604020202020204" pitchFamily="34" charset="0"/>
              </a:rPr>
              <a:t>dissection</a:t>
            </a:r>
            <a:r>
              <a:rPr lang="en-US" sz="2400" cap="none" dirty="0">
                <a:solidFill>
                  <a:srgbClr val="7030A0"/>
                </a:solidFill>
                <a:latin typeface="Arial" panose="020B0604020202020204" pitchFamily="34" charset="0"/>
                <a:cs typeface="Arial" panose="020B0604020202020204" pitchFamily="34" charset="0"/>
              </a:rPr>
              <a:t> into the </a:t>
            </a:r>
            <a:r>
              <a:rPr lang="en-US" sz="2400" cap="none" dirty="0" err="1">
                <a:solidFill>
                  <a:srgbClr val="7030A0"/>
                </a:solidFill>
                <a:latin typeface="Arial" panose="020B0604020202020204" pitchFamily="34" charset="0"/>
                <a:cs typeface="Arial" panose="020B0604020202020204" pitchFamily="34" charset="0"/>
              </a:rPr>
              <a:t>r</a:t>
            </a:r>
            <a:r>
              <a:rPr lang="en-US" sz="2400" b="1" cap="none" dirty="0" err="1">
                <a:solidFill>
                  <a:srgbClr val="7030A0"/>
                </a:solidFill>
                <a:latin typeface="Arial" panose="020B0604020202020204" pitchFamily="34" charset="0"/>
                <a:cs typeface="Arial" panose="020B0604020202020204" pitchFamily="34" charset="0"/>
              </a:rPr>
              <a:t>etroperitoneum</a:t>
            </a:r>
            <a:r>
              <a:rPr lang="en-US" sz="2400" b="1" cap="none" dirty="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may </a:t>
            </a:r>
            <a:r>
              <a:rPr lang="en-US" sz="2400" b="1" cap="none" dirty="0">
                <a:solidFill>
                  <a:srgbClr val="7030A0"/>
                </a:solidFill>
                <a:latin typeface="Arial" panose="020B0604020202020204" pitchFamily="34" charset="0"/>
                <a:cs typeface="Arial" panose="020B0604020202020204" pitchFamily="34" charset="0"/>
              </a:rPr>
              <a:t>occur</a:t>
            </a:r>
            <a:r>
              <a:rPr lang="en-US" sz="2400" cap="none" dirty="0">
                <a:solidFill>
                  <a:srgbClr val="7030A0"/>
                </a:solidFill>
                <a:latin typeface="Arial" panose="020B0604020202020204" pitchFamily="34" charset="0"/>
                <a:cs typeface="Arial" panose="020B0604020202020204" pitchFamily="34" charset="0"/>
              </a:rPr>
              <a:t> and form a </a:t>
            </a:r>
            <a:r>
              <a:rPr lang="en-US" sz="2400" b="1" cap="none" dirty="0">
                <a:solidFill>
                  <a:srgbClr val="7030A0"/>
                </a:solidFill>
                <a:latin typeface="Arial" panose="020B0604020202020204" pitchFamily="34" charset="0"/>
                <a:cs typeface="Arial" panose="020B0604020202020204" pitchFamily="34" charset="0"/>
              </a:rPr>
              <a:t>palpable tumor above </a:t>
            </a:r>
            <a:r>
              <a:rPr lang="en-US" sz="2400" b="1" cap="none" dirty="0" err="1">
                <a:solidFill>
                  <a:srgbClr val="7030A0"/>
                </a:solidFill>
                <a:latin typeface="Arial" panose="020B0604020202020204" pitchFamily="34" charset="0"/>
                <a:cs typeface="Arial" panose="020B0604020202020204" pitchFamily="34" charset="0"/>
              </a:rPr>
              <a:t>poupart's</a:t>
            </a:r>
            <a:r>
              <a:rPr lang="en-US" sz="2400" b="1" cap="none" dirty="0">
                <a:solidFill>
                  <a:srgbClr val="7030A0"/>
                </a:solidFill>
                <a:latin typeface="Arial" panose="020B0604020202020204" pitchFamily="34" charset="0"/>
                <a:cs typeface="Arial" panose="020B0604020202020204" pitchFamily="34" charset="0"/>
              </a:rPr>
              <a:t> ligament</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Dissection</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may also </a:t>
            </a:r>
            <a:r>
              <a:rPr lang="en-US" sz="2400" b="1" cap="none" dirty="0">
                <a:solidFill>
                  <a:srgbClr val="7030A0"/>
                </a:solidFill>
                <a:latin typeface="Arial" panose="020B0604020202020204" pitchFamily="34" charset="0"/>
                <a:cs typeface="Arial" panose="020B0604020202020204" pitchFamily="34" charset="0"/>
              </a:rPr>
              <a:t>extend cephalad</a:t>
            </a:r>
            <a:r>
              <a:rPr lang="en-US" sz="2400" cap="none" dirty="0">
                <a:solidFill>
                  <a:srgbClr val="7030A0"/>
                </a:solidFill>
                <a:latin typeface="Arial" panose="020B0604020202020204" pitchFamily="34" charset="0"/>
                <a:cs typeface="Arial" panose="020B0604020202020204" pitchFamily="34" charset="0"/>
              </a:rPr>
              <a:t>, potentially </a:t>
            </a:r>
            <a:r>
              <a:rPr lang="en-US" sz="2400" b="1" cap="none" dirty="0">
                <a:solidFill>
                  <a:srgbClr val="7030A0"/>
                </a:solidFill>
                <a:latin typeface="Arial" panose="020B0604020202020204" pitchFamily="34" charset="0"/>
                <a:cs typeface="Arial" panose="020B0604020202020204" pitchFamily="34" charset="0"/>
              </a:rPr>
              <a:t>reaching </a:t>
            </a:r>
            <a:r>
              <a:rPr lang="en-US" sz="2400" cap="none" dirty="0">
                <a:solidFill>
                  <a:srgbClr val="7030A0"/>
                </a:solidFill>
                <a:latin typeface="Arial" panose="020B0604020202020204" pitchFamily="34" charset="0"/>
                <a:cs typeface="Arial" panose="020B0604020202020204" pitchFamily="34" charset="0"/>
              </a:rPr>
              <a:t>the</a:t>
            </a:r>
            <a:r>
              <a:rPr lang="en-US" sz="2400" b="1" cap="none" dirty="0">
                <a:solidFill>
                  <a:srgbClr val="7030A0"/>
                </a:solidFill>
                <a:latin typeface="Arial" panose="020B0604020202020204" pitchFamily="34" charset="0"/>
                <a:cs typeface="Arial" panose="020B0604020202020204" pitchFamily="34" charset="0"/>
              </a:rPr>
              <a:t> lower margin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diaphragm.</a:t>
            </a:r>
          </a:p>
          <a:p>
            <a:endParaRPr lang="en-US" dirty="0">
              <a:solidFill>
                <a:srgbClr val="7030A0"/>
              </a:solidFill>
            </a:endParaRPr>
          </a:p>
          <a:p>
            <a:endParaRPr lang="en-US" dirty="0"/>
          </a:p>
        </p:txBody>
      </p:sp>
    </p:spTree>
    <p:extLst>
      <p:ext uri="{BB962C8B-B14F-4D97-AF65-F5344CB8AC3E}">
        <p14:creationId xmlns:p14="http://schemas.microsoft.com/office/powerpoint/2010/main" val="71193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0209"/>
            <a:ext cx="10364451" cy="926926"/>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Retroperitoneal Hematomas</a:t>
            </a:r>
            <a:r>
              <a:rPr lang="en-US" sz="2800" b="1" cap="none" dirty="0" smtClean="0">
                <a:latin typeface="Arial" panose="020B0604020202020204" pitchFamily="34" charset="0"/>
                <a:cs typeface="Arial" panose="020B0604020202020204" pitchFamily="34" charset="0"/>
              </a:rPr>
              <a:t> </a:t>
            </a:r>
            <a:endParaRPr lang="en-US" sz="2800"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913774" y="1027135"/>
            <a:ext cx="10364452" cy="5830865"/>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A </a:t>
            </a:r>
            <a:r>
              <a:rPr lang="en-US" sz="2400" b="1" cap="none" dirty="0" smtClean="0">
                <a:solidFill>
                  <a:srgbClr val="7030A0"/>
                </a:solidFill>
                <a:latin typeface="Arial" panose="020B0604020202020204" pitchFamily="34" charset="0"/>
                <a:cs typeface="Arial" panose="020B0604020202020204" pitchFamily="34" charset="0"/>
              </a:rPr>
              <a:t>rare</a:t>
            </a:r>
            <a:r>
              <a:rPr lang="en-US" sz="2400" cap="none" dirty="0" smtClean="0">
                <a:solidFill>
                  <a:srgbClr val="7030A0"/>
                </a:solidFill>
                <a:latin typeface="Arial" panose="020B0604020202020204" pitchFamily="34" charset="0"/>
                <a:cs typeface="Arial" panose="020B0604020202020204" pitchFamily="34" charset="0"/>
              </a:rPr>
              <a:t> complication of childbirth. </a:t>
            </a:r>
          </a:p>
          <a:p>
            <a:r>
              <a:rPr lang="en-US" sz="2400" cap="none" dirty="0" smtClean="0">
                <a:solidFill>
                  <a:srgbClr val="7030A0"/>
                </a:solidFill>
                <a:latin typeface="Arial" panose="020B0604020202020204" pitchFamily="34" charset="0"/>
                <a:cs typeface="Arial" panose="020B0604020202020204" pitchFamily="34" charset="0"/>
              </a:rPr>
              <a:t>Caused by </a:t>
            </a:r>
            <a:r>
              <a:rPr lang="en-US" sz="2400" b="1" cap="none" dirty="0" smtClean="0">
                <a:solidFill>
                  <a:srgbClr val="7030A0"/>
                </a:solidFill>
                <a:latin typeface="Arial" panose="020B0604020202020204" pitchFamily="34" charset="0"/>
                <a:cs typeface="Arial" panose="020B0604020202020204" pitchFamily="34" charset="0"/>
              </a:rPr>
              <a:t>injury</a:t>
            </a:r>
            <a:r>
              <a:rPr lang="en-US" sz="2400" cap="none" dirty="0" smtClean="0">
                <a:solidFill>
                  <a:srgbClr val="7030A0"/>
                </a:solidFill>
                <a:latin typeface="Arial" panose="020B0604020202020204" pitchFamily="34" charset="0"/>
                <a:cs typeface="Arial" panose="020B0604020202020204" pitchFamily="34" charset="0"/>
              </a:rPr>
              <a:t> to </a:t>
            </a:r>
            <a:r>
              <a:rPr lang="en-US" sz="2400" b="1" cap="none" dirty="0" smtClean="0">
                <a:solidFill>
                  <a:srgbClr val="7030A0"/>
                </a:solidFill>
                <a:latin typeface="Arial" panose="020B0604020202020204" pitchFamily="34" charset="0"/>
                <a:cs typeface="Arial" panose="020B0604020202020204" pitchFamily="34" charset="0"/>
              </a:rPr>
              <a:t>branches</a:t>
            </a:r>
            <a:r>
              <a:rPr lang="en-US" sz="2400" cap="none" dirty="0" smtClean="0">
                <a:solidFill>
                  <a:srgbClr val="7030A0"/>
                </a:solidFill>
                <a:latin typeface="Arial" panose="020B0604020202020204" pitchFamily="34" charset="0"/>
                <a:cs typeface="Arial" panose="020B0604020202020204" pitchFamily="34" charset="0"/>
              </a:rPr>
              <a:t> of the </a:t>
            </a:r>
            <a:r>
              <a:rPr lang="en-US" sz="2400" b="1" cap="none" dirty="0" smtClean="0">
                <a:solidFill>
                  <a:srgbClr val="7030A0"/>
                </a:solidFill>
                <a:latin typeface="Arial" panose="020B0604020202020204" pitchFamily="34" charset="0"/>
                <a:cs typeface="Arial" panose="020B0604020202020204" pitchFamily="34" charset="0"/>
              </a:rPr>
              <a:t>hypogastric</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err="1" smtClean="0">
                <a:solidFill>
                  <a:srgbClr val="7030A0"/>
                </a:solidFill>
                <a:latin typeface="Arial" panose="020B0604020202020204" pitchFamily="34" charset="0"/>
                <a:cs typeface="Arial" panose="020B0604020202020204" pitchFamily="34" charset="0"/>
              </a:rPr>
              <a:t>ie</a:t>
            </a:r>
            <a:r>
              <a:rPr lang="en-US" sz="2400" cap="none" dirty="0" smtClean="0">
                <a:solidFill>
                  <a:srgbClr val="7030A0"/>
                </a:solidFill>
                <a:latin typeface="Arial" panose="020B0604020202020204" pitchFamily="34" charset="0"/>
                <a:cs typeface="Arial" panose="020B0604020202020204" pitchFamily="34" charset="0"/>
              </a:rPr>
              <a:t>, internal iliac) artery.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most common </a:t>
            </a:r>
            <a:r>
              <a:rPr lang="en-US" sz="2400" cap="none" dirty="0" smtClean="0">
                <a:solidFill>
                  <a:srgbClr val="7030A0"/>
                </a:solidFill>
                <a:latin typeface="Arial" panose="020B0604020202020204" pitchFamily="34" charset="0"/>
                <a:cs typeface="Arial" panose="020B0604020202020204" pitchFamily="34" charset="0"/>
              </a:rPr>
              <a:t>childbirth-related causes are </a:t>
            </a:r>
          </a:p>
          <a:p>
            <a:r>
              <a:rPr lang="en-US" sz="2400" cap="none" dirty="0" smtClean="0">
                <a:solidFill>
                  <a:srgbClr val="7030A0"/>
                </a:solidFill>
                <a:latin typeface="Arial" panose="020B0604020202020204" pitchFamily="34" charset="0"/>
                <a:cs typeface="Arial" panose="020B0604020202020204" pitchFamily="34" charset="0"/>
              </a:rPr>
              <a:t>(1) </a:t>
            </a:r>
            <a:r>
              <a:rPr lang="en-US" sz="2400" b="1" cap="none" dirty="0" smtClean="0">
                <a:solidFill>
                  <a:srgbClr val="7030A0"/>
                </a:solidFill>
                <a:latin typeface="Arial" panose="020B0604020202020204" pitchFamily="34" charset="0"/>
                <a:cs typeface="Arial" panose="020B0604020202020204" pitchFamily="34" charset="0"/>
              </a:rPr>
              <a:t>Laceration</a:t>
            </a:r>
            <a:r>
              <a:rPr lang="en-US" sz="2400" cap="none" dirty="0" smtClean="0">
                <a:solidFill>
                  <a:srgbClr val="7030A0"/>
                </a:solidFill>
                <a:latin typeface="Arial" panose="020B0604020202020204" pitchFamily="34" charset="0"/>
                <a:cs typeface="Arial" panose="020B0604020202020204" pitchFamily="34" charset="0"/>
              </a:rPr>
              <a:t> of a </a:t>
            </a:r>
            <a:r>
              <a:rPr lang="en-US" sz="2400" b="1" cap="none" dirty="0" smtClean="0">
                <a:solidFill>
                  <a:srgbClr val="7030A0"/>
                </a:solidFill>
                <a:latin typeface="Arial" panose="020B0604020202020204" pitchFamily="34" charset="0"/>
                <a:cs typeface="Arial" panose="020B0604020202020204" pitchFamily="34" charset="0"/>
              </a:rPr>
              <a:t>uterine artery </a:t>
            </a:r>
            <a:r>
              <a:rPr lang="en-US" sz="2400" cap="none" dirty="0" smtClean="0">
                <a:solidFill>
                  <a:srgbClr val="7030A0"/>
                </a:solidFill>
                <a:latin typeface="Arial" panose="020B0604020202020204" pitchFamily="34" charset="0"/>
                <a:cs typeface="Arial" panose="020B0604020202020204" pitchFamily="34" charset="0"/>
              </a:rPr>
              <a:t>during </a:t>
            </a:r>
            <a:r>
              <a:rPr lang="en-US" sz="2400" b="1" cap="none" dirty="0" err="1" smtClean="0">
                <a:solidFill>
                  <a:srgbClr val="7030A0"/>
                </a:solidFill>
                <a:latin typeface="Arial" panose="020B0604020202020204" pitchFamily="34" charset="0"/>
                <a:cs typeface="Arial" panose="020B0604020202020204" pitchFamily="34" charset="0"/>
              </a:rPr>
              <a:t>hysterotomy</a:t>
            </a:r>
            <a:r>
              <a:rPr lang="en-US" sz="2400" cap="none" dirty="0" smtClean="0">
                <a:solidFill>
                  <a:srgbClr val="7030A0"/>
                </a:solidFill>
                <a:latin typeface="Arial" panose="020B0604020202020204" pitchFamily="34" charset="0"/>
                <a:cs typeface="Arial" panose="020B0604020202020204" pitchFamily="34" charset="0"/>
              </a:rPr>
              <a:t> or from </a:t>
            </a:r>
            <a:r>
              <a:rPr lang="en-US" sz="2400" b="1" cap="none" dirty="0" smtClean="0">
                <a:solidFill>
                  <a:srgbClr val="7030A0"/>
                </a:solidFill>
                <a:latin typeface="Arial" panose="020B0604020202020204" pitchFamily="34" charset="0"/>
                <a:cs typeface="Arial" panose="020B0604020202020204" pitchFamily="34" charset="0"/>
              </a:rPr>
              <a:t>uterine rupture </a:t>
            </a:r>
            <a:r>
              <a:rPr lang="en-US" sz="2400" cap="none" dirty="0" smtClean="0">
                <a:solidFill>
                  <a:srgbClr val="7030A0"/>
                </a:solidFill>
                <a:latin typeface="Arial" panose="020B0604020202020204" pitchFamily="34" charset="0"/>
                <a:cs typeface="Arial" panose="020B0604020202020204" pitchFamily="34" charset="0"/>
              </a:rPr>
              <a:t>and </a:t>
            </a:r>
          </a:p>
          <a:p>
            <a:r>
              <a:rPr lang="en-US" sz="2400" cap="none" dirty="0" smtClean="0">
                <a:solidFill>
                  <a:srgbClr val="7030A0"/>
                </a:solidFill>
                <a:latin typeface="Arial" panose="020B0604020202020204" pitchFamily="34" charset="0"/>
                <a:cs typeface="Arial" panose="020B0604020202020204" pitchFamily="34" charset="0"/>
              </a:rPr>
              <a:t>(2) </a:t>
            </a:r>
            <a:r>
              <a:rPr lang="en-US" sz="2400" b="1" cap="none" dirty="0" smtClean="0">
                <a:solidFill>
                  <a:srgbClr val="7030A0"/>
                </a:solidFill>
                <a:latin typeface="Arial" panose="020B0604020202020204" pitchFamily="34" charset="0"/>
                <a:cs typeface="Arial" panose="020B0604020202020204" pitchFamily="34" charset="0"/>
              </a:rPr>
              <a:t>Extension </a:t>
            </a:r>
            <a:r>
              <a:rPr lang="en-US" sz="2400" cap="none" dirty="0" smtClean="0">
                <a:solidFill>
                  <a:srgbClr val="7030A0"/>
                </a:solidFill>
                <a:latin typeface="Arial" panose="020B0604020202020204" pitchFamily="34" charset="0"/>
                <a:cs typeface="Arial" panose="020B0604020202020204" pitchFamily="34" charset="0"/>
              </a:rPr>
              <a:t>of a </a:t>
            </a:r>
            <a:r>
              <a:rPr lang="en-US" sz="2400" b="1" cap="none" dirty="0" smtClean="0">
                <a:solidFill>
                  <a:srgbClr val="7030A0"/>
                </a:solidFill>
                <a:latin typeface="Arial" panose="020B0604020202020204" pitchFamily="34" charset="0"/>
                <a:cs typeface="Arial" panose="020B0604020202020204" pitchFamily="34" charset="0"/>
              </a:rPr>
              <a:t>paravaginal hematoma</a:t>
            </a:r>
            <a:r>
              <a:rPr lang="en-US" sz="2400" cap="none" dirty="0" smtClean="0">
                <a:solidFill>
                  <a:srgbClr val="7030A0"/>
                </a:solidFill>
                <a:latin typeface="Arial" panose="020B0604020202020204" pitchFamily="34" charset="0"/>
                <a:cs typeface="Arial" panose="020B0604020202020204" pitchFamily="34" charset="0"/>
              </a:rPr>
              <a:t>. </a:t>
            </a:r>
          </a:p>
          <a:p>
            <a:pPr marL="0" indent="0">
              <a:buNone/>
            </a:pP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872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9207255" cy="1490596"/>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Retroperitoneal Hematomas</a:t>
            </a:r>
            <a:r>
              <a:rPr lang="en-US" sz="2800" b="1" cap="none" dirty="0">
                <a:latin typeface="Arial" panose="020B0604020202020204" pitchFamily="34" charset="0"/>
                <a:cs typeface="Arial" panose="020B0604020202020204" pitchFamily="34" charset="0"/>
              </a:rPr>
              <a:t> </a:t>
            </a:r>
            <a:endParaRPr lang="en-US" sz="2800" dirty="0"/>
          </a:p>
        </p:txBody>
      </p:sp>
      <p:sp>
        <p:nvSpPr>
          <p:cNvPr id="3" name="Content Placeholder 2"/>
          <p:cNvSpPr>
            <a:spLocks noGrp="1"/>
          </p:cNvSpPr>
          <p:nvPr>
            <p:ph sz="quarter" idx="13"/>
          </p:nvPr>
        </p:nvSpPr>
        <p:spPr>
          <a:xfrm>
            <a:off x="913774" y="1490598"/>
            <a:ext cx="9207256" cy="4300602"/>
          </a:xfrm>
        </p:spPr>
        <p:txBody>
          <a:bodyPr>
            <a:normAutofit lnSpcReduction="10000"/>
          </a:bodyPr>
          <a:lstStyle/>
          <a:p>
            <a:r>
              <a:rPr lang="en-US" sz="2400" cap="none" dirty="0">
                <a:solidFill>
                  <a:srgbClr val="7030A0"/>
                </a:solidFill>
                <a:latin typeface="Arial" panose="020B0604020202020204" pitchFamily="34" charset="0"/>
                <a:cs typeface="Arial" panose="020B0604020202020204" pitchFamily="34" charset="0"/>
              </a:rPr>
              <a:t>Other causes </a:t>
            </a:r>
            <a:r>
              <a:rPr lang="en-US" sz="2400" cap="none" dirty="0" smtClean="0">
                <a:solidFill>
                  <a:srgbClr val="7030A0"/>
                </a:solidFill>
                <a:latin typeface="Arial" panose="020B0604020202020204" pitchFamily="34" charset="0"/>
                <a:cs typeface="Arial" panose="020B0604020202020204" pitchFamily="34" charset="0"/>
              </a:rPr>
              <a:t>include:</a:t>
            </a:r>
          </a:p>
          <a:p>
            <a:r>
              <a:rPr lang="en-US" sz="2400" b="1" cap="none" dirty="0" smtClean="0">
                <a:solidFill>
                  <a:srgbClr val="7030A0"/>
                </a:solidFill>
                <a:latin typeface="Arial" panose="020B0604020202020204" pitchFamily="34" charset="0"/>
                <a:cs typeface="Arial" panose="020B0604020202020204" pitchFamily="34" charset="0"/>
              </a:rPr>
              <a:t>Trauma</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Anticoagulation</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Ruptured </a:t>
            </a:r>
            <a:r>
              <a:rPr lang="en-US" sz="2400" b="1" cap="none" dirty="0">
                <a:solidFill>
                  <a:srgbClr val="7030A0"/>
                </a:solidFill>
                <a:latin typeface="Arial" panose="020B0604020202020204" pitchFamily="34" charset="0"/>
                <a:cs typeface="Arial" panose="020B0604020202020204" pitchFamily="34" charset="0"/>
              </a:rPr>
              <a:t>ectopic pregnancy</a:t>
            </a:r>
            <a:r>
              <a:rPr lang="en-US" sz="2400" cap="none" dirty="0">
                <a:solidFill>
                  <a:srgbClr val="7030A0"/>
                </a:solidFill>
                <a:latin typeface="Arial" panose="020B0604020202020204" pitchFamily="34" charset="0"/>
                <a:cs typeface="Arial" panose="020B0604020202020204" pitchFamily="34" charset="0"/>
              </a:rPr>
              <a:t>, and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Rupture </a:t>
            </a:r>
            <a:r>
              <a:rPr lang="en-US" sz="2400" cap="none" dirty="0">
                <a:solidFill>
                  <a:srgbClr val="7030A0"/>
                </a:solidFill>
                <a:latin typeface="Arial" panose="020B0604020202020204" pitchFamily="34" charset="0"/>
                <a:cs typeface="Arial" panose="020B0604020202020204" pitchFamily="34" charset="0"/>
              </a:rPr>
              <a:t>of an </a:t>
            </a:r>
            <a:r>
              <a:rPr lang="en-US" sz="2400" b="1" cap="none" dirty="0">
                <a:solidFill>
                  <a:srgbClr val="7030A0"/>
                </a:solidFill>
                <a:latin typeface="Arial" panose="020B0604020202020204" pitchFamily="34" charset="0"/>
                <a:cs typeface="Arial" panose="020B0604020202020204" pitchFamily="34" charset="0"/>
              </a:rPr>
              <a:t>aneurysm </a:t>
            </a:r>
            <a:r>
              <a:rPr lang="en-US" sz="2400" cap="none" dirty="0">
                <a:solidFill>
                  <a:srgbClr val="7030A0"/>
                </a:solidFill>
                <a:latin typeface="Arial" panose="020B0604020202020204" pitchFamily="34" charset="0"/>
                <a:cs typeface="Arial" panose="020B0604020202020204" pitchFamily="34" charset="0"/>
              </a:rPr>
              <a:t>in the abdominopelvic vasculature.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cap="none" dirty="0">
                <a:solidFill>
                  <a:srgbClr val="7030A0"/>
                </a:solidFill>
                <a:latin typeface="Arial" panose="020B0604020202020204" pitchFamily="34" charset="0"/>
                <a:cs typeface="Arial" panose="020B0604020202020204" pitchFamily="34" charset="0"/>
              </a:rPr>
              <a:t>resulting </a:t>
            </a:r>
            <a:r>
              <a:rPr lang="en-US" sz="2400" b="1" cap="none" dirty="0">
                <a:solidFill>
                  <a:srgbClr val="7030A0"/>
                </a:solidFill>
                <a:latin typeface="Arial" panose="020B0604020202020204" pitchFamily="34" charset="0"/>
                <a:cs typeface="Arial" panose="020B0604020202020204" pitchFamily="34" charset="0"/>
              </a:rPr>
              <a:t>hemorrhage</a:t>
            </a:r>
            <a:r>
              <a:rPr lang="en-US" sz="2400" cap="none" dirty="0">
                <a:solidFill>
                  <a:srgbClr val="7030A0"/>
                </a:solidFill>
                <a:latin typeface="Arial" panose="020B0604020202020204" pitchFamily="34" charset="0"/>
                <a:cs typeface="Arial" panose="020B0604020202020204" pitchFamily="34" charset="0"/>
              </a:rPr>
              <a:t> can be quite </a:t>
            </a:r>
            <a:r>
              <a:rPr lang="en-US" sz="2400" b="1" cap="none" dirty="0">
                <a:solidFill>
                  <a:srgbClr val="7030A0"/>
                </a:solidFill>
                <a:latin typeface="Arial" panose="020B0604020202020204" pitchFamily="34" charset="0"/>
                <a:cs typeface="Arial" panose="020B0604020202020204" pitchFamily="34" charset="0"/>
              </a:rPr>
              <a:t>severe</a:t>
            </a:r>
            <a:r>
              <a:rPr lang="en-US" sz="2400" cap="none" dirty="0">
                <a:solidFill>
                  <a:srgbClr val="7030A0"/>
                </a:solidFill>
                <a:latin typeface="Arial" panose="020B0604020202020204" pitchFamily="34" charset="0"/>
                <a:cs typeface="Arial" panose="020B0604020202020204" pitchFamily="34" charset="0"/>
              </a:rPr>
              <a:t> and lead to </a:t>
            </a:r>
            <a:r>
              <a:rPr lang="en-US" sz="2400" b="1" cap="none" dirty="0">
                <a:solidFill>
                  <a:srgbClr val="7030A0"/>
                </a:solidFill>
                <a:latin typeface="Arial" panose="020B0604020202020204" pitchFamily="34" charset="0"/>
                <a:cs typeface="Arial" panose="020B0604020202020204" pitchFamily="34" charset="0"/>
              </a:rPr>
              <a:t>immediate hemodynamic instability.</a:t>
            </a:r>
          </a:p>
          <a:p>
            <a:endParaRPr lang="en-US" sz="2400" dirty="0"/>
          </a:p>
        </p:txBody>
      </p:sp>
    </p:spTree>
    <p:extLst>
      <p:ext uri="{BB962C8B-B14F-4D97-AF65-F5344CB8AC3E}">
        <p14:creationId xmlns:p14="http://schemas.microsoft.com/office/powerpoint/2010/main" val="18860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7681"/>
            <a:ext cx="10363825" cy="1340285"/>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Clinical Manifestations and Diagnosis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913774" y="926926"/>
            <a:ext cx="10363826" cy="5931074"/>
          </a:xfrm>
        </p:spPr>
        <p:txBody>
          <a:bodyPr>
            <a:noAutofit/>
          </a:bodyPr>
          <a:lstStyle/>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Symptoms</a:t>
            </a:r>
            <a:r>
              <a:rPr lang="en-US" sz="2400" cap="none" dirty="0" smtClean="0">
                <a:solidFill>
                  <a:srgbClr val="7030A0"/>
                </a:solidFill>
                <a:latin typeface="Arial" panose="020B0604020202020204" pitchFamily="34" charset="0"/>
                <a:cs typeface="Arial" panose="020B0604020202020204" pitchFamily="34" charset="0"/>
              </a:rPr>
              <a:t> usually develop in the</a:t>
            </a:r>
            <a:r>
              <a:rPr lang="en-US" sz="2400" b="1" cap="none" dirty="0" smtClean="0">
                <a:solidFill>
                  <a:srgbClr val="7030A0"/>
                </a:solidFill>
                <a:latin typeface="Arial" panose="020B0604020202020204" pitchFamily="34" charset="0"/>
                <a:cs typeface="Arial" panose="020B0604020202020204" pitchFamily="34" charset="0"/>
              </a:rPr>
              <a:t> first 24 hours after delivery</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Vary </a:t>
            </a:r>
            <a:r>
              <a:rPr lang="en-US" sz="2400" b="1" cap="none" dirty="0" smtClean="0">
                <a:solidFill>
                  <a:srgbClr val="7030A0"/>
                </a:solidFill>
                <a:latin typeface="Arial" panose="020B0604020202020204" pitchFamily="34" charset="0"/>
                <a:cs typeface="Arial" panose="020B0604020202020204" pitchFamily="34" charset="0"/>
              </a:rPr>
              <a:t>depending</a:t>
            </a:r>
            <a:r>
              <a:rPr lang="en-US" sz="2400" cap="none" dirty="0" smtClean="0">
                <a:solidFill>
                  <a:srgbClr val="7030A0"/>
                </a:solidFill>
                <a:latin typeface="Arial" panose="020B0604020202020204" pitchFamily="34" charset="0"/>
                <a:cs typeface="Arial" panose="020B0604020202020204" pitchFamily="34" charset="0"/>
              </a:rPr>
              <a:t> upon the </a:t>
            </a:r>
            <a:r>
              <a:rPr lang="en-US" sz="2400" b="1" cap="none" dirty="0" smtClean="0">
                <a:solidFill>
                  <a:srgbClr val="7030A0"/>
                </a:solidFill>
                <a:latin typeface="Arial" panose="020B0604020202020204" pitchFamily="34" charset="0"/>
                <a:cs typeface="Arial" panose="020B0604020202020204" pitchFamily="34" charset="0"/>
              </a:rPr>
              <a:t>location </a:t>
            </a:r>
            <a:r>
              <a:rPr lang="en-US" sz="2400" cap="none" dirty="0" smtClean="0">
                <a:solidFill>
                  <a:srgbClr val="7030A0"/>
                </a:solidFill>
                <a:latin typeface="Arial" panose="020B0604020202020204" pitchFamily="34" charset="0"/>
                <a:cs typeface="Arial" panose="020B0604020202020204" pitchFamily="34" charset="0"/>
              </a:rPr>
              <a:t>of the </a:t>
            </a:r>
            <a:r>
              <a:rPr lang="en-US" sz="2400" b="1" cap="none" dirty="0" smtClean="0">
                <a:solidFill>
                  <a:srgbClr val="7030A0"/>
                </a:solidFill>
                <a:latin typeface="Arial" panose="020B0604020202020204" pitchFamily="34" charset="0"/>
                <a:cs typeface="Arial" panose="020B0604020202020204" pitchFamily="34" charset="0"/>
              </a:rPr>
              <a:t>hematoma</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Although </a:t>
            </a:r>
            <a:r>
              <a:rPr lang="en-US" sz="2400" b="1" cap="none" dirty="0" smtClean="0">
                <a:solidFill>
                  <a:srgbClr val="7030A0"/>
                </a:solidFill>
                <a:latin typeface="Arial" panose="020B0604020202020204" pitchFamily="34" charset="0"/>
                <a:cs typeface="Arial" panose="020B0604020202020204" pitchFamily="34" charset="0"/>
              </a:rPr>
              <a:t>small hematomas </a:t>
            </a:r>
            <a:r>
              <a:rPr lang="en-US" sz="2400" cap="none" dirty="0" smtClean="0">
                <a:solidFill>
                  <a:srgbClr val="7030A0"/>
                </a:solidFill>
                <a:latin typeface="Arial" panose="020B0604020202020204" pitchFamily="34" charset="0"/>
                <a:cs typeface="Arial" panose="020B0604020202020204" pitchFamily="34" charset="0"/>
              </a:rPr>
              <a:t>may be </a:t>
            </a:r>
            <a:r>
              <a:rPr lang="en-US" sz="2400" b="1" cap="none" dirty="0" smtClean="0">
                <a:solidFill>
                  <a:srgbClr val="7030A0"/>
                </a:solidFill>
                <a:latin typeface="Arial" panose="020B0604020202020204" pitchFamily="34" charset="0"/>
                <a:cs typeface="Arial" panose="020B0604020202020204" pitchFamily="34" charset="0"/>
              </a:rPr>
              <a:t>asymptomatic</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Most hematomas </a:t>
            </a:r>
            <a:r>
              <a:rPr lang="en-US" sz="2400" cap="none" dirty="0" smtClean="0">
                <a:solidFill>
                  <a:srgbClr val="7030A0"/>
                </a:solidFill>
                <a:latin typeface="Arial" panose="020B0604020202020204" pitchFamily="34" charset="0"/>
                <a:cs typeface="Arial" panose="020B0604020202020204" pitchFamily="34" charset="0"/>
              </a:rPr>
              <a:t>are associated with </a:t>
            </a:r>
            <a:r>
              <a:rPr lang="en-US" sz="2400" b="1" cap="none" dirty="0" smtClean="0">
                <a:solidFill>
                  <a:srgbClr val="7030A0"/>
                </a:solidFill>
                <a:latin typeface="Arial" panose="020B0604020202020204" pitchFamily="34" charset="0"/>
                <a:cs typeface="Arial" panose="020B0604020202020204" pitchFamily="34" charset="0"/>
              </a:rPr>
              <a:t>pain</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mass effects</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 </a:t>
            </a:r>
            <a:r>
              <a:rPr lang="en-US" sz="2400" b="1" cap="none" dirty="0" smtClean="0">
                <a:solidFill>
                  <a:srgbClr val="7030A0"/>
                </a:solidFill>
                <a:latin typeface="Arial" panose="020B0604020202020204" pitchFamily="34" charset="0"/>
                <a:cs typeface="Arial" panose="020B0604020202020204" pitchFamily="34" charset="0"/>
              </a:rPr>
              <a:t>large mass </a:t>
            </a:r>
            <a:r>
              <a:rPr lang="en-US" sz="2400" cap="none" dirty="0" smtClean="0">
                <a:solidFill>
                  <a:srgbClr val="7030A0"/>
                </a:solidFill>
                <a:latin typeface="Arial" panose="020B0604020202020204" pitchFamily="34" charset="0"/>
                <a:cs typeface="Arial" panose="020B0604020202020204" pitchFamily="34" charset="0"/>
              </a:rPr>
              <a:t>may </a:t>
            </a:r>
            <a:r>
              <a:rPr lang="en-US" sz="2400" b="1" cap="none" dirty="0" smtClean="0">
                <a:solidFill>
                  <a:srgbClr val="7030A0"/>
                </a:solidFill>
                <a:latin typeface="Arial" panose="020B0604020202020204" pitchFamily="34" charset="0"/>
                <a:cs typeface="Arial" panose="020B0604020202020204" pitchFamily="34" charset="0"/>
              </a:rPr>
              <a:t>displace</a:t>
            </a:r>
            <a:r>
              <a:rPr lang="en-US" sz="2400" cap="none" dirty="0" smtClean="0">
                <a:solidFill>
                  <a:srgbClr val="7030A0"/>
                </a:solidFill>
                <a:latin typeface="Arial" panose="020B0604020202020204" pitchFamily="34" charset="0"/>
                <a:cs typeface="Arial" panose="020B0604020202020204" pitchFamily="34" charset="0"/>
              </a:rPr>
              <a:t> the </a:t>
            </a:r>
            <a:r>
              <a:rPr lang="en-US" sz="2400" b="1" cap="none" dirty="0" smtClean="0">
                <a:solidFill>
                  <a:srgbClr val="7030A0"/>
                </a:solidFill>
                <a:latin typeface="Arial" panose="020B0604020202020204" pitchFamily="34" charset="0"/>
                <a:cs typeface="Arial" panose="020B0604020202020204" pitchFamily="34" charset="0"/>
              </a:rPr>
              <a:t>vagina</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rectum</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both</a:t>
            </a:r>
          </a:p>
          <a:p>
            <a:r>
              <a:rPr lang="en-US" sz="2400" b="1" cap="none" dirty="0" smtClean="0">
                <a:solidFill>
                  <a:srgbClr val="7030A0"/>
                </a:solidFill>
                <a:latin typeface="Arial" panose="020B0604020202020204" pitchFamily="34" charset="0"/>
                <a:cs typeface="Arial" panose="020B0604020202020204" pitchFamily="34" charset="0"/>
              </a:rPr>
              <a:t>Hemodynamic instability </a:t>
            </a:r>
            <a:r>
              <a:rPr lang="en-US" sz="2400" cap="none" dirty="0" smtClean="0">
                <a:solidFill>
                  <a:srgbClr val="7030A0"/>
                </a:solidFill>
                <a:latin typeface="Arial" panose="020B0604020202020204" pitchFamily="34" charset="0"/>
                <a:cs typeface="Arial" panose="020B0604020202020204" pitchFamily="34" charset="0"/>
              </a:rPr>
              <a:t>may result from </a:t>
            </a:r>
            <a:r>
              <a:rPr lang="en-US" sz="2400" b="1" cap="none" dirty="0" smtClean="0">
                <a:solidFill>
                  <a:srgbClr val="7030A0"/>
                </a:solidFill>
                <a:latin typeface="Arial" panose="020B0604020202020204" pitchFamily="34" charset="0"/>
                <a:cs typeface="Arial" panose="020B0604020202020204" pitchFamily="34" charset="0"/>
              </a:rPr>
              <a:t>continued significant bleeding</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136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321"/>
            <a:ext cx="10364451" cy="922184"/>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Clinical Manifestations and Diagnosis </a:t>
            </a:r>
            <a:endParaRPr lang="en-US" sz="2800" dirty="0"/>
          </a:p>
        </p:txBody>
      </p:sp>
      <p:sp>
        <p:nvSpPr>
          <p:cNvPr id="3" name="Content Placeholder 2"/>
          <p:cNvSpPr>
            <a:spLocks noGrp="1"/>
          </p:cNvSpPr>
          <p:nvPr>
            <p:ph sz="quarter" idx="13"/>
          </p:nvPr>
        </p:nvSpPr>
        <p:spPr>
          <a:xfrm>
            <a:off x="913774" y="964505"/>
            <a:ext cx="10363826" cy="5893495"/>
          </a:xfrm>
        </p:spPr>
        <p:txBody>
          <a:bodyPr>
            <a:normAutofit/>
          </a:bodyPr>
          <a:lstStyle/>
          <a:p>
            <a:r>
              <a:rPr lang="en-US" sz="2400" b="1" cap="none" dirty="0" smtClean="0">
                <a:solidFill>
                  <a:srgbClr val="7030A0"/>
                </a:solidFill>
                <a:latin typeface="Arial" panose="020B0604020202020204" pitchFamily="34" charset="0"/>
                <a:cs typeface="Arial" panose="020B0604020202020204" pitchFamily="34" charset="0"/>
              </a:rPr>
              <a:t>Vulvar</a:t>
            </a:r>
            <a:r>
              <a:rPr lang="en-US" sz="2400" cap="none" dirty="0" smtClean="0">
                <a:solidFill>
                  <a:srgbClr val="7030A0"/>
                </a:solidFill>
                <a:latin typeface="Arial" panose="020B0604020202020204" pitchFamily="34" charset="0"/>
                <a:cs typeface="Arial" panose="020B0604020202020204" pitchFamily="34" charset="0"/>
              </a:rPr>
              <a:t> hematomas usually present with </a:t>
            </a:r>
            <a:r>
              <a:rPr lang="en-US" sz="2400" b="1" cap="none" dirty="0" smtClean="0">
                <a:solidFill>
                  <a:srgbClr val="7030A0"/>
                </a:solidFill>
                <a:latin typeface="Arial" panose="020B0604020202020204" pitchFamily="34" charset="0"/>
                <a:cs typeface="Arial" panose="020B0604020202020204" pitchFamily="34" charset="0"/>
              </a:rPr>
              <a:t>rapid development </a:t>
            </a:r>
            <a:r>
              <a:rPr lang="en-US" sz="2400" cap="none" dirty="0" smtClean="0">
                <a:solidFill>
                  <a:srgbClr val="7030A0"/>
                </a:solidFill>
                <a:latin typeface="Arial" panose="020B0604020202020204" pitchFamily="34" charset="0"/>
                <a:cs typeface="Arial" panose="020B0604020202020204" pitchFamily="34" charset="0"/>
              </a:rPr>
              <a:t>of a </a:t>
            </a:r>
            <a:r>
              <a:rPr lang="en-US" sz="2400" b="1" cap="none" dirty="0" smtClean="0">
                <a:solidFill>
                  <a:srgbClr val="7030A0"/>
                </a:solidFill>
                <a:latin typeface="Arial" panose="020B0604020202020204" pitchFamily="34" charset="0"/>
                <a:cs typeface="Arial" panose="020B0604020202020204" pitchFamily="34" charset="0"/>
              </a:rPr>
              <a:t>severely painful</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tense</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compressible mass </a:t>
            </a:r>
            <a:r>
              <a:rPr lang="en-US" sz="2400" cap="none" dirty="0" smtClean="0">
                <a:solidFill>
                  <a:srgbClr val="7030A0"/>
                </a:solidFill>
                <a:latin typeface="Arial" panose="020B0604020202020204" pitchFamily="34" charset="0"/>
                <a:cs typeface="Arial" panose="020B0604020202020204" pitchFamily="34" charset="0"/>
              </a:rPr>
              <a:t>covered by </a:t>
            </a:r>
            <a:r>
              <a:rPr lang="en-US" sz="2400" b="1" cap="none" dirty="0" smtClean="0">
                <a:solidFill>
                  <a:srgbClr val="7030A0"/>
                </a:solidFill>
                <a:latin typeface="Arial" panose="020B0604020202020204" pitchFamily="34" charset="0"/>
                <a:cs typeface="Arial" panose="020B0604020202020204" pitchFamily="34" charset="0"/>
              </a:rPr>
              <a:t>skin</a:t>
            </a:r>
            <a:r>
              <a:rPr lang="en-US" sz="2400" cap="none" dirty="0" smtClean="0">
                <a:solidFill>
                  <a:srgbClr val="7030A0"/>
                </a:solidFill>
                <a:latin typeface="Arial" panose="020B0604020202020204" pitchFamily="34" charset="0"/>
                <a:cs typeface="Arial" panose="020B0604020202020204" pitchFamily="34" charset="0"/>
              </a:rPr>
              <a:t> with </a:t>
            </a:r>
            <a:r>
              <a:rPr lang="en-US" sz="2400" b="1" cap="none" dirty="0" smtClean="0">
                <a:solidFill>
                  <a:srgbClr val="7030A0"/>
                </a:solidFill>
                <a:latin typeface="Arial" panose="020B0604020202020204" pitchFamily="34" charset="0"/>
                <a:cs typeface="Arial" panose="020B0604020202020204" pitchFamily="34" charset="0"/>
              </a:rPr>
              <a:t>purplish discoloration</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A </a:t>
            </a:r>
            <a:r>
              <a:rPr lang="en-US" sz="2400" b="1" cap="none" dirty="0" smtClean="0">
                <a:solidFill>
                  <a:srgbClr val="7030A0"/>
                </a:solidFill>
                <a:latin typeface="Arial" panose="020B0604020202020204" pitchFamily="34" charset="0"/>
                <a:cs typeface="Arial" panose="020B0604020202020204" pitchFamily="34" charset="0"/>
              </a:rPr>
              <a:t>vulvar hematoma </a:t>
            </a:r>
            <a:r>
              <a:rPr lang="en-US" sz="2400" cap="none" dirty="0" smtClean="0">
                <a:solidFill>
                  <a:srgbClr val="7030A0"/>
                </a:solidFill>
                <a:latin typeface="Arial" panose="020B0604020202020204" pitchFamily="34" charset="0"/>
                <a:cs typeface="Arial" panose="020B0604020202020204" pitchFamily="34" charset="0"/>
              </a:rPr>
              <a:t>may be an </a:t>
            </a:r>
            <a:r>
              <a:rPr lang="en-US" sz="2400" b="1" cap="none" dirty="0" smtClean="0">
                <a:solidFill>
                  <a:srgbClr val="7030A0"/>
                </a:solidFill>
                <a:latin typeface="Arial" panose="020B0604020202020204" pitchFamily="34" charset="0"/>
                <a:cs typeface="Arial" panose="020B0604020202020204" pitchFamily="34" charset="0"/>
              </a:rPr>
              <a:t>extension </a:t>
            </a:r>
            <a:r>
              <a:rPr lang="en-US" sz="2400" cap="none" dirty="0" smtClean="0">
                <a:solidFill>
                  <a:srgbClr val="7030A0"/>
                </a:solidFill>
                <a:latin typeface="Arial" panose="020B0604020202020204" pitchFamily="34" charset="0"/>
                <a:cs typeface="Arial" panose="020B0604020202020204" pitchFamily="34" charset="0"/>
              </a:rPr>
              <a:t>of a </a:t>
            </a:r>
            <a:r>
              <a:rPr lang="en-US" sz="2400" b="1" cap="none" dirty="0" smtClean="0">
                <a:solidFill>
                  <a:srgbClr val="7030A0"/>
                </a:solidFill>
                <a:latin typeface="Arial" panose="020B0604020202020204" pitchFamily="34" charset="0"/>
                <a:cs typeface="Arial" panose="020B0604020202020204" pitchFamily="34" charset="0"/>
              </a:rPr>
              <a:t>vaginal hematoma </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Vaginal</a:t>
            </a:r>
            <a:r>
              <a:rPr lang="en-US" sz="2400" cap="none" dirty="0" smtClean="0">
                <a:solidFill>
                  <a:srgbClr val="7030A0"/>
                </a:solidFill>
                <a:latin typeface="Arial" panose="020B0604020202020204" pitchFamily="34" charset="0"/>
                <a:cs typeface="Arial" panose="020B0604020202020204" pitchFamily="34" charset="0"/>
              </a:rPr>
              <a:t> hematomas </a:t>
            </a:r>
            <a:r>
              <a:rPr lang="en-US" sz="2400" b="1" cap="none" dirty="0" smtClean="0">
                <a:solidFill>
                  <a:srgbClr val="7030A0"/>
                </a:solidFill>
                <a:latin typeface="Arial" panose="020B0604020202020204" pitchFamily="34" charset="0"/>
                <a:cs typeface="Arial" panose="020B0604020202020204" pitchFamily="34" charset="0"/>
              </a:rPr>
              <a:t>often</a:t>
            </a:r>
            <a:r>
              <a:rPr lang="en-US" sz="2400" cap="none" dirty="0" smtClean="0">
                <a:solidFill>
                  <a:srgbClr val="7030A0"/>
                </a:solidFill>
                <a:latin typeface="Arial" panose="020B0604020202020204" pitchFamily="34" charset="0"/>
                <a:cs typeface="Arial" panose="020B0604020202020204" pitchFamily="34" charset="0"/>
              </a:rPr>
              <a:t> present with </a:t>
            </a:r>
            <a:r>
              <a:rPr lang="en-US" sz="2400" b="1" cap="none" dirty="0" smtClean="0">
                <a:solidFill>
                  <a:srgbClr val="7030A0"/>
                </a:solidFill>
                <a:latin typeface="Arial" panose="020B0604020202020204" pitchFamily="34" charset="0"/>
                <a:cs typeface="Arial" panose="020B0604020202020204" pitchFamily="34" charset="0"/>
              </a:rPr>
              <a:t>rectal pressure</a:t>
            </a:r>
            <a:r>
              <a:rPr lang="en-US" sz="2400" cap="none" dirty="0" smtClean="0">
                <a:solidFill>
                  <a:srgbClr val="7030A0"/>
                </a:solidFill>
                <a:latin typeface="Arial" panose="020B0604020202020204" pitchFamily="34" charset="0"/>
                <a:cs typeface="Arial" panose="020B0604020202020204" pitchFamily="34" charset="0"/>
              </a:rPr>
              <a:t>; however, </a:t>
            </a:r>
            <a:r>
              <a:rPr lang="en-US" sz="2400" b="1" cap="none" dirty="0" smtClean="0">
                <a:solidFill>
                  <a:srgbClr val="7030A0"/>
                </a:solidFill>
                <a:latin typeface="Arial" panose="020B0604020202020204" pitchFamily="34" charset="0"/>
                <a:cs typeface="Arial" panose="020B0604020202020204" pitchFamily="34" charset="0"/>
              </a:rPr>
              <a:t>hemodynamic instability </a:t>
            </a:r>
            <a:r>
              <a:rPr lang="en-US" sz="2400" cap="none" dirty="0" smtClean="0">
                <a:solidFill>
                  <a:srgbClr val="7030A0"/>
                </a:solidFill>
                <a:latin typeface="Arial" panose="020B0604020202020204" pitchFamily="34" charset="0"/>
                <a:cs typeface="Arial" panose="020B0604020202020204" pitchFamily="34" charset="0"/>
              </a:rPr>
              <a:t>due to bleeding into the </a:t>
            </a:r>
            <a:r>
              <a:rPr lang="en-US" sz="2400" b="1" cap="none" dirty="0" err="1" smtClean="0">
                <a:solidFill>
                  <a:srgbClr val="7030A0"/>
                </a:solidFill>
                <a:latin typeface="Arial" panose="020B0604020202020204" pitchFamily="34" charset="0"/>
                <a:cs typeface="Arial" panose="020B0604020202020204" pitchFamily="34" charset="0"/>
              </a:rPr>
              <a:t>ischiorectal</a:t>
            </a:r>
            <a:r>
              <a:rPr lang="en-US" sz="2400" b="1" cap="none" dirty="0" smtClean="0">
                <a:solidFill>
                  <a:srgbClr val="7030A0"/>
                </a:solidFill>
                <a:latin typeface="Arial" panose="020B0604020202020204" pitchFamily="34" charset="0"/>
                <a:cs typeface="Arial" panose="020B0604020202020204" pitchFamily="34" charset="0"/>
              </a:rPr>
              <a:t> fossa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paravaginal space </a:t>
            </a:r>
            <a:r>
              <a:rPr lang="en-US" sz="2400" cap="none" dirty="0" smtClean="0">
                <a:solidFill>
                  <a:srgbClr val="7030A0"/>
                </a:solidFill>
                <a:latin typeface="Arial" panose="020B0604020202020204" pitchFamily="34" charset="0"/>
                <a:cs typeface="Arial" panose="020B0604020202020204" pitchFamily="34" charset="0"/>
              </a:rPr>
              <a:t>may be the </a:t>
            </a:r>
            <a:r>
              <a:rPr lang="en-US" sz="2400" b="1" cap="none" dirty="0" smtClean="0">
                <a:solidFill>
                  <a:srgbClr val="7030A0"/>
                </a:solidFill>
                <a:latin typeface="Arial" panose="020B0604020202020204" pitchFamily="34" charset="0"/>
                <a:cs typeface="Arial" panose="020B0604020202020204" pitchFamily="34" charset="0"/>
              </a:rPr>
              <a:t>first indication </a:t>
            </a:r>
            <a:r>
              <a:rPr lang="en-US" sz="2400" cap="none" dirty="0" smtClean="0">
                <a:solidFill>
                  <a:srgbClr val="7030A0"/>
                </a:solidFill>
                <a:latin typeface="Arial" panose="020B0604020202020204" pitchFamily="34" charset="0"/>
                <a:cs typeface="Arial" panose="020B0604020202020204" pitchFamily="34" charset="0"/>
              </a:rPr>
              <a:t>of a </a:t>
            </a:r>
            <a:r>
              <a:rPr lang="en-US" sz="2400" b="1" cap="none" dirty="0" smtClean="0">
                <a:solidFill>
                  <a:srgbClr val="7030A0"/>
                </a:solidFill>
                <a:latin typeface="Arial" panose="020B0604020202020204" pitchFamily="34" charset="0"/>
                <a:cs typeface="Arial" panose="020B0604020202020204" pitchFamily="34" charset="0"/>
              </a:rPr>
              <a:t>vaginal hematoma</a:t>
            </a:r>
            <a:r>
              <a:rPr lang="en-US" sz="2400" cap="none" dirty="0" smtClean="0">
                <a:solidFill>
                  <a:srgbClr val="7030A0"/>
                </a:solidFill>
                <a:latin typeface="Arial" panose="020B0604020202020204" pitchFamily="34" charset="0"/>
                <a:cs typeface="Arial" panose="020B0604020202020204" pitchFamily="34" charset="0"/>
              </a:rPr>
              <a:t>, and can result in </a:t>
            </a:r>
            <a:r>
              <a:rPr lang="en-US" sz="2400" b="1" cap="none" dirty="0" smtClean="0">
                <a:solidFill>
                  <a:srgbClr val="7030A0"/>
                </a:solidFill>
                <a:latin typeface="Arial" panose="020B0604020202020204" pitchFamily="34" charset="0"/>
                <a:cs typeface="Arial" panose="020B0604020202020204" pitchFamily="34" charset="0"/>
              </a:rPr>
              <a:t>hypovolemic shock</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On </a:t>
            </a:r>
            <a:r>
              <a:rPr lang="en-US" sz="2400" b="1" cap="none" dirty="0" smtClean="0">
                <a:solidFill>
                  <a:srgbClr val="7030A0"/>
                </a:solidFill>
                <a:latin typeface="Arial" panose="020B0604020202020204" pitchFamily="34" charset="0"/>
                <a:cs typeface="Arial" panose="020B0604020202020204" pitchFamily="34" charset="0"/>
              </a:rPr>
              <a:t>physical examination</a:t>
            </a:r>
            <a:r>
              <a:rPr lang="en-US" sz="2400" cap="none" dirty="0" smtClean="0">
                <a:solidFill>
                  <a:srgbClr val="7030A0"/>
                </a:solidFill>
                <a:latin typeface="Arial" panose="020B0604020202020204" pitchFamily="34" charset="0"/>
                <a:cs typeface="Arial" panose="020B0604020202020204" pitchFamily="34" charset="0"/>
              </a:rPr>
              <a:t>, a </a:t>
            </a:r>
            <a:r>
              <a:rPr lang="en-US" sz="2400" b="1" cap="none" dirty="0" smtClean="0">
                <a:solidFill>
                  <a:srgbClr val="7030A0"/>
                </a:solidFill>
                <a:latin typeface="Arial" panose="020B0604020202020204" pitchFamily="34" charset="0"/>
                <a:cs typeface="Arial" panose="020B0604020202020204" pitchFamily="34" charset="0"/>
              </a:rPr>
              <a:t>large mass </a:t>
            </a:r>
            <a:r>
              <a:rPr lang="en-US" sz="2400" cap="none" dirty="0" smtClean="0">
                <a:solidFill>
                  <a:srgbClr val="7030A0"/>
                </a:solidFill>
                <a:latin typeface="Arial" panose="020B0604020202020204" pitchFamily="34" charset="0"/>
                <a:cs typeface="Arial" panose="020B0604020202020204" pitchFamily="34" charset="0"/>
              </a:rPr>
              <a:t>protruding into the </a:t>
            </a:r>
            <a:r>
              <a:rPr lang="en-US" sz="2400" b="1" cap="none" dirty="0" smtClean="0">
                <a:solidFill>
                  <a:srgbClr val="7030A0"/>
                </a:solidFill>
                <a:latin typeface="Arial" panose="020B0604020202020204" pitchFamily="34" charset="0"/>
                <a:cs typeface="Arial" panose="020B0604020202020204" pitchFamily="34" charset="0"/>
              </a:rPr>
              <a:t>vagina</a:t>
            </a:r>
            <a:r>
              <a:rPr lang="en-US" sz="2400" cap="none" dirty="0" smtClean="0">
                <a:solidFill>
                  <a:srgbClr val="7030A0"/>
                </a:solidFill>
                <a:latin typeface="Arial" panose="020B0604020202020204" pitchFamily="34" charset="0"/>
                <a:cs typeface="Arial" panose="020B0604020202020204" pitchFamily="34" charset="0"/>
              </a:rPr>
              <a:t> is usually obvious</a:t>
            </a:r>
          </a:p>
          <a:p>
            <a:endParaRPr lang="en-US" sz="2400" dirty="0">
              <a:solidFill>
                <a:srgbClr val="7030A0"/>
              </a:solidFill>
            </a:endParaRPr>
          </a:p>
        </p:txBody>
      </p:sp>
    </p:spTree>
    <p:extLst>
      <p:ext uri="{BB962C8B-B14F-4D97-AF65-F5344CB8AC3E}">
        <p14:creationId xmlns:p14="http://schemas.microsoft.com/office/powerpoint/2010/main" val="221050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terus Removal for Postpartum Bleeding Is Too Com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32" y="638828"/>
            <a:ext cx="8430016" cy="542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9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0364451" cy="1102290"/>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Clinical Manifestations and Diagnosis </a:t>
            </a:r>
            <a:endParaRPr lang="en-US" sz="2800" dirty="0"/>
          </a:p>
        </p:txBody>
      </p:sp>
      <p:sp>
        <p:nvSpPr>
          <p:cNvPr id="3" name="Content Placeholder 2"/>
          <p:cNvSpPr>
            <a:spLocks noGrp="1"/>
          </p:cNvSpPr>
          <p:nvPr>
            <p:ph sz="quarter" idx="13"/>
          </p:nvPr>
        </p:nvSpPr>
        <p:spPr>
          <a:xfrm>
            <a:off x="913774" y="1102291"/>
            <a:ext cx="10363826" cy="5755709"/>
          </a:xfrm>
        </p:spPr>
        <p:txBody>
          <a:bodyPr>
            <a:normAutofit fontScale="92500" lnSpcReduction="20000"/>
          </a:bodyPr>
          <a:lstStyle/>
          <a:p>
            <a:r>
              <a:rPr lang="en-US" sz="2600" b="1" cap="none" dirty="0" smtClean="0">
                <a:solidFill>
                  <a:srgbClr val="7030A0"/>
                </a:solidFill>
                <a:latin typeface="Arial" panose="020B0604020202020204" pitchFamily="34" charset="0"/>
                <a:cs typeface="Arial" panose="020B0604020202020204" pitchFamily="34" charset="0"/>
              </a:rPr>
              <a:t>Retroperitoneal</a:t>
            </a:r>
            <a:r>
              <a:rPr lang="en-US" sz="2600" cap="none" dirty="0" smtClean="0">
                <a:solidFill>
                  <a:srgbClr val="7030A0"/>
                </a:solidFill>
                <a:latin typeface="Arial" panose="020B0604020202020204" pitchFamily="34" charset="0"/>
                <a:cs typeface="Arial" panose="020B0604020202020204" pitchFamily="34" charset="0"/>
              </a:rPr>
              <a:t> hematomas extending between the folds of the </a:t>
            </a:r>
            <a:r>
              <a:rPr lang="en-US" sz="2600" b="1" cap="none" dirty="0" smtClean="0">
                <a:solidFill>
                  <a:srgbClr val="7030A0"/>
                </a:solidFill>
                <a:latin typeface="Arial" panose="020B0604020202020204" pitchFamily="34" charset="0"/>
                <a:cs typeface="Arial" panose="020B0604020202020204" pitchFamily="34" charset="0"/>
              </a:rPr>
              <a:t>broad ligament </a:t>
            </a:r>
            <a:r>
              <a:rPr lang="en-US" sz="2600" cap="none" dirty="0" smtClean="0">
                <a:solidFill>
                  <a:srgbClr val="7030A0"/>
                </a:solidFill>
                <a:latin typeface="Arial" panose="020B0604020202020204" pitchFamily="34" charset="0"/>
                <a:cs typeface="Arial" panose="020B0604020202020204" pitchFamily="34" charset="0"/>
              </a:rPr>
              <a:t>may be </a:t>
            </a:r>
            <a:r>
              <a:rPr lang="en-US" sz="2600" b="1" cap="none" dirty="0" smtClean="0">
                <a:solidFill>
                  <a:srgbClr val="7030A0"/>
                </a:solidFill>
                <a:latin typeface="Arial" panose="020B0604020202020204" pitchFamily="34" charset="0"/>
                <a:cs typeface="Arial" panose="020B0604020202020204" pitchFamily="34" charset="0"/>
              </a:rPr>
              <a:t>asymptomatic initially</a:t>
            </a:r>
            <a:r>
              <a:rPr lang="en-US" sz="2600" cap="none" dirty="0" smtClean="0">
                <a:solidFill>
                  <a:srgbClr val="7030A0"/>
                </a:solidFill>
                <a:latin typeface="Arial" panose="020B0604020202020204" pitchFamily="34" charset="0"/>
                <a:cs typeface="Arial" panose="020B0604020202020204" pitchFamily="34" charset="0"/>
              </a:rPr>
              <a:t>. </a:t>
            </a:r>
          </a:p>
          <a:p>
            <a:endParaRPr lang="en-US" sz="2600" cap="none" dirty="0" smtClean="0">
              <a:solidFill>
                <a:srgbClr val="7030A0"/>
              </a:solidFill>
              <a:latin typeface="Arial" panose="020B0604020202020204" pitchFamily="34" charset="0"/>
              <a:cs typeface="Arial" panose="020B0604020202020204" pitchFamily="34" charset="0"/>
            </a:endParaRPr>
          </a:p>
          <a:p>
            <a:r>
              <a:rPr lang="en-US" sz="2600" cap="none" dirty="0" smtClean="0">
                <a:solidFill>
                  <a:srgbClr val="7030A0"/>
                </a:solidFill>
                <a:latin typeface="Arial" panose="020B0604020202020204" pitchFamily="34" charset="0"/>
                <a:cs typeface="Arial" panose="020B0604020202020204" pitchFamily="34" charset="0"/>
              </a:rPr>
              <a:t>Due to the </a:t>
            </a:r>
            <a:r>
              <a:rPr lang="en-US" sz="2600" b="1" cap="none" dirty="0" smtClean="0">
                <a:solidFill>
                  <a:srgbClr val="7030A0"/>
                </a:solidFill>
                <a:latin typeface="Arial" panose="020B0604020202020204" pitchFamily="34" charset="0"/>
                <a:cs typeface="Arial" panose="020B0604020202020204" pitchFamily="34" charset="0"/>
              </a:rPr>
              <a:t>significant amount of blood </a:t>
            </a:r>
            <a:r>
              <a:rPr lang="en-US" sz="2600" cap="none" dirty="0" smtClean="0">
                <a:solidFill>
                  <a:srgbClr val="7030A0"/>
                </a:solidFill>
                <a:latin typeface="Arial" panose="020B0604020202020204" pitchFamily="34" charset="0"/>
                <a:cs typeface="Arial" panose="020B0604020202020204" pitchFamily="34" charset="0"/>
              </a:rPr>
              <a:t>that can </a:t>
            </a:r>
            <a:r>
              <a:rPr lang="en-US" sz="2600" b="1" cap="none" dirty="0" smtClean="0">
                <a:solidFill>
                  <a:srgbClr val="7030A0"/>
                </a:solidFill>
                <a:latin typeface="Arial" panose="020B0604020202020204" pitchFamily="34" charset="0"/>
                <a:cs typeface="Arial" panose="020B0604020202020204" pitchFamily="34" charset="0"/>
              </a:rPr>
              <a:t>accumulate in the retroperitoneal </a:t>
            </a:r>
            <a:r>
              <a:rPr lang="en-US" sz="2600" cap="none" dirty="0" smtClean="0">
                <a:solidFill>
                  <a:srgbClr val="7030A0"/>
                </a:solidFill>
                <a:latin typeface="Arial" panose="020B0604020202020204" pitchFamily="34" charset="0"/>
                <a:cs typeface="Arial" panose="020B0604020202020204" pitchFamily="34" charset="0"/>
              </a:rPr>
              <a:t>space, these patients often present with </a:t>
            </a:r>
            <a:r>
              <a:rPr lang="en-US" sz="2600" b="1" cap="none" dirty="0" smtClean="0">
                <a:solidFill>
                  <a:srgbClr val="7030A0"/>
                </a:solidFill>
                <a:latin typeface="Arial" panose="020B0604020202020204" pitchFamily="34" charset="0"/>
                <a:cs typeface="Arial" panose="020B0604020202020204" pitchFamily="34" charset="0"/>
              </a:rPr>
              <a:t>symptoms of hemodynamic instability</a:t>
            </a:r>
            <a:r>
              <a:rPr lang="en-US" sz="2600" cap="none" dirty="0" smtClean="0">
                <a:solidFill>
                  <a:srgbClr val="7030A0"/>
                </a:solidFill>
                <a:latin typeface="Arial" panose="020B0604020202020204" pitchFamily="34" charset="0"/>
                <a:cs typeface="Arial" panose="020B0604020202020204" pitchFamily="34" charset="0"/>
              </a:rPr>
              <a:t>, including </a:t>
            </a:r>
            <a:r>
              <a:rPr lang="en-US" sz="2600" b="1" cap="none" dirty="0" smtClean="0">
                <a:solidFill>
                  <a:srgbClr val="7030A0"/>
                </a:solidFill>
                <a:latin typeface="Arial" panose="020B0604020202020204" pitchFamily="34" charset="0"/>
                <a:cs typeface="Arial" panose="020B0604020202020204" pitchFamily="34" charset="0"/>
              </a:rPr>
              <a:t>tachycardia</a:t>
            </a:r>
            <a:r>
              <a:rPr lang="en-US" sz="2600" cap="none" dirty="0" smtClean="0">
                <a:solidFill>
                  <a:srgbClr val="7030A0"/>
                </a:solidFill>
                <a:latin typeface="Arial" panose="020B0604020202020204" pitchFamily="34" charset="0"/>
                <a:cs typeface="Arial" panose="020B0604020202020204" pitchFamily="34" charset="0"/>
              </a:rPr>
              <a:t>, </a:t>
            </a:r>
            <a:r>
              <a:rPr lang="en-US" sz="2600" b="1" cap="none" dirty="0" smtClean="0">
                <a:solidFill>
                  <a:srgbClr val="7030A0"/>
                </a:solidFill>
                <a:latin typeface="Arial" panose="020B0604020202020204" pitchFamily="34" charset="0"/>
                <a:cs typeface="Arial" panose="020B0604020202020204" pitchFamily="34" charset="0"/>
              </a:rPr>
              <a:t>hypotension</a:t>
            </a:r>
            <a:r>
              <a:rPr lang="en-US" sz="2600" cap="none" dirty="0" smtClean="0">
                <a:solidFill>
                  <a:srgbClr val="7030A0"/>
                </a:solidFill>
                <a:latin typeface="Arial" panose="020B0604020202020204" pitchFamily="34" charset="0"/>
                <a:cs typeface="Arial" panose="020B0604020202020204" pitchFamily="34" charset="0"/>
              </a:rPr>
              <a:t>, or, in the </a:t>
            </a:r>
            <a:r>
              <a:rPr lang="en-US" sz="2600" b="1" cap="none" dirty="0" smtClean="0">
                <a:solidFill>
                  <a:srgbClr val="7030A0"/>
                </a:solidFill>
                <a:latin typeface="Arial" panose="020B0604020202020204" pitchFamily="34" charset="0"/>
                <a:cs typeface="Arial" panose="020B0604020202020204" pitchFamily="34" charset="0"/>
              </a:rPr>
              <a:t>most severe cases</a:t>
            </a:r>
            <a:r>
              <a:rPr lang="en-US" sz="2600" cap="none" dirty="0" smtClean="0">
                <a:solidFill>
                  <a:srgbClr val="7030A0"/>
                </a:solidFill>
                <a:latin typeface="Arial" panose="020B0604020202020204" pitchFamily="34" charset="0"/>
                <a:cs typeface="Arial" panose="020B0604020202020204" pitchFamily="34" charset="0"/>
              </a:rPr>
              <a:t>, </a:t>
            </a:r>
            <a:r>
              <a:rPr lang="en-US" sz="2600" b="1" cap="none" dirty="0" smtClean="0">
                <a:solidFill>
                  <a:srgbClr val="7030A0"/>
                </a:solidFill>
                <a:latin typeface="Arial" panose="020B0604020202020204" pitchFamily="34" charset="0"/>
                <a:cs typeface="Arial" panose="020B0604020202020204" pitchFamily="34" charset="0"/>
              </a:rPr>
              <a:t>shock</a:t>
            </a:r>
            <a:r>
              <a:rPr lang="en-US" sz="2600" cap="none" dirty="0" smtClean="0">
                <a:solidFill>
                  <a:srgbClr val="7030A0"/>
                </a:solidFill>
                <a:latin typeface="Arial" panose="020B0604020202020204" pitchFamily="34" charset="0"/>
                <a:cs typeface="Arial" panose="020B0604020202020204" pitchFamily="34" charset="0"/>
              </a:rPr>
              <a:t>. </a:t>
            </a:r>
          </a:p>
          <a:p>
            <a:endParaRPr lang="en-US" sz="2600" b="1" cap="none" dirty="0" smtClean="0">
              <a:solidFill>
                <a:srgbClr val="7030A0"/>
              </a:solidFill>
              <a:latin typeface="Arial" panose="020B0604020202020204" pitchFamily="34" charset="0"/>
              <a:cs typeface="Arial" panose="020B0604020202020204" pitchFamily="34" charset="0"/>
            </a:endParaRPr>
          </a:p>
          <a:p>
            <a:r>
              <a:rPr lang="en-US" sz="2600" b="1" cap="none" dirty="0" smtClean="0">
                <a:solidFill>
                  <a:srgbClr val="7030A0"/>
                </a:solidFill>
                <a:latin typeface="Arial" panose="020B0604020202020204" pitchFamily="34" charset="0"/>
                <a:cs typeface="Arial" panose="020B0604020202020204" pitchFamily="34" charset="0"/>
              </a:rPr>
              <a:t>Retroperitoneal</a:t>
            </a:r>
            <a:r>
              <a:rPr lang="en-US" sz="2600" cap="none" dirty="0" smtClean="0">
                <a:solidFill>
                  <a:srgbClr val="7030A0"/>
                </a:solidFill>
                <a:latin typeface="Arial" panose="020B0604020202020204" pitchFamily="34" charset="0"/>
                <a:cs typeface="Arial" panose="020B0604020202020204" pitchFamily="34" charset="0"/>
              </a:rPr>
              <a:t> hematoma </a:t>
            </a:r>
            <a:r>
              <a:rPr lang="en-US" sz="2600" b="1" cap="none" dirty="0" smtClean="0">
                <a:solidFill>
                  <a:srgbClr val="7030A0"/>
                </a:solidFill>
                <a:latin typeface="Arial" panose="020B0604020202020204" pitchFamily="34" charset="0"/>
                <a:cs typeface="Arial" panose="020B0604020202020204" pitchFamily="34" charset="0"/>
              </a:rPr>
              <a:t>usually do not</a:t>
            </a:r>
            <a:r>
              <a:rPr lang="en-US" sz="2600" cap="none" dirty="0" smtClean="0">
                <a:solidFill>
                  <a:srgbClr val="7030A0"/>
                </a:solidFill>
                <a:latin typeface="Arial" panose="020B0604020202020204" pitchFamily="34" charset="0"/>
                <a:cs typeface="Arial" panose="020B0604020202020204" pitchFamily="34" charset="0"/>
              </a:rPr>
              <a:t> present with </a:t>
            </a:r>
            <a:r>
              <a:rPr lang="en-US" sz="2600" b="1" cap="none" dirty="0" smtClean="0">
                <a:solidFill>
                  <a:srgbClr val="7030A0"/>
                </a:solidFill>
                <a:latin typeface="Arial" panose="020B0604020202020204" pitchFamily="34" charset="0"/>
                <a:cs typeface="Arial" panose="020B0604020202020204" pitchFamily="34" charset="0"/>
              </a:rPr>
              <a:t>pain</a:t>
            </a:r>
            <a:r>
              <a:rPr lang="en-US" sz="2600" cap="none" dirty="0" smtClean="0">
                <a:solidFill>
                  <a:srgbClr val="7030A0"/>
                </a:solidFill>
                <a:latin typeface="Arial" panose="020B0604020202020204" pitchFamily="34" charset="0"/>
                <a:cs typeface="Arial" panose="020B0604020202020204" pitchFamily="34" charset="0"/>
              </a:rPr>
              <a:t> </a:t>
            </a:r>
            <a:r>
              <a:rPr lang="en-US" sz="2600" b="1" cap="none" dirty="0" smtClean="0">
                <a:solidFill>
                  <a:srgbClr val="7030A0"/>
                </a:solidFill>
                <a:latin typeface="Arial" panose="020B0604020202020204" pitchFamily="34" charset="0"/>
                <a:cs typeface="Arial" panose="020B0604020202020204" pitchFamily="34" charset="0"/>
              </a:rPr>
              <a:t>unless </a:t>
            </a:r>
            <a:r>
              <a:rPr lang="en-US" sz="2600" cap="none" dirty="0" smtClean="0">
                <a:solidFill>
                  <a:srgbClr val="7030A0"/>
                </a:solidFill>
                <a:latin typeface="Arial" panose="020B0604020202020204" pitchFamily="34" charset="0"/>
                <a:cs typeface="Arial" panose="020B0604020202020204" pitchFamily="34" charset="0"/>
              </a:rPr>
              <a:t>the</a:t>
            </a:r>
            <a:r>
              <a:rPr lang="en-US" sz="2600" b="1" cap="none" dirty="0" smtClean="0">
                <a:solidFill>
                  <a:srgbClr val="7030A0"/>
                </a:solidFill>
                <a:latin typeface="Arial" panose="020B0604020202020204" pitchFamily="34" charset="0"/>
                <a:cs typeface="Arial" panose="020B0604020202020204" pitchFamily="34" charset="0"/>
              </a:rPr>
              <a:t> hematoma </a:t>
            </a:r>
            <a:r>
              <a:rPr lang="en-US" sz="2600" cap="none" dirty="0" smtClean="0">
                <a:solidFill>
                  <a:srgbClr val="7030A0"/>
                </a:solidFill>
                <a:latin typeface="Arial" panose="020B0604020202020204" pitchFamily="34" charset="0"/>
                <a:cs typeface="Arial" panose="020B0604020202020204" pitchFamily="34" charset="0"/>
              </a:rPr>
              <a:t>is associated</a:t>
            </a:r>
            <a:r>
              <a:rPr lang="en-US" sz="2600" b="1" cap="none" dirty="0" smtClean="0">
                <a:solidFill>
                  <a:srgbClr val="7030A0"/>
                </a:solidFill>
                <a:latin typeface="Arial" panose="020B0604020202020204" pitchFamily="34" charset="0"/>
                <a:cs typeface="Arial" panose="020B0604020202020204" pitchFamily="34" charset="0"/>
              </a:rPr>
              <a:t> </a:t>
            </a:r>
            <a:r>
              <a:rPr lang="en-US" sz="2600" cap="none" dirty="0" smtClean="0">
                <a:solidFill>
                  <a:srgbClr val="7030A0"/>
                </a:solidFill>
                <a:latin typeface="Arial" panose="020B0604020202020204" pitchFamily="34" charset="0"/>
                <a:cs typeface="Arial" panose="020B0604020202020204" pitchFamily="34" charset="0"/>
              </a:rPr>
              <a:t>with</a:t>
            </a:r>
            <a:r>
              <a:rPr lang="en-US" sz="2600" b="1" cap="none" dirty="0" smtClean="0">
                <a:solidFill>
                  <a:srgbClr val="7030A0"/>
                </a:solidFill>
                <a:latin typeface="Arial" panose="020B0604020202020204" pitchFamily="34" charset="0"/>
                <a:cs typeface="Arial" panose="020B0604020202020204" pitchFamily="34" charset="0"/>
              </a:rPr>
              <a:t> trauma</a:t>
            </a:r>
            <a:r>
              <a:rPr lang="en-US" sz="2600" cap="none" dirty="0" smtClean="0">
                <a:solidFill>
                  <a:srgbClr val="7030A0"/>
                </a:solidFill>
                <a:latin typeface="Arial" panose="020B0604020202020204" pitchFamily="34" charset="0"/>
                <a:cs typeface="Arial" panose="020B0604020202020204" pitchFamily="34" charset="0"/>
              </a:rPr>
              <a:t>. </a:t>
            </a:r>
          </a:p>
          <a:p>
            <a:pPr marL="0" indent="0">
              <a:buNone/>
            </a:pPr>
            <a:endParaRPr lang="en-US" sz="2600" b="1" cap="none" dirty="0" smtClean="0">
              <a:solidFill>
                <a:srgbClr val="7030A0"/>
              </a:solidFill>
              <a:latin typeface="Arial" panose="020B0604020202020204" pitchFamily="34" charset="0"/>
              <a:cs typeface="Arial" panose="020B0604020202020204" pitchFamily="34" charset="0"/>
            </a:endParaRPr>
          </a:p>
          <a:p>
            <a:r>
              <a:rPr lang="en-US" sz="2600" b="1" cap="none" dirty="0" smtClean="0">
                <a:solidFill>
                  <a:srgbClr val="7030A0"/>
                </a:solidFill>
                <a:latin typeface="Arial" panose="020B0604020202020204" pitchFamily="34" charset="0"/>
                <a:cs typeface="Arial" panose="020B0604020202020204" pitchFamily="34" charset="0"/>
              </a:rPr>
              <a:t>Palpation</a:t>
            </a:r>
            <a:r>
              <a:rPr lang="en-US" sz="2600" cap="none" dirty="0" smtClean="0">
                <a:solidFill>
                  <a:srgbClr val="7030A0"/>
                </a:solidFill>
                <a:latin typeface="Arial" panose="020B0604020202020204" pitchFamily="34" charset="0"/>
                <a:cs typeface="Arial" panose="020B0604020202020204" pitchFamily="34" charset="0"/>
              </a:rPr>
              <a:t> of an </a:t>
            </a:r>
            <a:r>
              <a:rPr lang="en-US" sz="2600" b="1" cap="none" dirty="0" smtClean="0">
                <a:solidFill>
                  <a:srgbClr val="7030A0"/>
                </a:solidFill>
                <a:latin typeface="Arial" panose="020B0604020202020204" pitchFamily="34" charset="0"/>
                <a:cs typeface="Arial" panose="020B0604020202020204" pitchFamily="34" charset="0"/>
              </a:rPr>
              <a:t>abdominal mass </a:t>
            </a:r>
            <a:r>
              <a:rPr lang="en-US" sz="2600" cap="none" dirty="0" smtClean="0">
                <a:solidFill>
                  <a:srgbClr val="7030A0"/>
                </a:solidFill>
                <a:latin typeface="Arial" panose="020B0604020202020204" pitchFamily="34" charset="0"/>
                <a:cs typeface="Arial" panose="020B0604020202020204" pitchFamily="34" charset="0"/>
              </a:rPr>
              <a:t>or </a:t>
            </a:r>
            <a:r>
              <a:rPr lang="en-US" sz="2600" b="1" cap="none" dirty="0" smtClean="0">
                <a:solidFill>
                  <a:srgbClr val="7030A0"/>
                </a:solidFill>
                <a:latin typeface="Arial" panose="020B0604020202020204" pitchFamily="34" charset="0"/>
                <a:cs typeface="Arial" panose="020B0604020202020204" pitchFamily="34" charset="0"/>
              </a:rPr>
              <a:t>fever</a:t>
            </a:r>
            <a:r>
              <a:rPr lang="en-US" sz="2600" cap="none" dirty="0" smtClean="0">
                <a:solidFill>
                  <a:srgbClr val="7030A0"/>
                </a:solidFill>
                <a:latin typeface="Arial" panose="020B0604020202020204" pitchFamily="34" charset="0"/>
                <a:cs typeface="Arial" panose="020B0604020202020204" pitchFamily="34" charset="0"/>
              </a:rPr>
              <a:t> can also be signs of a retroperitoneal hematoma.</a:t>
            </a:r>
          </a:p>
          <a:p>
            <a:endParaRPr lang="en-US" sz="2600"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862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753643"/>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Clinical Manifestations and Diagnosis </a:t>
            </a:r>
            <a:endParaRPr lang="en-US" sz="2800" dirty="0"/>
          </a:p>
        </p:txBody>
      </p:sp>
      <p:sp>
        <p:nvSpPr>
          <p:cNvPr id="3" name="Content Placeholder 2"/>
          <p:cNvSpPr>
            <a:spLocks noGrp="1"/>
          </p:cNvSpPr>
          <p:nvPr>
            <p:ph sz="quarter" idx="13"/>
          </p:nvPr>
        </p:nvSpPr>
        <p:spPr>
          <a:xfrm>
            <a:off x="913774" y="1540702"/>
            <a:ext cx="10363826" cy="5060514"/>
          </a:xfrm>
        </p:spPr>
        <p:txBody>
          <a:bodyPr>
            <a:normAutofit fontScale="62500" lnSpcReduction="20000"/>
          </a:bodyPr>
          <a:lstStyle/>
          <a:p>
            <a:pPr>
              <a:buClr>
                <a:srgbClr val="7030A0"/>
              </a:buClr>
              <a:buFont typeface="Wingdings" panose="05000000000000000000" pitchFamily="2" charset="2"/>
              <a:buChar char="Ø"/>
            </a:pPr>
            <a:r>
              <a:rPr lang="en-US" sz="3800" cap="none" dirty="0" smtClean="0">
                <a:solidFill>
                  <a:srgbClr val="7030A0"/>
                </a:solidFill>
                <a:latin typeface="Arial" panose="020B0604020202020204" pitchFamily="34" charset="0"/>
                <a:cs typeface="Arial" panose="020B0604020202020204" pitchFamily="34" charset="0"/>
              </a:rPr>
              <a:t>A </a:t>
            </a:r>
            <a:r>
              <a:rPr lang="en-US" sz="3800" b="1" cap="none" dirty="0">
                <a:solidFill>
                  <a:srgbClr val="7030A0"/>
                </a:solidFill>
                <a:latin typeface="Arial" panose="020B0604020202020204" pitchFamily="34" charset="0"/>
                <a:cs typeface="Arial" panose="020B0604020202020204" pitchFamily="34" charset="0"/>
              </a:rPr>
              <a:t>bowel hematoma </a:t>
            </a:r>
            <a:r>
              <a:rPr lang="en-US" sz="3800" cap="none" dirty="0">
                <a:solidFill>
                  <a:srgbClr val="7030A0"/>
                </a:solidFill>
                <a:latin typeface="Arial" panose="020B0604020202020204" pitchFamily="34" charset="0"/>
                <a:cs typeface="Arial" panose="020B0604020202020204" pitchFamily="34" charset="0"/>
              </a:rPr>
              <a:t>may be </a:t>
            </a:r>
            <a:r>
              <a:rPr lang="en-US" sz="3800" b="1" cap="none" dirty="0">
                <a:solidFill>
                  <a:srgbClr val="7030A0"/>
                </a:solidFill>
                <a:latin typeface="Arial" panose="020B0604020202020204" pitchFamily="34" charset="0"/>
                <a:cs typeface="Arial" panose="020B0604020202020204" pitchFamily="34" charset="0"/>
              </a:rPr>
              <a:t>diagnosed</a:t>
            </a:r>
            <a:r>
              <a:rPr lang="en-US" sz="3800" cap="none" dirty="0">
                <a:solidFill>
                  <a:srgbClr val="7030A0"/>
                </a:solidFill>
                <a:latin typeface="Arial" panose="020B0604020202020204" pitchFamily="34" charset="0"/>
                <a:cs typeface="Arial" panose="020B0604020202020204" pitchFamily="34" charset="0"/>
              </a:rPr>
              <a:t> on the basis </a:t>
            </a:r>
            <a:r>
              <a:rPr lang="en-US" sz="3800" cap="none" dirty="0" smtClean="0">
                <a:solidFill>
                  <a:srgbClr val="7030A0"/>
                </a:solidFill>
                <a:latin typeface="Arial" panose="020B0604020202020204" pitchFamily="34" charset="0"/>
                <a:cs typeface="Arial" panose="020B0604020202020204" pitchFamily="34" charset="0"/>
              </a:rPr>
              <a:t>of:</a:t>
            </a:r>
          </a:p>
          <a:p>
            <a:pPr>
              <a:buClr>
                <a:srgbClr val="7030A0"/>
              </a:buClr>
              <a:buFont typeface="Wingdings" panose="05000000000000000000" pitchFamily="2" charset="2"/>
              <a:buChar char="Ø"/>
            </a:pPr>
            <a:endParaRPr lang="en-US" sz="3800" b="1"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3800" b="1" cap="none" dirty="0" smtClean="0">
                <a:solidFill>
                  <a:srgbClr val="7030A0"/>
                </a:solidFill>
                <a:latin typeface="Arial" panose="020B0604020202020204" pitchFamily="34" charset="0"/>
                <a:cs typeface="Arial" panose="020B0604020202020204" pitchFamily="34" charset="0"/>
              </a:rPr>
              <a:t>Diagnostic </a:t>
            </a:r>
            <a:r>
              <a:rPr lang="en-US" sz="3800" b="1" cap="none" dirty="0">
                <a:solidFill>
                  <a:srgbClr val="7030A0"/>
                </a:solidFill>
                <a:latin typeface="Arial" panose="020B0604020202020204" pitchFamily="34" charset="0"/>
                <a:cs typeface="Arial" panose="020B0604020202020204" pitchFamily="34" charset="0"/>
              </a:rPr>
              <a:t>imaging</a:t>
            </a:r>
            <a:r>
              <a:rPr lang="en-US" sz="3800" cap="none" dirty="0">
                <a:solidFill>
                  <a:srgbClr val="7030A0"/>
                </a:solidFill>
                <a:latin typeface="Arial" panose="020B0604020202020204" pitchFamily="34" charset="0"/>
                <a:cs typeface="Arial" panose="020B0604020202020204" pitchFamily="34" charset="0"/>
              </a:rPr>
              <a:t> performed to evaluate a suspected obstetric hematoma </a:t>
            </a:r>
            <a:endParaRPr lang="en-US" sz="38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3800" cap="none" dirty="0" smtClean="0">
                <a:solidFill>
                  <a:srgbClr val="7030A0"/>
                </a:solidFill>
                <a:latin typeface="Arial" panose="020B0604020202020204" pitchFamily="34" charset="0"/>
                <a:cs typeface="Arial" panose="020B0604020202020204" pitchFamily="34" charset="0"/>
              </a:rPr>
              <a:t>Or </a:t>
            </a:r>
            <a:r>
              <a:rPr lang="en-US" sz="3800" b="1" cap="none" dirty="0">
                <a:solidFill>
                  <a:srgbClr val="7030A0"/>
                </a:solidFill>
                <a:latin typeface="Arial" panose="020B0604020202020204" pitchFamily="34" charset="0"/>
                <a:cs typeface="Arial" panose="020B0604020202020204" pitchFamily="34" charset="0"/>
              </a:rPr>
              <a:t>bowel symptoms</a:t>
            </a:r>
            <a:r>
              <a:rPr lang="en-US" sz="3800" cap="none" dirty="0">
                <a:solidFill>
                  <a:srgbClr val="7030A0"/>
                </a:solidFill>
                <a:latin typeface="Arial" panose="020B0604020202020204" pitchFamily="34" charset="0"/>
                <a:cs typeface="Arial" panose="020B0604020202020204" pitchFamily="34" charset="0"/>
              </a:rPr>
              <a:t> such as </a:t>
            </a:r>
            <a:r>
              <a:rPr lang="en-US" sz="3800" b="1" cap="none" dirty="0">
                <a:solidFill>
                  <a:srgbClr val="7030A0"/>
                </a:solidFill>
                <a:latin typeface="Arial" panose="020B0604020202020204" pitchFamily="34" charset="0"/>
                <a:cs typeface="Arial" panose="020B0604020202020204" pitchFamily="34" charset="0"/>
              </a:rPr>
              <a:t>nausea</a:t>
            </a:r>
            <a:r>
              <a:rPr lang="en-US" sz="3800" cap="none" dirty="0">
                <a:solidFill>
                  <a:srgbClr val="7030A0"/>
                </a:solidFill>
                <a:latin typeface="Arial" panose="020B0604020202020204" pitchFamily="34" charset="0"/>
                <a:cs typeface="Arial" panose="020B0604020202020204" pitchFamily="34" charset="0"/>
              </a:rPr>
              <a:t>, </a:t>
            </a:r>
            <a:r>
              <a:rPr lang="en-US" sz="3800" b="1" cap="none" dirty="0">
                <a:solidFill>
                  <a:srgbClr val="7030A0"/>
                </a:solidFill>
                <a:latin typeface="Arial" panose="020B0604020202020204" pitchFamily="34" charset="0"/>
                <a:cs typeface="Arial" panose="020B0604020202020204" pitchFamily="34" charset="0"/>
              </a:rPr>
              <a:t>vomiting</a:t>
            </a:r>
            <a:r>
              <a:rPr lang="en-US" sz="3800" cap="none" dirty="0">
                <a:solidFill>
                  <a:srgbClr val="7030A0"/>
                </a:solidFill>
                <a:latin typeface="Arial" panose="020B0604020202020204" pitchFamily="34" charset="0"/>
                <a:cs typeface="Arial" panose="020B0604020202020204" pitchFamily="34" charset="0"/>
              </a:rPr>
              <a:t>, </a:t>
            </a:r>
            <a:r>
              <a:rPr lang="en-US" sz="3800" b="1" cap="none" dirty="0">
                <a:solidFill>
                  <a:srgbClr val="7030A0"/>
                </a:solidFill>
                <a:latin typeface="Arial" panose="020B0604020202020204" pitchFamily="34" charset="0"/>
                <a:cs typeface="Arial" panose="020B0604020202020204" pitchFamily="34" charset="0"/>
              </a:rPr>
              <a:t>cramping</a:t>
            </a:r>
            <a:r>
              <a:rPr lang="en-US" sz="3800" cap="none" dirty="0">
                <a:solidFill>
                  <a:srgbClr val="7030A0"/>
                </a:solidFill>
                <a:latin typeface="Arial" panose="020B0604020202020204" pitchFamily="34" charset="0"/>
                <a:cs typeface="Arial" panose="020B0604020202020204" pitchFamily="34" charset="0"/>
              </a:rPr>
              <a:t>, </a:t>
            </a:r>
            <a:r>
              <a:rPr lang="en-US" sz="3800" b="1" cap="none" dirty="0">
                <a:solidFill>
                  <a:srgbClr val="7030A0"/>
                </a:solidFill>
                <a:latin typeface="Arial" panose="020B0604020202020204" pitchFamily="34" charset="0"/>
                <a:cs typeface="Arial" panose="020B0604020202020204" pitchFamily="34" charset="0"/>
              </a:rPr>
              <a:t>abdominal pain and/or obstipation</a:t>
            </a:r>
            <a:r>
              <a:rPr lang="en-US" sz="3800" cap="none" dirty="0">
                <a:solidFill>
                  <a:srgbClr val="7030A0"/>
                </a:solidFill>
                <a:latin typeface="Arial" panose="020B0604020202020204" pitchFamily="34" charset="0"/>
                <a:cs typeface="Arial" panose="020B0604020202020204" pitchFamily="34" charset="0"/>
              </a:rPr>
              <a:t>.</a:t>
            </a:r>
          </a:p>
          <a:p>
            <a:pPr>
              <a:buClr>
                <a:srgbClr val="7030A0"/>
              </a:buClr>
              <a:buFont typeface="Wingdings" panose="05000000000000000000" pitchFamily="2" charset="2"/>
              <a:buChar char="Ø"/>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3600" b="1" u="sng" cap="none" dirty="0" smtClean="0">
                <a:solidFill>
                  <a:srgbClr val="7030A0"/>
                </a:solidFill>
                <a:latin typeface="Arial" panose="020B0604020202020204" pitchFamily="34" charset="0"/>
                <a:cs typeface="Arial" panose="020B0604020202020204" pitchFamily="34" charset="0"/>
              </a:rPr>
              <a:t>Of Note</a:t>
            </a:r>
            <a:r>
              <a:rPr lang="en-US" sz="3600" b="1" cap="none" dirty="0">
                <a:solidFill>
                  <a:srgbClr val="7030A0"/>
                </a:solidFill>
                <a:latin typeface="Arial" panose="020B0604020202020204" pitchFamily="34" charset="0"/>
                <a:cs typeface="Arial" panose="020B0604020202020204" pitchFamily="34" charset="0"/>
              </a:rPr>
              <a:t>, </a:t>
            </a:r>
            <a:endParaRPr lang="en-US" sz="3600" b="1"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3400" cap="none" dirty="0" smtClean="0">
                <a:solidFill>
                  <a:srgbClr val="7030A0"/>
                </a:solidFill>
                <a:latin typeface="Arial" panose="020B0604020202020204" pitchFamily="34" charset="0"/>
                <a:cs typeface="Arial" panose="020B0604020202020204" pitchFamily="34" charset="0"/>
              </a:rPr>
              <a:t>The </a:t>
            </a:r>
            <a:r>
              <a:rPr lang="en-US" sz="3400" cap="none" dirty="0">
                <a:solidFill>
                  <a:srgbClr val="7030A0"/>
                </a:solidFill>
                <a:latin typeface="Arial" panose="020B0604020202020204" pitchFamily="34" charset="0"/>
                <a:cs typeface="Arial" panose="020B0604020202020204" pitchFamily="34" charset="0"/>
              </a:rPr>
              <a:t>patient may </a:t>
            </a:r>
            <a:r>
              <a:rPr lang="en-US" sz="3400" b="1" cap="none" dirty="0">
                <a:solidFill>
                  <a:srgbClr val="7030A0"/>
                </a:solidFill>
                <a:latin typeface="Arial" panose="020B0604020202020204" pitchFamily="34" charset="0"/>
                <a:cs typeface="Arial" panose="020B0604020202020204" pitchFamily="34" charset="0"/>
              </a:rPr>
              <a:t>require analgesia </a:t>
            </a:r>
            <a:r>
              <a:rPr lang="en-US" sz="3400" cap="none" dirty="0">
                <a:solidFill>
                  <a:srgbClr val="7030A0"/>
                </a:solidFill>
                <a:latin typeface="Arial" panose="020B0604020202020204" pitchFamily="34" charset="0"/>
                <a:cs typeface="Arial" panose="020B0604020202020204" pitchFamily="34" charset="0"/>
              </a:rPr>
              <a:t>in order to </a:t>
            </a:r>
            <a:r>
              <a:rPr lang="en-US" sz="3400" b="1" cap="none" dirty="0">
                <a:solidFill>
                  <a:srgbClr val="7030A0"/>
                </a:solidFill>
                <a:latin typeface="Arial" panose="020B0604020202020204" pitchFamily="34" charset="0"/>
                <a:cs typeface="Arial" panose="020B0604020202020204" pitchFamily="34" charset="0"/>
              </a:rPr>
              <a:t>allow a thorough examination</a:t>
            </a:r>
            <a:r>
              <a:rPr lang="en-US" sz="3400" cap="none" dirty="0">
                <a:solidFill>
                  <a:srgbClr val="7030A0"/>
                </a:solidFill>
                <a:latin typeface="Arial" panose="020B0604020202020204" pitchFamily="34" charset="0"/>
                <a:cs typeface="Arial" panose="020B0604020202020204" pitchFamily="34" charset="0"/>
              </a:rPr>
              <a:t>, as </a:t>
            </a:r>
            <a:r>
              <a:rPr lang="en-US" sz="3400" b="1" cap="none" dirty="0">
                <a:solidFill>
                  <a:srgbClr val="7030A0"/>
                </a:solidFill>
                <a:latin typeface="Arial" panose="020B0604020202020204" pitchFamily="34" charset="0"/>
                <a:cs typeface="Arial" panose="020B0604020202020204" pitchFamily="34" charset="0"/>
              </a:rPr>
              <a:t>vulvar</a:t>
            </a:r>
            <a:r>
              <a:rPr lang="en-US" sz="3400" cap="none" dirty="0">
                <a:solidFill>
                  <a:srgbClr val="7030A0"/>
                </a:solidFill>
                <a:latin typeface="Arial" panose="020B0604020202020204" pitchFamily="34" charset="0"/>
                <a:cs typeface="Arial" panose="020B0604020202020204" pitchFamily="34" charset="0"/>
              </a:rPr>
              <a:t> and </a:t>
            </a:r>
            <a:r>
              <a:rPr lang="en-US" sz="3400" b="1" cap="none" dirty="0">
                <a:solidFill>
                  <a:srgbClr val="7030A0"/>
                </a:solidFill>
                <a:latin typeface="Arial" panose="020B0604020202020204" pitchFamily="34" charset="0"/>
                <a:cs typeface="Arial" panose="020B0604020202020204" pitchFamily="34" charset="0"/>
              </a:rPr>
              <a:t>perineal trauma </a:t>
            </a:r>
            <a:r>
              <a:rPr lang="en-US" sz="3400" cap="none" dirty="0">
                <a:solidFill>
                  <a:srgbClr val="7030A0"/>
                </a:solidFill>
                <a:latin typeface="Arial" panose="020B0604020202020204" pitchFamily="34" charset="0"/>
                <a:cs typeface="Arial" panose="020B0604020202020204" pitchFamily="34" charset="0"/>
              </a:rPr>
              <a:t>can be associated with </a:t>
            </a:r>
            <a:r>
              <a:rPr lang="en-US" sz="3400" b="1" cap="none" dirty="0">
                <a:solidFill>
                  <a:srgbClr val="7030A0"/>
                </a:solidFill>
                <a:latin typeface="Arial" panose="020B0604020202020204" pitchFamily="34" charset="0"/>
                <a:cs typeface="Arial" panose="020B0604020202020204" pitchFamily="34" charset="0"/>
              </a:rPr>
              <a:t>pain</a:t>
            </a:r>
            <a:r>
              <a:rPr lang="en-US" sz="3400" cap="none" dirty="0">
                <a:solidFill>
                  <a:srgbClr val="7030A0"/>
                </a:solidFill>
                <a:latin typeface="Arial" panose="020B0604020202020204" pitchFamily="34" charset="0"/>
                <a:cs typeface="Arial" panose="020B0604020202020204" pitchFamily="34" charset="0"/>
              </a:rPr>
              <a:t> and discomfort </a:t>
            </a:r>
            <a:r>
              <a:rPr lang="en-US" sz="3400" b="1" cap="none" dirty="0">
                <a:solidFill>
                  <a:srgbClr val="7030A0"/>
                </a:solidFill>
                <a:latin typeface="Arial" panose="020B0604020202020204" pitchFamily="34" charset="0"/>
                <a:cs typeface="Arial" panose="020B0604020202020204" pitchFamily="34" charset="0"/>
              </a:rPr>
              <a:t>out of proportion </a:t>
            </a:r>
            <a:r>
              <a:rPr lang="en-US" sz="3400" cap="none" dirty="0">
                <a:solidFill>
                  <a:srgbClr val="7030A0"/>
                </a:solidFill>
                <a:latin typeface="Arial" panose="020B0604020202020204" pitchFamily="34" charset="0"/>
                <a:cs typeface="Arial" panose="020B0604020202020204" pitchFamily="34" charset="0"/>
              </a:rPr>
              <a:t>to the </a:t>
            </a:r>
            <a:r>
              <a:rPr lang="en-US" sz="3400" b="1" cap="none" dirty="0">
                <a:solidFill>
                  <a:srgbClr val="7030A0"/>
                </a:solidFill>
                <a:latin typeface="Arial" panose="020B0604020202020204" pitchFamily="34" charset="0"/>
                <a:cs typeface="Arial" panose="020B0604020202020204" pitchFamily="34" charset="0"/>
              </a:rPr>
              <a:t>size </a:t>
            </a:r>
            <a:r>
              <a:rPr lang="en-US" sz="3400" cap="none" dirty="0">
                <a:solidFill>
                  <a:srgbClr val="7030A0"/>
                </a:solidFill>
                <a:latin typeface="Arial" panose="020B0604020202020204" pitchFamily="34" charset="0"/>
                <a:cs typeface="Arial" panose="020B0604020202020204" pitchFamily="34" charset="0"/>
              </a:rPr>
              <a:t>of the </a:t>
            </a:r>
            <a:r>
              <a:rPr lang="en-US" sz="3400" b="1" cap="none" dirty="0">
                <a:solidFill>
                  <a:srgbClr val="7030A0"/>
                </a:solidFill>
                <a:latin typeface="Arial" panose="020B0604020202020204" pitchFamily="34" charset="0"/>
                <a:cs typeface="Arial" panose="020B0604020202020204" pitchFamily="34" charset="0"/>
              </a:rPr>
              <a:t>injury </a:t>
            </a:r>
            <a:r>
              <a:rPr lang="en-US" sz="3400" cap="none" dirty="0">
                <a:solidFill>
                  <a:srgbClr val="7030A0"/>
                </a:solidFill>
                <a:latin typeface="Arial" panose="020B0604020202020204" pitchFamily="34" charset="0"/>
                <a:cs typeface="Arial" panose="020B0604020202020204" pitchFamily="34" charset="0"/>
              </a:rPr>
              <a:t>due to the sensitivity of this area.</a:t>
            </a:r>
          </a:p>
          <a:p>
            <a:pPr>
              <a:buClr>
                <a:srgbClr val="7030A0"/>
              </a:buClr>
              <a:buFont typeface="Wingdings" panose="05000000000000000000" pitchFamily="2" charset="2"/>
              <a:buChar char="Ø"/>
            </a:pPr>
            <a:endParaRPr lang="en-US" sz="3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7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0364451" cy="1227224"/>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Diagnostic Imaging</a:t>
            </a:r>
            <a:endParaRPr lang="en-US" sz="2800" b="1" cap="none" dirty="0"/>
          </a:p>
        </p:txBody>
      </p:sp>
      <p:sp>
        <p:nvSpPr>
          <p:cNvPr id="3" name="Content Placeholder 2"/>
          <p:cNvSpPr>
            <a:spLocks noGrp="1"/>
          </p:cNvSpPr>
          <p:nvPr>
            <p:ph sz="quarter" idx="13"/>
          </p:nvPr>
        </p:nvSpPr>
        <p:spPr>
          <a:xfrm>
            <a:off x="1026508" y="989556"/>
            <a:ext cx="10251717" cy="5868444"/>
          </a:xfrm>
        </p:spPr>
        <p:txBody>
          <a:bodyPr>
            <a:noAutofit/>
          </a:bodyPr>
          <a:lstStyle/>
          <a:p>
            <a:pPr>
              <a:buClr>
                <a:srgbClr val="7030A0"/>
              </a:buClr>
              <a:buFont typeface="Wingdings" panose="05000000000000000000" pitchFamily="2" charset="2"/>
              <a:buChar char="Ø"/>
            </a:pPr>
            <a:r>
              <a:rPr lang="en-US" sz="2400" cap="none" dirty="0" smtClean="0">
                <a:solidFill>
                  <a:srgbClr val="7030A0"/>
                </a:solidFill>
                <a:latin typeface="Arial" panose="020B0604020202020204" pitchFamily="34" charset="0"/>
                <a:cs typeface="Arial" panose="020B0604020202020204" pitchFamily="34" charset="0"/>
              </a:rPr>
              <a:t>Diagnostic imaging of suspected </a:t>
            </a:r>
            <a:r>
              <a:rPr lang="en-US" sz="2400" b="1" cap="none" dirty="0" smtClean="0">
                <a:solidFill>
                  <a:srgbClr val="7030A0"/>
                </a:solidFill>
                <a:latin typeface="Arial" panose="020B0604020202020204" pitchFamily="34" charset="0"/>
                <a:cs typeface="Arial" panose="020B0604020202020204" pitchFamily="34" charset="0"/>
              </a:rPr>
              <a:t>vulvar</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vaginal</a:t>
            </a:r>
            <a:r>
              <a:rPr lang="en-US" sz="2400" cap="none" dirty="0" smtClean="0">
                <a:solidFill>
                  <a:srgbClr val="7030A0"/>
                </a:solidFill>
                <a:latin typeface="Arial" panose="020B0604020202020204" pitchFamily="34" charset="0"/>
                <a:cs typeface="Arial" panose="020B0604020202020204" pitchFamily="34" charset="0"/>
              </a:rPr>
              <a:t> hematomas is </a:t>
            </a:r>
            <a:r>
              <a:rPr lang="en-US" sz="2400" b="1" cap="none" dirty="0" smtClean="0">
                <a:solidFill>
                  <a:srgbClr val="7030A0"/>
                </a:solidFill>
                <a:latin typeface="Arial" panose="020B0604020202020204" pitchFamily="34" charset="0"/>
                <a:cs typeface="Arial" panose="020B0604020202020204" pitchFamily="34" charset="0"/>
              </a:rPr>
              <a:t>unlikely </a:t>
            </a:r>
            <a:r>
              <a:rPr lang="en-US" sz="2400" cap="none" dirty="0" smtClean="0">
                <a:solidFill>
                  <a:srgbClr val="7030A0"/>
                </a:solidFill>
                <a:latin typeface="Arial" panose="020B0604020202020204" pitchFamily="34" charset="0"/>
                <a:cs typeface="Arial" panose="020B0604020202020204" pitchFamily="34" charset="0"/>
              </a:rPr>
              <a:t>to provide </a:t>
            </a:r>
            <a:r>
              <a:rPr lang="en-US" sz="2400" b="1" cap="none" dirty="0" smtClean="0">
                <a:solidFill>
                  <a:srgbClr val="7030A0"/>
                </a:solidFill>
                <a:latin typeface="Arial" panose="020B0604020202020204" pitchFamily="34" charset="0"/>
                <a:cs typeface="Arial" panose="020B0604020202020204" pitchFamily="34" charset="0"/>
              </a:rPr>
              <a:t>clinically important information</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unobtainable </a:t>
            </a:r>
            <a:r>
              <a:rPr lang="en-US" sz="2400" cap="none" dirty="0" smtClean="0">
                <a:solidFill>
                  <a:srgbClr val="7030A0"/>
                </a:solidFill>
                <a:latin typeface="Arial" panose="020B0604020202020204" pitchFamily="34" charset="0"/>
                <a:cs typeface="Arial" panose="020B0604020202020204" pitchFamily="34" charset="0"/>
              </a:rPr>
              <a:t>by a thorough</a:t>
            </a:r>
            <a:r>
              <a:rPr lang="en-US" sz="2400" b="1" cap="none" dirty="0" smtClean="0">
                <a:solidFill>
                  <a:srgbClr val="7030A0"/>
                </a:solidFill>
                <a:latin typeface="Arial" panose="020B0604020202020204" pitchFamily="34" charset="0"/>
                <a:cs typeface="Arial" panose="020B0604020202020204" pitchFamily="34" charset="0"/>
              </a:rPr>
              <a:t> physical examination</a:t>
            </a:r>
            <a:r>
              <a:rPr lang="en-US" sz="2400" cap="none" dirty="0" smtClean="0">
                <a:solidFill>
                  <a:srgbClr val="7030A0"/>
                </a:solidFill>
                <a:latin typeface="Arial" panose="020B0604020202020204" pitchFamily="34" charset="0"/>
                <a:cs typeface="Arial" panose="020B0604020202020204" pitchFamily="34" charset="0"/>
              </a:rPr>
              <a:t>, and is </a:t>
            </a:r>
            <a:r>
              <a:rPr lang="en-US" sz="2400" b="1" cap="none" dirty="0" smtClean="0">
                <a:solidFill>
                  <a:srgbClr val="7030A0"/>
                </a:solidFill>
                <a:latin typeface="Arial" panose="020B0604020202020204" pitchFamily="34" charset="0"/>
                <a:cs typeface="Arial" panose="020B0604020202020204" pitchFamily="34" charset="0"/>
              </a:rPr>
              <a:t>rarely necessary</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Ø"/>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2400" b="1" cap="none" dirty="0" smtClean="0">
                <a:solidFill>
                  <a:srgbClr val="7030A0"/>
                </a:solidFill>
                <a:latin typeface="Arial" panose="020B0604020202020204" pitchFamily="34" charset="0"/>
                <a:cs typeface="Arial" panose="020B0604020202020204" pitchFamily="34" charset="0"/>
              </a:rPr>
              <a:t>Diagnostic</a:t>
            </a:r>
            <a:r>
              <a:rPr lang="en-US" sz="2400" cap="none" dirty="0" smtClean="0">
                <a:solidFill>
                  <a:srgbClr val="7030A0"/>
                </a:solidFill>
                <a:latin typeface="Arial" panose="020B0604020202020204" pitchFamily="34" charset="0"/>
                <a:cs typeface="Arial" panose="020B0604020202020204" pitchFamily="34" charset="0"/>
              </a:rPr>
              <a:t> imaging </a:t>
            </a:r>
            <a:r>
              <a:rPr lang="en-US" sz="2400" b="1" cap="none" dirty="0" smtClean="0">
                <a:solidFill>
                  <a:srgbClr val="7030A0"/>
                </a:solidFill>
                <a:latin typeface="Arial" panose="020B0604020202020204" pitchFamily="34" charset="0"/>
                <a:cs typeface="Arial" panose="020B0604020202020204" pitchFamily="34" charset="0"/>
              </a:rPr>
              <a:t>may be useful </a:t>
            </a:r>
            <a:r>
              <a:rPr lang="en-US" sz="2400" cap="none" dirty="0" smtClean="0">
                <a:solidFill>
                  <a:srgbClr val="7030A0"/>
                </a:solidFill>
                <a:latin typeface="Arial" panose="020B0604020202020204" pitchFamily="34" charset="0"/>
                <a:cs typeface="Arial" panose="020B0604020202020204" pitchFamily="34" charset="0"/>
              </a:rPr>
              <a:t>in the </a:t>
            </a:r>
            <a:r>
              <a:rPr lang="en-US" sz="2400" b="1" cap="none" dirty="0" smtClean="0">
                <a:solidFill>
                  <a:srgbClr val="7030A0"/>
                </a:solidFill>
                <a:latin typeface="Arial" panose="020B0604020202020204" pitchFamily="34" charset="0"/>
                <a:cs typeface="Arial" panose="020B0604020202020204" pitchFamily="34" charset="0"/>
              </a:rPr>
              <a:t>following</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settings</a:t>
            </a:r>
            <a:r>
              <a:rPr lang="en-US" sz="2400" cap="none" dirty="0" smtClean="0">
                <a:solidFill>
                  <a:srgbClr val="7030A0"/>
                </a:solidFill>
                <a:latin typeface="Arial" panose="020B0604020202020204" pitchFamily="34" charset="0"/>
                <a:cs typeface="Arial" panose="020B0604020202020204" pitchFamily="34" charset="0"/>
              </a:rPr>
              <a:t>:</a:t>
            </a:r>
          </a:p>
          <a:p>
            <a:pPr>
              <a:buClr>
                <a:srgbClr val="7030A0"/>
              </a:buClr>
              <a:buFont typeface="Wingdings" panose="05000000000000000000" pitchFamily="2" charset="2"/>
              <a:buChar char="Ø"/>
            </a:pPr>
            <a:r>
              <a:rPr lang="en-US" sz="2400" cap="none" dirty="0" smtClean="0">
                <a:solidFill>
                  <a:srgbClr val="7030A0"/>
                </a:solidFill>
                <a:latin typeface="Arial" panose="020B0604020202020204" pitchFamily="34" charset="0"/>
                <a:cs typeface="Arial" panose="020B0604020202020204" pitchFamily="34" charset="0"/>
              </a:rPr>
              <a:t>To evaluate the </a:t>
            </a:r>
            <a:r>
              <a:rPr lang="en-US" sz="2400" b="1" cap="none" dirty="0" smtClean="0">
                <a:solidFill>
                  <a:srgbClr val="7030A0"/>
                </a:solidFill>
                <a:latin typeface="Arial" panose="020B0604020202020204" pitchFamily="34" charset="0"/>
                <a:cs typeface="Arial" panose="020B0604020202020204" pitchFamily="34" charset="0"/>
              </a:rPr>
              <a:t>expanding hematoma</a:t>
            </a:r>
            <a:r>
              <a:rPr lang="en-US" sz="2400" cap="none" dirty="0" smtClean="0">
                <a:solidFill>
                  <a:srgbClr val="7030A0"/>
                </a:solidFill>
                <a:latin typeface="Arial" panose="020B0604020202020204" pitchFamily="34" charset="0"/>
                <a:cs typeface="Arial" panose="020B0604020202020204" pitchFamily="34" charset="0"/>
              </a:rPr>
              <a:t>.</a:t>
            </a:r>
          </a:p>
          <a:p>
            <a:pPr>
              <a:buClr>
                <a:srgbClr val="7030A0"/>
              </a:buClr>
              <a:buFont typeface="Wingdings" panose="05000000000000000000" pitchFamily="2" charset="2"/>
              <a:buChar char="Ø"/>
            </a:pPr>
            <a:r>
              <a:rPr lang="en-US" sz="2400" cap="none" dirty="0" smtClean="0">
                <a:solidFill>
                  <a:srgbClr val="7030A0"/>
                </a:solidFill>
                <a:latin typeface="Arial" panose="020B0604020202020204" pitchFamily="34" charset="0"/>
                <a:cs typeface="Arial" panose="020B0604020202020204" pitchFamily="34" charset="0"/>
              </a:rPr>
              <a:t>To identify </a:t>
            </a:r>
            <a:r>
              <a:rPr lang="en-US" sz="2400" b="1" cap="none" dirty="0" smtClean="0">
                <a:solidFill>
                  <a:srgbClr val="7030A0"/>
                </a:solidFill>
                <a:latin typeface="Arial" panose="020B0604020202020204" pitchFamily="34" charset="0"/>
                <a:cs typeface="Arial" panose="020B0604020202020204" pitchFamily="34" charset="0"/>
              </a:rPr>
              <a:t>rare cases of arterial bleeding </a:t>
            </a:r>
            <a:r>
              <a:rPr lang="en-US" sz="2400" cap="none" dirty="0" smtClean="0">
                <a:solidFill>
                  <a:srgbClr val="7030A0"/>
                </a:solidFill>
                <a:latin typeface="Arial" panose="020B0604020202020204" pitchFamily="34" charset="0"/>
                <a:cs typeface="Arial" panose="020B0604020202020204" pitchFamily="34" charset="0"/>
              </a:rPr>
              <a:t>in patients with a </a:t>
            </a:r>
            <a:r>
              <a:rPr lang="en-US" sz="2400" b="1" cap="none" dirty="0" smtClean="0">
                <a:solidFill>
                  <a:srgbClr val="7030A0"/>
                </a:solidFill>
                <a:latin typeface="Arial" panose="020B0604020202020204" pitchFamily="34" charset="0"/>
                <a:cs typeface="Arial" panose="020B0604020202020204" pitchFamily="34" charset="0"/>
              </a:rPr>
              <a:t>rapidly expanding hematoma.</a:t>
            </a:r>
          </a:p>
          <a:p>
            <a:pPr>
              <a:buClr>
                <a:srgbClr val="7030A0"/>
              </a:buClr>
              <a:buFont typeface="Wingdings" panose="05000000000000000000" pitchFamily="2" charset="2"/>
              <a:buChar char="Ø"/>
            </a:pPr>
            <a:r>
              <a:rPr lang="en-US" sz="2400" cap="none" dirty="0" smtClean="0">
                <a:solidFill>
                  <a:srgbClr val="7030A0"/>
                </a:solidFill>
                <a:latin typeface="Arial" panose="020B0604020202020204" pitchFamily="34" charset="0"/>
                <a:cs typeface="Arial" panose="020B0604020202020204" pitchFamily="34" charset="0"/>
              </a:rPr>
              <a:t>To </a:t>
            </a:r>
            <a:r>
              <a:rPr lang="en-US" sz="2400" b="1" cap="none" dirty="0" smtClean="0">
                <a:solidFill>
                  <a:srgbClr val="7030A0"/>
                </a:solidFill>
                <a:latin typeface="Arial" panose="020B0604020202020204" pitchFamily="34" charset="0"/>
                <a:cs typeface="Arial" panose="020B0604020202020204" pitchFamily="34" charset="0"/>
              </a:rPr>
              <a:t>identify non-palpable hematomas </a:t>
            </a:r>
            <a:r>
              <a:rPr lang="en-US" sz="2400" cap="none" dirty="0" smtClean="0">
                <a:solidFill>
                  <a:srgbClr val="7030A0"/>
                </a:solidFill>
                <a:latin typeface="Arial" panose="020B0604020202020204" pitchFamily="34" charset="0"/>
                <a:cs typeface="Arial" panose="020B0604020202020204" pitchFamily="34" charset="0"/>
              </a:rPr>
              <a:t>in puerperal women with </a:t>
            </a:r>
            <a:r>
              <a:rPr lang="en-US" sz="2400" b="1" cap="none" dirty="0" smtClean="0">
                <a:solidFill>
                  <a:srgbClr val="7030A0"/>
                </a:solidFill>
                <a:latin typeface="Arial" panose="020B0604020202020204" pitchFamily="34" charset="0"/>
                <a:cs typeface="Arial" panose="020B0604020202020204" pitchFamily="34" charset="0"/>
              </a:rPr>
              <a:t>pain</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pressure</a:t>
            </a:r>
            <a:r>
              <a:rPr lang="en-US" sz="2400" cap="none" dirty="0" smtClean="0">
                <a:solidFill>
                  <a:srgbClr val="7030A0"/>
                </a:solidFill>
                <a:latin typeface="Arial" panose="020B0604020202020204" pitchFamily="34" charset="0"/>
                <a:cs typeface="Arial" panose="020B0604020202020204" pitchFamily="34" charset="0"/>
              </a:rPr>
              <a:t> suggestive of a hematoma, particularly </a:t>
            </a:r>
            <a:r>
              <a:rPr lang="en-US" sz="2400" b="1" cap="none" dirty="0" smtClean="0">
                <a:solidFill>
                  <a:srgbClr val="7030A0"/>
                </a:solidFill>
                <a:latin typeface="Arial" panose="020B0604020202020204" pitchFamily="34" charset="0"/>
                <a:cs typeface="Arial" panose="020B0604020202020204" pitchFamily="34" charset="0"/>
              </a:rPr>
              <a:t>retroperitoneal hematomas . </a:t>
            </a:r>
            <a:endParaRPr lang="en-US" sz="24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076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653435"/>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Diagnostic Imaging</a:t>
            </a:r>
            <a:endParaRPr lang="en-US" sz="2800" b="1" dirty="0"/>
          </a:p>
        </p:txBody>
      </p:sp>
      <p:sp>
        <p:nvSpPr>
          <p:cNvPr id="3" name="Content Placeholder 2"/>
          <p:cNvSpPr>
            <a:spLocks noGrp="1"/>
          </p:cNvSpPr>
          <p:nvPr>
            <p:ph sz="quarter" idx="13"/>
          </p:nvPr>
        </p:nvSpPr>
        <p:spPr>
          <a:xfrm>
            <a:off x="913774" y="1402916"/>
            <a:ext cx="10364452" cy="4388284"/>
          </a:xfrm>
        </p:spPr>
        <p:txBody>
          <a:bodyPr/>
          <a:lstStyle/>
          <a:p>
            <a:pPr>
              <a:buClr>
                <a:srgbClr val="7030A0"/>
              </a:buClr>
              <a:buFont typeface="Wingdings" panose="05000000000000000000" pitchFamily="2" charset="2"/>
              <a:buChar char="ü"/>
            </a:pPr>
            <a:r>
              <a:rPr lang="en-US" sz="2400" b="1" cap="none" dirty="0" smtClean="0">
                <a:solidFill>
                  <a:srgbClr val="7030A0"/>
                </a:solidFill>
                <a:latin typeface="Arial" panose="020B0604020202020204" pitchFamily="34" charset="0"/>
                <a:cs typeface="Arial" panose="020B0604020202020204" pitchFamily="34" charset="0"/>
              </a:rPr>
              <a:t>Puerperal </a:t>
            </a:r>
            <a:r>
              <a:rPr lang="en-US" sz="2400" b="1" cap="none" dirty="0">
                <a:solidFill>
                  <a:srgbClr val="7030A0"/>
                </a:solidFill>
                <a:latin typeface="Arial" panose="020B0604020202020204" pitchFamily="34" charset="0"/>
                <a:cs typeface="Arial" panose="020B0604020202020204" pitchFamily="34" charset="0"/>
              </a:rPr>
              <a:t>hematomas </a:t>
            </a:r>
            <a:r>
              <a:rPr lang="en-US" sz="2400" cap="none" dirty="0">
                <a:solidFill>
                  <a:srgbClr val="7030A0"/>
                </a:solidFill>
                <a:latin typeface="Arial" panose="020B0604020202020204" pitchFamily="34" charset="0"/>
                <a:cs typeface="Arial" panose="020B0604020202020204" pitchFamily="34" charset="0"/>
              </a:rPr>
              <a:t>should be suspected in </a:t>
            </a:r>
            <a:r>
              <a:rPr lang="en-US" sz="2400" b="1" cap="none" dirty="0">
                <a:solidFill>
                  <a:srgbClr val="7030A0"/>
                </a:solidFill>
                <a:latin typeface="Arial" panose="020B0604020202020204" pitchFamily="34" charset="0"/>
                <a:cs typeface="Arial" panose="020B0604020202020204" pitchFamily="34" charset="0"/>
              </a:rPr>
              <a:t>all postpartum patients </a:t>
            </a:r>
            <a:r>
              <a:rPr lang="en-US" sz="2400" cap="none" dirty="0">
                <a:solidFill>
                  <a:srgbClr val="7030A0"/>
                </a:solidFill>
                <a:latin typeface="Arial" panose="020B0604020202020204" pitchFamily="34" charset="0"/>
                <a:cs typeface="Arial" panose="020B0604020202020204" pitchFamily="34" charset="0"/>
              </a:rPr>
              <a:t>who demonstrate </a:t>
            </a:r>
            <a:r>
              <a:rPr lang="en-US" sz="2400" b="1" cap="none" dirty="0">
                <a:solidFill>
                  <a:srgbClr val="7030A0"/>
                </a:solidFill>
                <a:latin typeface="Arial" panose="020B0604020202020204" pitchFamily="34" charset="0"/>
                <a:cs typeface="Arial" panose="020B0604020202020204" pitchFamily="34" charset="0"/>
              </a:rPr>
              <a:t>signs of acute blood loss </a:t>
            </a:r>
            <a:r>
              <a:rPr lang="en-US" sz="2400" cap="none" dirty="0">
                <a:solidFill>
                  <a:srgbClr val="7030A0"/>
                </a:solidFill>
                <a:latin typeface="Arial" panose="020B0604020202020204" pitchFamily="34" charset="0"/>
                <a:cs typeface="Arial" panose="020B0604020202020204" pitchFamily="34" charset="0"/>
              </a:rPr>
              <a:t>or </a:t>
            </a:r>
            <a:r>
              <a:rPr lang="en-US" sz="2400" b="1" cap="none" dirty="0">
                <a:solidFill>
                  <a:srgbClr val="7030A0"/>
                </a:solidFill>
                <a:latin typeface="Arial" panose="020B0604020202020204" pitchFamily="34" charset="0"/>
                <a:cs typeface="Arial" panose="020B0604020202020204" pitchFamily="34" charset="0"/>
              </a:rPr>
              <a:t>hypovolemia</a:t>
            </a:r>
            <a:r>
              <a:rPr lang="en-US" sz="2400" cap="none" dirty="0">
                <a:solidFill>
                  <a:srgbClr val="7030A0"/>
                </a:solidFill>
                <a:latin typeface="Arial" panose="020B0604020202020204" pitchFamily="34" charset="0"/>
                <a:cs typeface="Arial" panose="020B0604020202020204" pitchFamily="34" charset="0"/>
              </a:rPr>
              <a:t>, such as </a:t>
            </a:r>
            <a:r>
              <a:rPr lang="en-US" sz="2400" b="1" cap="none" dirty="0">
                <a:solidFill>
                  <a:srgbClr val="7030A0"/>
                </a:solidFill>
                <a:latin typeface="Arial" panose="020B0604020202020204" pitchFamily="34" charset="0"/>
                <a:cs typeface="Arial" panose="020B0604020202020204" pitchFamily="34" charset="0"/>
              </a:rPr>
              <a:t>unexplained tachycardia </a:t>
            </a:r>
            <a:r>
              <a:rPr lang="en-US" sz="2400" cap="none" dirty="0">
                <a:solidFill>
                  <a:srgbClr val="7030A0"/>
                </a:solidFill>
                <a:latin typeface="Arial" panose="020B0604020202020204" pitchFamily="34" charset="0"/>
                <a:cs typeface="Arial" panose="020B0604020202020204" pitchFamily="34" charset="0"/>
              </a:rPr>
              <a:t>or </a:t>
            </a:r>
            <a:r>
              <a:rPr lang="en-US" sz="2400" b="1" cap="none" dirty="0">
                <a:solidFill>
                  <a:srgbClr val="7030A0"/>
                </a:solidFill>
                <a:latin typeface="Arial" panose="020B0604020202020204" pitchFamily="34" charset="0"/>
                <a:cs typeface="Arial" panose="020B0604020202020204" pitchFamily="34" charset="0"/>
              </a:rPr>
              <a:t>decreased urine output</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endParaRPr lang="en-US" sz="2400" cap="none" dirty="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As </a:t>
            </a:r>
            <a:r>
              <a:rPr lang="en-US" sz="2400" cap="none" dirty="0">
                <a:solidFill>
                  <a:srgbClr val="7030A0"/>
                </a:solidFill>
                <a:latin typeface="Arial" panose="020B0604020202020204" pitchFamily="34" charset="0"/>
                <a:cs typeface="Arial" panose="020B0604020202020204" pitchFamily="34" charset="0"/>
              </a:rPr>
              <a:t>with </a:t>
            </a:r>
            <a:r>
              <a:rPr lang="en-US" sz="2400" b="1" cap="none" dirty="0">
                <a:solidFill>
                  <a:srgbClr val="7030A0"/>
                </a:solidFill>
                <a:latin typeface="Arial" panose="020B0604020202020204" pitchFamily="34" charset="0"/>
                <a:cs typeface="Arial" panose="020B0604020202020204" pitchFamily="34" charset="0"/>
              </a:rPr>
              <a:t>all cases of hemorrhage </a:t>
            </a:r>
            <a:r>
              <a:rPr lang="en-US" sz="2400" cap="none" dirty="0">
                <a:solidFill>
                  <a:srgbClr val="7030A0"/>
                </a:solidFill>
                <a:latin typeface="Arial" panose="020B0604020202020204" pitchFamily="34" charset="0"/>
                <a:cs typeface="Arial" panose="020B0604020202020204" pitchFamily="34" charset="0"/>
              </a:rPr>
              <a:t>(both obstetric and </a:t>
            </a:r>
            <a:r>
              <a:rPr lang="en-US" sz="2400" cap="none" dirty="0" smtClean="0">
                <a:solidFill>
                  <a:srgbClr val="7030A0"/>
                </a:solidFill>
                <a:latin typeface="Arial" panose="020B0604020202020204" pitchFamily="34" charset="0"/>
                <a:cs typeface="Arial" panose="020B0604020202020204" pitchFamily="34" charset="0"/>
              </a:rPr>
              <a:t>non-obstetric</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imaging studies </a:t>
            </a:r>
            <a:r>
              <a:rPr lang="en-US" sz="2400" cap="none" dirty="0">
                <a:solidFill>
                  <a:srgbClr val="7030A0"/>
                </a:solidFill>
                <a:latin typeface="Arial" panose="020B0604020202020204" pitchFamily="34" charset="0"/>
                <a:cs typeface="Arial" panose="020B0604020202020204" pitchFamily="34" charset="0"/>
              </a:rPr>
              <a:t>should </a:t>
            </a:r>
            <a:r>
              <a:rPr lang="en-US" sz="2400" b="1" cap="none" dirty="0">
                <a:solidFill>
                  <a:srgbClr val="7030A0"/>
                </a:solidFill>
                <a:latin typeface="Arial" panose="020B0604020202020204" pitchFamily="34" charset="0"/>
                <a:cs typeface="Arial" panose="020B0604020202020204" pitchFamily="34" charset="0"/>
              </a:rPr>
              <a:t>not delay appropriate intervention </a:t>
            </a:r>
            <a:r>
              <a:rPr lang="en-US" sz="2400" cap="none" dirty="0">
                <a:solidFill>
                  <a:srgbClr val="7030A0"/>
                </a:solidFill>
                <a:latin typeface="Arial" panose="020B0604020202020204" pitchFamily="34" charset="0"/>
                <a:cs typeface="Arial" panose="020B0604020202020204" pitchFamily="34" charset="0"/>
              </a:rPr>
              <a:t>to </a:t>
            </a:r>
            <a:r>
              <a:rPr lang="en-US" sz="2400" b="1" cap="none" dirty="0">
                <a:solidFill>
                  <a:srgbClr val="7030A0"/>
                </a:solidFill>
                <a:latin typeface="Arial" panose="020B0604020202020204" pitchFamily="34" charset="0"/>
                <a:cs typeface="Arial" panose="020B0604020202020204" pitchFamily="34" charset="0"/>
              </a:rPr>
              <a:t>stabilize</a:t>
            </a:r>
            <a:r>
              <a:rPr lang="en-US" sz="2400" cap="none" dirty="0">
                <a:solidFill>
                  <a:srgbClr val="7030A0"/>
                </a:solidFill>
                <a:latin typeface="Arial" panose="020B0604020202020204" pitchFamily="34" charset="0"/>
                <a:cs typeface="Arial" panose="020B0604020202020204" pitchFamily="34" charset="0"/>
              </a:rPr>
              <a:t> the patient and </a:t>
            </a:r>
            <a:r>
              <a:rPr lang="en-US" sz="2400" b="1" cap="none" dirty="0">
                <a:solidFill>
                  <a:srgbClr val="7030A0"/>
                </a:solidFill>
                <a:latin typeface="Arial" panose="020B0604020202020204" pitchFamily="34" charset="0"/>
                <a:cs typeface="Arial" panose="020B0604020202020204" pitchFamily="34" charset="0"/>
              </a:rPr>
              <a:t>control bleeding </a:t>
            </a:r>
            <a:r>
              <a:rPr lang="en-US" sz="2400" cap="none" dirty="0">
                <a:solidFill>
                  <a:srgbClr val="7030A0"/>
                </a:solidFill>
                <a:latin typeface="Arial" panose="020B0604020202020204" pitchFamily="34" charset="0"/>
                <a:cs typeface="Arial" panose="020B0604020202020204" pitchFamily="34" charset="0"/>
              </a:rPr>
              <a:t>if the patient is </a:t>
            </a:r>
            <a:r>
              <a:rPr lang="en-US" sz="2400" b="1" cap="none" dirty="0">
                <a:solidFill>
                  <a:srgbClr val="7030A0"/>
                </a:solidFill>
                <a:latin typeface="Arial" panose="020B0604020202020204" pitchFamily="34" charset="0"/>
                <a:cs typeface="Arial" panose="020B0604020202020204" pitchFamily="34" charset="0"/>
              </a:rPr>
              <a:t>hemodynamically unstable</a:t>
            </a:r>
            <a:r>
              <a:rPr lang="en-US" sz="2400" cap="none" dirty="0">
                <a:solidFill>
                  <a:srgbClr val="7030A0"/>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994480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77" y="1"/>
            <a:ext cx="11223320" cy="1102289"/>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Diagnostic Imaging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25677" y="826718"/>
            <a:ext cx="11223320" cy="5924811"/>
          </a:xfrm>
        </p:spPr>
        <p:txBody>
          <a:bodyPr>
            <a:noAutofit/>
          </a:bodyPr>
          <a:lstStyle/>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Sonography for initial evaluation</a:t>
            </a:r>
            <a:r>
              <a:rPr lang="en-US" sz="2400" cap="none" dirty="0" smtClean="0">
                <a:solidFill>
                  <a:srgbClr val="7030A0"/>
                </a:solidFill>
                <a:latin typeface="Arial" panose="020B0604020202020204" pitchFamily="34" charset="0"/>
                <a:cs typeface="Arial" panose="020B0604020202020204" pitchFamily="34" charset="0"/>
              </a:rPr>
              <a:t>, followed by </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Computed tomography </a:t>
            </a:r>
            <a:r>
              <a:rPr lang="en-US" sz="2400" cap="none" dirty="0" smtClean="0">
                <a:solidFill>
                  <a:srgbClr val="7030A0"/>
                </a:solidFill>
                <a:latin typeface="Arial" panose="020B0604020202020204" pitchFamily="34" charset="0"/>
                <a:cs typeface="Arial" panose="020B0604020202020204" pitchFamily="34" charset="0"/>
              </a:rPr>
              <a:t>if there is a </a:t>
            </a:r>
            <a:r>
              <a:rPr lang="en-US" sz="2400" b="1" cap="none" dirty="0" smtClean="0">
                <a:solidFill>
                  <a:srgbClr val="7030A0"/>
                </a:solidFill>
                <a:latin typeface="Arial" panose="020B0604020202020204" pitchFamily="34" charset="0"/>
                <a:cs typeface="Arial" panose="020B0604020202020204" pitchFamily="34" charset="0"/>
              </a:rPr>
              <a:t>suspicion</a:t>
            </a:r>
            <a:r>
              <a:rPr lang="en-US" sz="2400" cap="none" dirty="0" smtClean="0">
                <a:solidFill>
                  <a:srgbClr val="7030A0"/>
                </a:solidFill>
                <a:latin typeface="Arial" panose="020B0604020202020204" pitchFamily="34" charset="0"/>
                <a:cs typeface="Arial" panose="020B0604020202020204" pitchFamily="34" charset="0"/>
              </a:rPr>
              <a:t> for a </a:t>
            </a:r>
            <a:r>
              <a:rPr lang="en-US" sz="2400" b="1" cap="none" dirty="0" smtClean="0">
                <a:solidFill>
                  <a:srgbClr val="7030A0"/>
                </a:solidFill>
                <a:latin typeface="Arial" panose="020B0604020202020204" pitchFamily="34" charset="0"/>
                <a:cs typeface="Arial" panose="020B0604020202020204" pitchFamily="34" charset="0"/>
              </a:rPr>
              <a:t>retroperitoneal hematoma </a:t>
            </a:r>
            <a:r>
              <a:rPr lang="en-US" sz="2400" cap="none" dirty="0" smtClean="0">
                <a:solidFill>
                  <a:srgbClr val="7030A0"/>
                </a:solidFill>
                <a:latin typeface="Arial" panose="020B0604020202020204" pitchFamily="34" charset="0"/>
                <a:cs typeface="Arial" panose="020B0604020202020204" pitchFamily="34" charset="0"/>
              </a:rPr>
              <a:t>that </a:t>
            </a:r>
            <a:r>
              <a:rPr lang="en-US" sz="2400" b="1" cap="none" dirty="0" smtClean="0">
                <a:solidFill>
                  <a:srgbClr val="7030A0"/>
                </a:solidFill>
                <a:latin typeface="Arial" panose="020B0604020202020204" pitchFamily="34" charset="0"/>
                <a:cs typeface="Arial" panose="020B0604020202020204" pitchFamily="34" charset="0"/>
              </a:rPr>
              <a:t>cannot</a:t>
            </a:r>
            <a:r>
              <a:rPr lang="en-US" sz="2400" cap="none" dirty="0" smtClean="0">
                <a:solidFill>
                  <a:srgbClr val="7030A0"/>
                </a:solidFill>
                <a:latin typeface="Arial" panose="020B0604020202020204" pitchFamily="34" charset="0"/>
                <a:cs typeface="Arial" panose="020B0604020202020204" pitchFamily="34" charset="0"/>
              </a:rPr>
              <a:t> be </a:t>
            </a:r>
            <a:r>
              <a:rPr lang="en-US" sz="2400" b="1" cap="none" dirty="0" smtClean="0">
                <a:solidFill>
                  <a:srgbClr val="7030A0"/>
                </a:solidFill>
                <a:latin typeface="Arial" panose="020B0604020202020204" pitchFamily="34" charset="0"/>
                <a:cs typeface="Arial" panose="020B0604020202020204" pitchFamily="34" charset="0"/>
              </a:rPr>
              <a:t>visualized </a:t>
            </a:r>
            <a:r>
              <a:rPr lang="en-US" sz="2400" cap="none" dirty="0" smtClean="0">
                <a:solidFill>
                  <a:srgbClr val="7030A0"/>
                </a:solidFill>
                <a:latin typeface="Arial" panose="020B0604020202020204" pitchFamily="34" charset="0"/>
                <a:cs typeface="Arial" panose="020B0604020202020204" pitchFamily="34" charset="0"/>
              </a:rPr>
              <a:t>on </a:t>
            </a:r>
            <a:r>
              <a:rPr lang="en-US" sz="2400" b="1" cap="none" dirty="0" smtClean="0">
                <a:solidFill>
                  <a:srgbClr val="7030A0"/>
                </a:solidFill>
                <a:latin typeface="Arial" panose="020B0604020202020204" pitchFamily="34" charset="0"/>
                <a:cs typeface="Arial" panose="020B0604020202020204" pitchFamily="34" charset="0"/>
              </a:rPr>
              <a:t>ultrasound</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Intravenous contrast </a:t>
            </a:r>
            <a:r>
              <a:rPr lang="en-US" sz="2400" cap="none" dirty="0" smtClean="0">
                <a:solidFill>
                  <a:srgbClr val="7030A0"/>
                </a:solidFill>
                <a:latin typeface="Arial" panose="020B0604020202020204" pitchFamily="34" charset="0"/>
                <a:cs typeface="Arial" panose="020B0604020202020204" pitchFamily="34" charset="0"/>
              </a:rPr>
              <a:t>at the time of </a:t>
            </a:r>
            <a:r>
              <a:rPr lang="en-US" sz="2400" b="1" cap="none" dirty="0" smtClean="0">
                <a:solidFill>
                  <a:srgbClr val="7030A0"/>
                </a:solidFill>
                <a:latin typeface="Arial" panose="020B0604020202020204" pitchFamily="34" charset="0"/>
                <a:cs typeface="Arial" panose="020B0604020202020204" pitchFamily="34" charset="0"/>
              </a:rPr>
              <a:t>CT</a:t>
            </a:r>
            <a:r>
              <a:rPr lang="en-US" sz="2400" cap="none" dirty="0" smtClean="0">
                <a:solidFill>
                  <a:srgbClr val="7030A0"/>
                </a:solidFill>
                <a:latin typeface="Arial" panose="020B0604020202020204" pitchFamily="34" charset="0"/>
                <a:cs typeface="Arial" panose="020B0604020202020204" pitchFamily="34" charset="0"/>
              </a:rPr>
              <a:t> can </a:t>
            </a:r>
            <a:r>
              <a:rPr lang="en-US" sz="2400" b="1" cap="none" dirty="0" smtClean="0">
                <a:solidFill>
                  <a:srgbClr val="7030A0"/>
                </a:solidFill>
                <a:latin typeface="Arial" panose="020B0604020202020204" pitchFamily="34" charset="0"/>
                <a:cs typeface="Arial" panose="020B0604020202020204" pitchFamily="34" charset="0"/>
              </a:rPr>
              <a:t>aid</a:t>
            </a:r>
            <a:r>
              <a:rPr lang="en-US" sz="2400" cap="none" dirty="0" smtClean="0">
                <a:solidFill>
                  <a:srgbClr val="7030A0"/>
                </a:solidFill>
                <a:latin typeface="Arial" panose="020B0604020202020204" pitchFamily="34" charset="0"/>
                <a:cs typeface="Arial" panose="020B0604020202020204" pitchFamily="34" charset="0"/>
              </a:rPr>
              <a:t> in </a:t>
            </a:r>
            <a:r>
              <a:rPr lang="en-US" sz="2400" b="1" cap="none" dirty="0" smtClean="0">
                <a:solidFill>
                  <a:srgbClr val="7030A0"/>
                </a:solidFill>
                <a:latin typeface="Arial" panose="020B0604020202020204" pitchFamily="34" charset="0"/>
                <a:cs typeface="Arial" panose="020B0604020202020204" pitchFamily="34" charset="0"/>
              </a:rPr>
              <a:t>diagnosis</a:t>
            </a:r>
            <a:r>
              <a:rPr lang="en-US" sz="2400" cap="none" dirty="0" smtClean="0">
                <a:solidFill>
                  <a:srgbClr val="7030A0"/>
                </a:solidFill>
                <a:latin typeface="Arial" panose="020B0604020202020204" pitchFamily="34" charset="0"/>
                <a:cs typeface="Arial" panose="020B0604020202020204" pitchFamily="34" charset="0"/>
              </a:rPr>
              <a:t> in these cases.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MRI</a:t>
            </a:r>
            <a:r>
              <a:rPr lang="en-US" sz="2400" cap="none" dirty="0" smtClean="0">
                <a:solidFill>
                  <a:srgbClr val="7030A0"/>
                </a:solidFill>
                <a:latin typeface="Arial" panose="020B0604020202020204" pitchFamily="34" charset="0"/>
                <a:cs typeface="Arial" panose="020B0604020202020204" pitchFamily="34" charset="0"/>
              </a:rPr>
              <a:t> is </a:t>
            </a:r>
            <a:r>
              <a:rPr lang="en-US" sz="2400" b="1" cap="none" dirty="0" smtClean="0">
                <a:solidFill>
                  <a:srgbClr val="7030A0"/>
                </a:solidFill>
                <a:latin typeface="Arial" panose="020B0604020202020204" pitchFamily="34" charset="0"/>
                <a:cs typeface="Arial" panose="020B0604020202020204" pitchFamily="34" charset="0"/>
              </a:rPr>
              <a:t>more time-consuming</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expensive</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less readily available </a:t>
            </a:r>
            <a:r>
              <a:rPr lang="en-US" sz="2400" cap="none" dirty="0" smtClean="0">
                <a:solidFill>
                  <a:srgbClr val="7030A0"/>
                </a:solidFill>
                <a:latin typeface="Arial" panose="020B0604020202020204" pitchFamily="34" charset="0"/>
                <a:cs typeface="Arial" panose="020B0604020202020204" pitchFamily="34" charset="0"/>
              </a:rPr>
              <a:t>than </a:t>
            </a:r>
            <a:r>
              <a:rPr lang="en-US" sz="2400" b="1" cap="none" dirty="0" smtClean="0">
                <a:solidFill>
                  <a:srgbClr val="7030A0"/>
                </a:solidFill>
                <a:latin typeface="Arial" panose="020B0604020202020204" pitchFamily="34" charset="0"/>
                <a:cs typeface="Arial" panose="020B0604020202020204" pitchFamily="34" charset="0"/>
              </a:rPr>
              <a:t>ultrasound or CT</a:t>
            </a:r>
            <a:r>
              <a:rPr lang="en-US" sz="2400" cap="none" dirty="0" smtClean="0">
                <a:solidFill>
                  <a:srgbClr val="7030A0"/>
                </a:solidFill>
                <a:latin typeface="Arial" panose="020B0604020202020204" pitchFamily="34" charset="0"/>
                <a:cs typeface="Arial" panose="020B0604020202020204" pitchFamily="34" charset="0"/>
              </a:rPr>
              <a:t>, but </a:t>
            </a:r>
            <a:r>
              <a:rPr lang="en-US" sz="2400" b="1" cap="none" dirty="0" smtClean="0">
                <a:solidFill>
                  <a:srgbClr val="7030A0"/>
                </a:solidFill>
                <a:latin typeface="Arial" panose="020B0604020202020204" pitchFamily="34" charset="0"/>
                <a:cs typeface="Arial" panose="020B0604020202020204" pitchFamily="34" charset="0"/>
              </a:rPr>
              <a:t>not necessarily more useful</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045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85" y="1"/>
            <a:ext cx="10851715" cy="1177446"/>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Initial Approach and Patient Preparation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25885" y="1039660"/>
            <a:ext cx="10851715" cy="5818339"/>
          </a:xfrm>
        </p:spPr>
        <p:txBody>
          <a:bodyPr>
            <a:noAutofit/>
          </a:bodyPr>
          <a:lstStyle/>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Recognition</a:t>
            </a:r>
            <a:r>
              <a:rPr lang="en-US" sz="2400" cap="none" dirty="0" smtClean="0">
                <a:solidFill>
                  <a:srgbClr val="7030A0"/>
                </a:solidFill>
                <a:latin typeface="Arial" panose="020B0604020202020204" pitchFamily="34" charset="0"/>
                <a:cs typeface="Arial" panose="020B0604020202020204" pitchFamily="34" charset="0"/>
              </a:rPr>
              <a:t> of a hematoma </a:t>
            </a:r>
          </a:p>
          <a:p>
            <a:r>
              <a:rPr lang="en-US" sz="2400" b="1" cap="none" dirty="0" smtClean="0">
                <a:solidFill>
                  <a:srgbClr val="7030A0"/>
                </a:solidFill>
                <a:latin typeface="Arial" panose="020B0604020202020204" pitchFamily="34" charset="0"/>
                <a:cs typeface="Arial" panose="020B0604020202020204" pitchFamily="34" charset="0"/>
              </a:rPr>
              <a:t>Prompt</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stabilization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Thorough </a:t>
            </a:r>
            <a:r>
              <a:rPr lang="en-US" sz="2400" b="1" cap="none" dirty="0" smtClean="0">
                <a:solidFill>
                  <a:srgbClr val="7030A0"/>
                </a:solidFill>
                <a:latin typeface="Arial" panose="020B0604020202020204" pitchFamily="34" charset="0"/>
                <a:cs typeface="Arial" panose="020B0604020202020204" pitchFamily="34" charset="0"/>
              </a:rPr>
              <a:t>physical examination </a:t>
            </a:r>
            <a:r>
              <a:rPr lang="en-US" sz="2400" cap="none" dirty="0" smtClean="0">
                <a:solidFill>
                  <a:srgbClr val="7030A0"/>
                </a:solidFill>
                <a:latin typeface="Arial" panose="020B0604020202020204" pitchFamily="34" charset="0"/>
                <a:cs typeface="Arial" panose="020B0604020202020204" pitchFamily="34" charset="0"/>
              </a:rPr>
              <a:t>of the </a:t>
            </a:r>
            <a:r>
              <a:rPr lang="en-US" sz="2400" b="1" cap="none" dirty="0" smtClean="0">
                <a:solidFill>
                  <a:srgbClr val="7030A0"/>
                </a:solidFill>
                <a:latin typeface="Arial" panose="020B0604020202020204" pitchFamily="34" charset="0"/>
                <a:cs typeface="Arial" panose="020B0604020202020204" pitchFamily="34" charset="0"/>
              </a:rPr>
              <a:t>abdomen</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vulva</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vagina</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rectum</a:t>
            </a:r>
            <a:r>
              <a:rPr lang="en-US" sz="2400" cap="none" dirty="0" smtClean="0">
                <a:solidFill>
                  <a:srgbClr val="7030A0"/>
                </a:solidFill>
                <a:latin typeface="Arial" panose="020B0604020202020204" pitchFamily="34" charset="0"/>
                <a:cs typeface="Arial" panose="020B0604020202020204" pitchFamily="34" charset="0"/>
              </a:rPr>
              <a:t> (including </a:t>
            </a:r>
            <a:r>
              <a:rPr lang="en-US" sz="2400" b="1" cap="none" dirty="0" smtClean="0">
                <a:solidFill>
                  <a:srgbClr val="7030A0"/>
                </a:solidFill>
                <a:latin typeface="Arial" panose="020B0604020202020204" pitchFamily="34" charset="0"/>
                <a:cs typeface="Arial" panose="020B0604020202020204" pitchFamily="34" charset="0"/>
              </a:rPr>
              <a:t>visual inspection </a:t>
            </a:r>
            <a:r>
              <a:rPr lang="en-US" sz="2400" cap="none" dirty="0" smtClean="0">
                <a:solidFill>
                  <a:srgbClr val="7030A0"/>
                </a:solidFill>
                <a:latin typeface="Arial" panose="020B0604020202020204" pitchFamily="34" charset="0"/>
                <a:cs typeface="Arial" panose="020B0604020202020204" pitchFamily="34" charset="0"/>
              </a:rPr>
              <a:t>of the external genitalia, vagina, and cervix) to determine the </a:t>
            </a:r>
            <a:r>
              <a:rPr lang="en-US" sz="2400" b="1" cap="none" dirty="0" smtClean="0">
                <a:solidFill>
                  <a:srgbClr val="7030A0"/>
                </a:solidFill>
                <a:latin typeface="Arial" panose="020B0604020202020204" pitchFamily="34" charset="0"/>
                <a:cs typeface="Arial" panose="020B0604020202020204" pitchFamily="34" charset="0"/>
              </a:rPr>
              <a:t>location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size</a:t>
            </a:r>
            <a:r>
              <a:rPr lang="en-US" sz="2400" cap="none" dirty="0" smtClean="0">
                <a:solidFill>
                  <a:srgbClr val="7030A0"/>
                </a:solidFill>
                <a:latin typeface="Arial" panose="020B0604020202020204" pitchFamily="34" charset="0"/>
                <a:cs typeface="Arial" panose="020B0604020202020204" pitchFamily="34" charset="0"/>
              </a:rPr>
              <a:t> of the hematoma.</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Hemodynamically stable </a:t>
            </a:r>
            <a:r>
              <a:rPr lang="en-US" sz="2400" cap="none" dirty="0" smtClean="0">
                <a:solidFill>
                  <a:srgbClr val="7030A0"/>
                </a:solidFill>
                <a:latin typeface="Arial" panose="020B0604020202020204" pitchFamily="34" charset="0"/>
                <a:cs typeface="Arial" panose="020B0604020202020204" pitchFamily="34" charset="0"/>
              </a:rPr>
              <a:t>patients </a:t>
            </a:r>
            <a:r>
              <a:rPr lang="en-US" sz="2400" b="1" cap="none" dirty="0" smtClean="0">
                <a:solidFill>
                  <a:srgbClr val="7030A0"/>
                </a:solidFill>
                <a:latin typeface="Arial" panose="020B0604020202020204" pitchFamily="34" charset="0"/>
                <a:cs typeface="Arial" panose="020B0604020202020204" pitchFamily="34" charset="0"/>
              </a:rPr>
              <a:t>almost always have venous bleeding</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Arterial bleeds</a:t>
            </a:r>
            <a:r>
              <a:rPr lang="en-US" sz="2400" cap="none" dirty="0" smtClean="0">
                <a:solidFill>
                  <a:srgbClr val="7030A0"/>
                </a:solidFill>
                <a:latin typeface="Arial" panose="020B0604020202020204" pitchFamily="34" charset="0"/>
                <a:cs typeface="Arial" panose="020B0604020202020204" pitchFamily="34" charset="0"/>
              </a:rPr>
              <a:t> invariably result in </a:t>
            </a:r>
            <a:r>
              <a:rPr lang="en-US" sz="2400" b="1" cap="none" dirty="0" smtClean="0">
                <a:solidFill>
                  <a:srgbClr val="7030A0"/>
                </a:solidFill>
                <a:latin typeface="Arial" panose="020B0604020202020204" pitchFamily="34" charset="0"/>
                <a:cs typeface="Arial" panose="020B0604020202020204" pitchFamily="34" charset="0"/>
              </a:rPr>
              <a:t>hemodynamic</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instability. </a:t>
            </a:r>
          </a:p>
        </p:txBody>
      </p:sp>
    </p:spTree>
    <p:extLst>
      <p:ext uri="{BB962C8B-B14F-4D97-AF65-F5344CB8AC3E}">
        <p14:creationId xmlns:p14="http://schemas.microsoft.com/office/powerpoint/2010/main" val="4133256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80374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Initial Approach and Patient Preparation </a:t>
            </a:r>
            <a:endParaRPr lang="en-US" sz="2800" dirty="0"/>
          </a:p>
        </p:txBody>
      </p:sp>
      <p:sp>
        <p:nvSpPr>
          <p:cNvPr id="3" name="Content Placeholder 2"/>
          <p:cNvSpPr>
            <a:spLocks noGrp="1"/>
          </p:cNvSpPr>
          <p:nvPr>
            <p:ph sz="quarter" idx="13"/>
          </p:nvPr>
        </p:nvSpPr>
        <p:spPr>
          <a:xfrm>
            <a:off x="913774" y="1453020"/>
            <a:ext cx="10364452" cy="4338180"/>
          </a:xfrm>
        </p:spPr>
        <p:txBody>
          <a:bodyPr/>
          <a:lstStyle/>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Hemodynamically </a:t>
            </a:r>
            <a:r>
              <a:rPr lang="en-US" sz="2400" b="1" cap="none" dirty="0">
                <a:solidFill>
                  <a:srgbClr val="7030A0"/>
                </a:solidFill>
                <a:latin typeface="Arial" panose="020B0604020202020204" pitchFamily="34" charset="0"/>
                <a:cs typeface="Arial" panose="020B0604020202020204" pitchFamily="34" charset="0"/>
              </a:rPr>
              <a:t>stable</a:t>
            </a:r>
            <a:r>
              <a:rPr lang="en-US" sz="2400" cap="none" dirty="0">
                <a:solidFill>
                  <a:srgbClr val="7030A0"/>
                </a:solidFill>
                <a:latin typeface="Arial" panose="020B0604020202020204" pitchFamily="34" charset="0"/>
                <a:cs typeface="Arial" panose="020B0604020202020204" pitchFamily="34" charset="0"/>
              </a:rPr>
              <a:t>, a </a:t>
            </a:r>
            <a:r>
              <a:rPr lang="en-US" sz="2400" b="1" cap="none" dirty="0">
                <a:solidFill>
                  <a:srgbClr val="7030A0"/>
                </a:solidFill>
                <a:latin typeface="Arial" panose="020B0604020202020204" pitchFamily="34" charset="0"/>
                <a:cs typeface="Arial" panose="020B0604020202020204" pitchFamily="34" charset="0"/>
              </a:rPr>
              <a:t>large-bore IV line </a:t>
            </a:r>
            <a:r>
              <a:rPr lang="en-US" sz="2400" cap="none" dirty="0">
                <a:solidFill>
                  <a:srgbClr val="7030A0"/>
                </a:solidFill>
                <a:latin typeface="Arial" panose="020B0604020202020204" pitchFamily="34" charset="0"/>
                <a:cs typeface="Arial" panose="020B0604020202020204" pitchFamily="34" charset="0"/>
              </a:rPr>
              <a:t>to administer </a:t>
            </a:r>
            <a:r>
              <a:rPr lang="en-US" sz="2400" b="1" cap="none" dirty="0">
                <a:solidFill>
                  <a:srgbClr val="7030A0"/>
                </a:solidFill>
                <a:latin typeface="Arial" panose="020B0604020202020204" pitchFamily="34" charset="0"/>
                <a:cs typeface="Arial" panose="020B0604020202020204" pitchFamily="34" charset="0"/>
              </a:rPr>
              <a:t>crystalloid</a:t>
            </a:r>
            <a:r>
              <a:rPr lang="en-US" sz="2400" cap="none" dirty="0">
                <a:solidFill>
                  <a:srgbClr val="7030A0"/>
                </a:solidFill>
                <a:latin typeface="Arial" panose="020B0604020202020204" pitchFamily="34" charset="0"/>
                <a:cs typeface="Arial" panose="020B0604020202020204" pitchFamily="34" charset="0"/>
              </a:rPr>
              <a:t>. </a:t>
            </a: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Hemodynamically </a:t>
            </a:r>
            <a:r>
              <a:rPr lang="en-US" sz="2400" b="1" cap="none" dirty="0">
                <a:solidFill>
                  <a:srgbClr val="7030A0"/>
                </a:solidFill>
                <a:latin typeface="Arial" panose="020B0604020202020204" pitchFamily="34" charset="0"/>
                <a:cs typeface="Arial" panose="020B0604020202020204" pitchFamily="34" charset="0"/>
              </a:rPr>
              <a:t>unstable</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two large-bore IV lines</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volume resuscitation</a:t>
            </a:r>
            <a:r>
              <a:rPr lang="en-US" sz="2400" cap="none" dirty="0">
                <a:solidFill>
                  <a:srgbClr val="7030A0"/>
                </a:solidFill>
                <a:latin typeface="Arial" panose="020B0604020202020204" pitchFamily="34" charset="0"/>
                <a:cs typeface="Arial" panose="020B0604020202020204" pitchFamily="34" charset="0"/>
              </a:rPr>
              <a:t> with </a:t>
            </a:r>
            <a:r>
              <a:rPr lang="en-US" sz="2400" b="1" cap="none" dirty="0">
                <a:solidFill>
                  <a:srgbClr val="7030A0"/>
                </a:solidFill>
                <a:latin typeface="Arial" panose="020B0604020202020204" pitchFamily="34" charset="0"/>
                <a:cs typeface="Arial" panose="020B0604020202020204" pitchFamily="34" charset="0"/>
              </a:rPr>
              <a:t>crystalloid</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blood </a:t>
            </a:r>
            <a:r>
              <a:rPr lang="en-US" sz="2400" b="1" cap="none" dirty="0" smtClean="0">
                <a:solidFill>
                  <a:srgbClr val="7030A0"/>
                </a:solidFill>
                <a:latin typeface="Arial" panose="020B0604020202020204" pitchFamily="34" charset="0"/>
                <a:cs typeface="Arial" panose="020B0604020202020204" pitchFamily="34" charset="0"/>
              </a:rPr>
              <a:t>products.</a:t>
            </a:r>
            <a:endParaRPr lang="en-US" sz="2400" b="1" cap="none" dirty="0">
              <a:solidFill>
                <a:srgbClr val="7030A0"/>
              </a:solidFill>
              <a:latin typeface="Arial" panose="020B0604020202020204" pitchFamily="34" charset="0"/>
              <a:cs typeface="Arial" panose="020B0604020202020204" pitchFamily="34" charset="0"/>
            </a:endParaRP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Surgical </a:t>
            </a:r>
            <a:r>
              <a:rPr lang="en-US" sz="2400" b="1" cap="none" dirty="0">
                <a:solidFill>
                  <a:srgbClr val="7030A0"/>
                </a:solidFill>
                <a:latin typeface="Arial" panose="020B0604020202020204" pitchFamily="34" charset="0"/>
                <a:cs typeface="Arial" panose="020B0604020202020204" pitchFamily="34" charset="0"/>
              </a:rPr>
              <a:t>intervention or Embolization</a:t>
            </a:r>
            <a:r>
              <a:rPr lang="en-US" sz="2400" cap="none" dirty="0">
                <a:solidFill>
                  <a:srgbClr val="7030A0"/>
                </a:solidFill>
                <a:latin typeface="Arial" panose="020B0604020202020204" pitchFamily="34" charset="0"/>
                <a:cs typeface="Arial" panose="020B0604020202020204" pitchFamily="34" charset="0"/>
              </a:rPr>
              <a:t>.</a:t>
            </a:r>
          </a:p>
          <a:p>
            <a:endParaRPr lang="en-US" sz="2400"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17786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114815"/>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Initial Approach and Patient Preparation </a:t>
            </a:r>
            <a:endParaRPr lang="en-US" sz="2800" dirty="0"/>
          </a:p>
        </p:txBody>
      </p:sp>
      <p:sp>
        <p:nvSpPr>
          <p:cNvPr id="3" name="Content Placeholder 2"/>
          <p:cNvSpPr>
            <a:spLocks noGrp="1"/>
          </p:cNvSpPr>
          <p:nvPr>
            <p:ph sz="quarter" idx="13"/>
          </p:nvPr>
        </p:nvSpPr>
        <p:spPr>
          <a:xfrm>
            <a:off x="913774" y="739037"/>
            <a:ext cx="10364452" cy="5999966"/>
          </a:xfrm>
        </p:spPr>
        <p:txBody>
          <a:bodyPr>
            <a:normAutofit fontScale="92500" lnSpcReduction="10000"/>
          </a:bodyPr>
          <a:lstStyle/>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CBC,</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Fibrinogen level, </a:t>
            </a:r>
          </a:p>
          <a:p>
            <a:r>
              <a:rPr lang="en-US" sz="2400" b="1" cap="none" dirty="0" smtClean="0">
                <a:solidFill>
                  <a:srgbClr val="7030A0"/>
                </a:solidFill>
                <a:latin typeface="Arial" panose="020B0604020202020204" pitchFamily="34" charset="0"/>
                <a:cs typeface="Arial" panose="020B0604020202020204" pitchFamily="34" charset="0"/>
              </a:rPr>
              <a:t>PT, PTT </a:t>
            </a:r>
            <a:r>
              <a:rPr lang="en-US" sz="2400" cap="none" dirty="0" smtClean="0">
                <a:solidFill>
                  <a:srgbClr val="7030A0"/>
                </a:solidFill>
                <a:latin typeface="Arial" panose="020B0604020202020204" pitchFamily="34" charset="0"/>
                <a:cs typeface="Arial" panose="020B0604020202020204" pitchFamily="34" charset="0"/>
              </a:rPr>
              <a:t>(to </a:t>
            </a:r>
            <a:r>
              <a:rPr lang="en-US" sz="2400" cap="none" dirty="0">
                <a:solidFill>
                  <a:srgbClr val="7030A0"/>
                </a:solidFill>
                <a:latin typeface="Arial" panose="020B0604020202020204" pitchFamily="34" charset="0"/>
                <a:cs typeface="Arial" panose="020B0604020202020204" pitchFamily="34" charset="0"/>
              </a:rPr>
              <a:t>determine </a:t>
            </a:r>
            <a:r>
              <a:rPr lang="en-US" sz="2400" b="1" cap="none" dirty="0">
                <a:solidFill>
                  <a:srgbClr val="7030A0"/>
                </a:solidFill>
                <a:latin typeface="Arial" panose="020B0604020202020204" pitchFamily="34" charset="0"/>
                <a:cs typeface="Arial" panose="020B0604020202020204" pitchFamily="34" charset="0"/>
              </a:rPr>
              <a:t>baseline levels </a:t>
            </a:r>
            <a:r>
              <a:rPr lang="en-US" sz="2400" cap="none" dirty="0">
                <a:solidFill>
                  <a:srgbClr val="7030A0"/>
                </a:solidFill>
                <a:latin typeface="Arial" panose="020B0604020202020204" pitchFamily="34" charset="0"/>
                <a:cs typeface="Arial" panose="020B0604020202020204" pitchFamily="34" charset="0"/>
              </a:rPr>
              <a:t>and whether a bleeding diathesis is present.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Initial </a:t>
            </a:r>
            <a:r>
              <a:rPr lang="en-US" sz="2400" b="1" cap="none" dirty="0" smtClean="0">
                <a:solidFill>
                  <a:srgbClr val="7030A0"/>
                </a:solidFill>
                <a:latin typeface="Arial" panose="020B0604020202020204" pitchFamily="34" charset="0"/>
                <a:cs typeface="Arial" panose="020B0604020202020204" pitchFamily="34" charset="0"/>
              </a:rPr>
              <a:t>hemoglobin</a:t>
            </a:r>
            <a:r>
              <a:rPr lang="en-US" sz="2400" cap="none" dirty="0" smtClean="0">
                <a:solidFill>
                  <a:srgbClr val="7030A0"/>
                </a:solidFill>
                <a:latin typeface="Arial" panose="020B0604020202020204" pitchFamily="34" charset="0"/>
                <a:cs typeface="Arial" panose="020B0604020202020204" pitchFamily="34" charset="0"/>
              </a:rPr>
              <a:t> value does </a:t>
            </a:r>
            <a:r>
              <a:rPr lang="en-US" sz="2400" b="1" cap="none" dirty="0" smtClean="0">
                <a:solidFill>
                  <a:srgbClr val="7030A0"/>
                </a:solidFill>
                <a:latin typeface="Arial" panose="020B0604020202020204" pitchFamily="34" charset="0"/>
                <a:cs typeface="Arial" panose="020B0604020202020204" pitchFamily="34" charset="0"/>
              </a:rPr>
              <a:t>not reflect </a:t>
            </a:r>
            <a:r>
              <a:rPr lang="en-US" sz="2400" cap="none" dirty="0" smtClean="0">
                <a:solidFill>
                  <a:srgbClr val="7030A0"/>
                </a:solidFill>
                <a:latin typeface="Arial" panose="020B0604020202020204" pitchFamily="34" charset="0"/>
                <a:cs typeface="Arial" panose="020B0604020202020204" pitchFamily="34" charset="0"/>
              </a:rPr>
              <a:t>the amount of </a:t>
            </a:r>
            <a:r>
              <a:rPr lang="en-US" sz="2400" b="1" cap="none" dirty="0" smtClean="0">
                <a:solidFill>
                  <a:srgbClr val="7030A0"/>
                </a:solidFill>
                <a:latin typeface="Arial" panose="020B0604020202020204" pitchFamily="34" charset="0"/>
                <a:cs typeface="Arial" panose="020B0604020202020204" pitchFamily="34" charset="0"/>
              </a:rPr>
              <a:t>acute blood loss</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4 units of packed red blood cells </a:t>
            </a:r>
            <a:r>
              <a:rPr lang="en-US" sz="2400" cap="none" dirty="0" smtClean="0">
                <a:solidFill>
                  <a:srgbClr val="7030A0"/>
                </a:solidFill>
                <a:latin typeface="Arial" panose="020B0604020202020204" pitchFamily="34" charset="0"/>
                <a:cs typeface="Arial" panose="020B0604020202020204" pitchFamily="34" charset="0"/>
              </a:rPr>
              <a:t>available for </a:t>
            </a:r>
            <a:r>
              <a:rPr lang="en-US" sz="2400" b="1" cap="none" dirty="0" smtClean="0">
                <a:solidFill>
                  <a:srgbClr val="7030A0"/>
                </a:solidFill>
                <a:latin typeface="Arial" panose="020B0604020202020204" pitchFamily="34" charset="0"/>
                <a:cs typeface="Arial" panose="020B0604020202020204" pitchFamily="34" charset="0"/>
              </a:rPr>
              <a:t>transfusion.</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Consultation </a:t>
            </a:r>
            <a:r>
              <a:rPr lang="en-US" sz="2400" cap="none" dirty="0" smtClean="0">
                <a:solidFill>
                  <a:srgbClr val="7030A0"/>
                </a:solidFill>
                <a:latin typeface="Arial" panose="020B0604020202020204" pitchFamily="34" charset="0"/>
                <a:cs typeface="Arial" panose="020B0604020202020204" pitchFamily="34" charset="0"/>
              </a:rPr>
              <a:t>with an </a:t>
            </a:r>
            <a:r>
              <a:rPr lang="en-US" sz="2400" b="1" cap="none" dirty="0" smtClean="0">
                <a:solidFill>
                  <a:srgbClr val="7030A0"/>
                </a:solidFill>
                <a:latin typeface="Arial" panose="020B0604020202020204" pitchFamily="34" charset="0"/>
                <a:cs typeface="Arial" panose="020B0604020202020204" pitchFamily="34" charset="0"/>
              </a:rPr>
              <a:t>anesthesiologist </a:t>
            </a:r>
            <a:r>
              <a:rPr lang="en-US" sz="2400" cap="none" dirty="0" smtClean="0">
                <a:solidFill>
                  <a:srgbClr val="7030A0"/>
                </a:solidFill>
                <a:latin typeface="Arial" panose="020B0604020202020204" pitchFamily="34" charset="0"/>
                <a:cs typeface="Arial" panose="020B0604020202020204" pitchFamily="34" charset="0"/>
              </a:rPr>
              <a:t>is important</a:t>
            </a:r>
            <a:r>
              <a:rPr lang="en-US" sz="2400" cap="none" dirty="0">
                <a:solidFill>
                  <a:srgbClr val="7030A0"/>
                </a:solidFill>
                <a:latin typeface="Arial" panose="020B0604020202020204" pitchFamily="34" charset="0"/>
                <a:cs typeface="Arial" panose="020B0604020202020204" pitchFamily="34" charset="0"/>
              </a:rPr>
              <a:t>, as </a:t>
            </a:r>
            <a:r>
              <a:rPr lang="en-US" sz="2400" b="1" cap="none" dirty="0">
                <a:solidFill>
                  <a:srgbClr val="7030A0"/>
                </a:solidFill>
                <a:latin typeface="Arial" panose="020B0604020202020204" pitchFamily="34" charset="0"/>
                <a:cs typeface="Arial" panose="020B0604020202020204" pitchFamily="34" charset="0"/>
              </a:rPr>
              <a:t>repair</a:t>
            </a:r>
            <a:r>
              <a:rPr lang="en-US" sz="2400" cap="none" dirty="0">
                <a:solidFill>
                  <a:srgbClr val="7030A0"/>
                </a:solidFill>
                <a:latin typeface="Arial" panose="020B0604020202020204" pitchFamily="34" charset="0"/>
                <a:cs typeface="Arial" panose="020B0604020202020204" pitchFamily="34" charset="0"/>
              </a:rPr>
              <a:t> of large and expanding puerperal hematomas </a:t>
            </a:r>
            <a:r>
              <a:rPr lang="en-US" sz="2400" b="1" cap="none" dirty="0">
                <a:solidFill>
                  <a:srgbClr val="7030A0"/>
                </a:solidFill>
                <a:latin typeface="Arial" panose="020B0604020202020204" pitchFamily="34" charset="0"/>
                <a:cs typeface="Arial" panose="020B0604020202020204" pitchFamily="34" charset="0"/>
              </a:rPr>
              <a:t>almost always requires regional or general anesthesia to control pain </a:t>
            </a:r>
            <a:r>
              <a:rPr lang="en-US" sz="2400" cap="none" dirty="0">
                <a:solidFill>
                  <a:srgbClr val="7030A0"/>
                </a:solidFill>
                <a:latin typeface="Arial" panose="020B0604020202020204" pitchFamily="34" charset="0"/>
                <a:cs typeface="Arial" panose="020B0604020202020204" pitchFamily="34" charset="0"/>
              </a:rPr>
              <a:t>from retraction to expose the </a:t>
            </a:r>
            <a:r>
              <a:rPr lang="en-US" sz="2400" b="1" cap="none" dirty="0">
                <a:solidFill>
                  <a:srgbClr val="7030A0"/>
                </a:solidFill>
                <a:latin typeface="Arial" panose="020B0604020202020204" pitchFamily="34" charset="0"/>
                <a:cs typeface="Arial" panose="020B0604020202020204" pitchFamily="34" charset="0"/>
              </a:rPr>
              <a:t>surgical field </a:t>
            </a:r>
            <a:r>
              <a:rPr lang="en-US" sz="2400" cap="none" dirty="0">
                <a:solidFill>
                  <a:srgbClr val="7030A0"/>
                </a:solidFill>
                <a:latin typeface="Arial" panose="020B0604020202020204" pitchFamily="34" charset="0"/>
                <a:cs typeface="Arial" panose="020B0604020202020204" pitchFamily="34" charset="0"/>
              </a:rPr>
              <a:t>and from </a:t>
            </a:r>
            <a:r>
              <a:rPr lang="en-US" sz="2400" b="1" cap="none" dirty="0">
                <a:solidFill>
                  <a:srgbClr val="7030A0"/>
                </a:solidFill>
                <a:latin typeface="Arial" panose="020B0604020202020204" pitchFamily="34" charset="0"/>
                <a:cs typeface="Arial" panose="020B0604020202020204" pitchFamily="34" charset="0"/>
              </a:rPr>
              <a:t>extensive suturing</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416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3825" cy="1665961"/>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Initial Approach and Patient Preparation </a:t>
            </a:r>
            <a:endParaRPr lang="en-US" sz="2800" dirty="0"/>
          </a:p>
        </p:txBody>
      </p:sp>
      <p:sp>
        <p:nvSpPr>
          <p:cNvPr id="3" name="Content Placeholder 2"/>
          <p:cNvSpPr>
            <a:spLocks noGrp="1"/>
          </p:cNvSpPr>
          <p:nvPr>
            <p:ph sz="quarter" idx="13"/>
          </p:nvPr>
        </p:nvSpPr>
        <p:spPr>
          <a:xfrm>
            <a:off x="913774" y="1440494"/>
            <a:ext cx="10363826" cy="5417506"/>
          </a:xfrm>
        </p:spPr>
        <p:txBody>
          <a:bodyPr>
            <a:normAutofit/>
          </a:bodyPr>
          <a:lstStyle/>
          <a:p>
            <a:r>
              <a:rPr lang="en-US"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Incision of a vulvar </a:t>
            </a:r>
            <a:r>
              <a:rPr lang="en-US" sz="2400" b="1" cap="none" dirty="0" smtClean="0">
                <a:solidFill>
                  <a:srgbClr val="7030A0"/>
                </a:solidFill>
                <a:latin typeface="Arial" panose="020B0604020202020204" pitchFamily="34" charset="0"/>
                <a:cs typeface="Arial" panose="020B0604020202020204" pitchFamily="34" charset="0"/>
              </a:rPr>
              <a:t>hematoma: </a:t>
            </a:r>
          </a:p>
          <a:p>
            <a:r>
              <a:rPr lang="en-US" sz="2400" cap="none" dirty="0" smtClean="0">
                <a:solidFill>
                  <a:srgbClr val="7030A0"/>
                </a:solidFill>
                <a:latin typeface="Arial" panose="020B0604020202020204" pitchFamily="34" charset="0"/>
                <a:cs typeface="Arial" panose="020B0604020202020204" pitchFamily="34" charset="0"/>
              </a:rPr>
              <a:t>Can </a:t>
            </a:r>
            <a:r>
              <a:rPr lang="en-US" sz="2400" cap="none" dirty="0">
                <a:solidFill>
                  <a:srgbClr val="7030A0"/>
                </a:solidFill>
                <a:latin typeface="Arial" panose="020B0604020202020204" pitchFamily="34" charset="0"/>
                <a:cs typeface="Arial" panose="020B0604020202020204" pitchFamily="34" charset="0"/>
              </a:rPr>
              <a:t>be attempted using </a:t>
            </a:r>
            <a:r>
              <a:rPr lang="en-US" sz="2400" b="1" cap="none" dirty="0">
                <a:solidFill>
                  <a:srgbClr val="7030A0"/>
                </a:solidFill>
                <a:latin typeface="Arial" panose="020B0604020202020204" pitchFamily="34" charset="0"/>
                <a:cs typeface="Arial" panose="020B0604020202020204" pitchFamily="34" charset="0"/>
              </a:rPr>
              <a:t>local anesthesia alone</a:t>
            </a:r>
            <a:r>
              <a:rPr lang="en-US" sz="2400" cap="none" dirty="0">
                <a:solidFill>
                  <a:srgbClr val="7030A0"/>
                </a:solidFill>
                <a:latin typeface="Arial" panose="020B0604020202020204" pitchFamily="34" charset="0"/>
                <a:cs typeface="Arial" panose="020B0604020202020204" pitchFamily="34" charset="0"/>
              </a:rPr>
              <a:t> (subcutaneous infiltration with 1% lidocaine);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However</a:t>
            </a:r>
            <a:r>
              <a:rPr lang="en-US" sz="2400" cap="none" dirty="0">
                <a:solidFill>
                  <a:srgbClr val="7030A0"/>
                </a:solidFill>
                <a:latin typeface="Arial" panose="020B0604020202020204" pitchFamily="34" charset="0"/>
                <a:cs typeface="Arial" panose="020B0604020202020204" pitchFamily="34" charset="0"/>
              </a:rPr>
              <a:t>, the </a:t>
            </a:r>
            <a:r>
              <a:rPr lang="en-US" sz="2400" b="1" cap="none" dirty="0">
                <a:solidFill>
                  <a:srgbClr val="7030A0"/>
                </a:solidFill>
                <a:latin typeface="Arial" panose="020B0604020202020204" pitchFamily="34" charset="0"/>
                <a:cs typeface="Arial" panose="020B0604020202020204" pitchFamily="34" charset="0"/>
              </a:rPr>
              <a:t>surgical team </a:t>
            </a:r>
            <a:r>
              <a:rPr lang="en-US" sz="2400" cap="none" dirty="0">
                <a:solidFill>
                  <a:srgbClr val="7030A0"/>
                </a:solidFill>
                <a:latin typeface="Arial" panose="020B0604020202020204" pitchFamily="34" charset="0"/>
                <a:cs typeface="Arial" panose="020B0604020202020204" pitchFamily="34" charset="0"/>
              </a:rPr>
              <a:t>should be </a:t>
            </a:r>
            <a:r>
              <a:rPr lang="en-US" sz="2400" b="1" cap="none" dirty="0">
                <a:solidFill>
                  <a:srgbClr val="7030A0"/>
                </a:solidFill>
                <a:latin typeface="Arial" panose="020B0604020202020204" pitchFamily="34" charset="0"/>
                <a:cs typeface="Arial" panose="020B0604020202020204" pitchFamily="34" charset="0"/>
              </a:rPr>
              <a:t>prepared</a:t>
            </a:r>
            <a:r>
              <a:rPr lang="en-US" sz="2400" cap="none" dirty="0">
                <a:solidFill>
                  <a:srgbClr val="7030A0"/>
                </a:solidFill>
                <a:latin typeface="Arial" panose="020B0604020202020204" pitchFamily="34" charset="0"/>
                <a:cs typeface="Arial" panose="020B0604020202020204" pitchFamily="34" charset="0"/>
              </a:rPr>
              <a:t> for </a:t>
            </a:r>
            <a:r>
              <a:rPr lang="en-US" sz="2400" b="1" cap="none" dirty="0">
                <a:solidFill>
                  <a:srgbClr val="7030A0"/>
                </a:solidFill>
                <a:latin typeface="Arial" panose="020B0604020202020204" pitchFamily="34" charset="0"/>
                <a:cs typeface="Arial" panose="020B0604020202020204" pitchFamily="34" charset="0"/>
              </a:rPr>
              <a:t>more aggressive anesthesia</a:t>
            </a:r>
            <a:r>
              <a:rPr lang="en-US" sz="2400" cap="none" dirty="0">
                <a:solidFill>
                  <a:srgbClr val="7030A0"/>
                </a:solidFill>
                <a:latin typeface="Arial" panose="020B0604020202020204" pitchFamily="34" charset="0"/>
                <a:cs typeface="Arial" panose="020B0604020202020204" pitchFamily="34" charset="0"/>
              </a:rPr>
              <a:t> if </a:t>
            </a:r>
            <a:r>
              <a:rPr lang="en-US" sz="2400" b="1" cap="none" dirty="0">
                <a:solidFill>
                  <a:srgbClr val="7030A0"/>
                </a:solidFill>
                <a:latin typeface="Arial" panose="020B0604020202020204" pitchFamily="34" charset="0"/>
                <a:cs typeface="Arial" panose="020B0604020202020204" pitchFamily="34" charset="0"/>
              </a:rPr>
              <a:t>heavy bleeding</a:t>
            </a:r>
            <a:r>
              <a:rPr lang="en-US" sz="2400" cap="none" dirty="0">
                <a:solidFill>
                  <a:srgbClr val="7030A0"/>
                </a:solidFill>
                <a:latin typeface="Arial" panose="020B0604020202020204" pitchFamily="34" charset="0"/>
                <a:cs typeface="Arial" panose="020B0604020202020204" pitchFamily="34" charset="0"/>
              </a:rPr>
              <a:t> is encountered or </a:t>
            </a:r>
            <a:r>
              <a:rPr lang="en-US" sz="2400" b="1" cap="none" dirty="0">
                <a:solidFill>
                  <a:srgbClr val="7030A0"/>
                </a:solidFill>
                <a:latin typeface="Arial" panose="020B0604020202020204" pitchFamily="34" charset="0"/>
                <a:cs typeface="Arial" panose="020B0604020202020204" pitchFamily="34" charset="0"/>
              </a:rPr>
              <a:t>deep suturing</a:t>
            </a:r>
            <a:r>
              <a:rPr lang="en-US" sz="2400" cap="none" dirty="0">
                <a:solidFill>
                  <a:srgbClr val="7030A0"/>
                </a:solidFill>
                <a:latin typeface="Arial" panose="020B0604020202020204" pitchFamily="34" charset="0"/>
                <a:cs typeface="Arial" panose="020B0604020202020204" pitchFamily="34" charset="0"/>
              </a:rPr>
              <a:t> becomes </a:t>
            </a:r>
            <a:r>
              <a:rPr lang="en-US" sz="2400" b="1" cap="none" dirty="0">
                <a:solidFill>
                  <a:srgbClr val="7030A0"/>
                </a:solidFill>
                <a:latin typeface="Arial" panose="020B0604020202020204" pitchFamily="34" charset="0"/>
                <a:cs typeface="Arial" panose="020B0604020202020204" pitchFamily="34" charset="0"/>
              </a:rPr>
              <a:t>necessary</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cap="none" dirty="0">
                <a:solidFill>
                  <a:srgbClr val="7030A0"/>
                </a:solidFill>
                <a:latin typeface="Arial" panose="020B0604020202020204" pitchFamily="34" charset="0"/>
                <a:cs typeface="Arial" panose="020B0604020202020204" pitchFamily="34" charset="0"/>
              </a:rPr>
              <a:t>use of </a:t>
            </a:r>
            <a:r>
              <a:rPr lang="en-US" sz="2400" b="1" cap="none" dirty="0">
                <a:solidFill>
                  <a:srgbClr val="7030A0"/>
                </a:solidFill>
                <a:latin typeface="Arial" panose="020B0604020202020204" pitchFamily="34" charset="0"/>
                <a:cs typeface="Arial" panose="020B0604020202020204" pitchFamily="34" charset="0"/>
              </a:rPr>
              <a:t>pudendal block </a:t>
            </a:r>
            <a:r>
              <a:rPr lang="en-US" sz="2400" cap="none" dirty="0">
                <a:solidFill>
                  <a:srgbClr val="7030A0"/>
                </a:solidFill>
                <a:latin typeface="Arial" panose="020B0604020202020204" pitchFamily="34" charset="0"/>
                <a:cs typeface="Arial" panose="020B0604020202020204" pitchFamily="34" charset="0"/>
              </a:rPr>
              <a:t>is generally </a:t>
            </a:r>
            <a:r>
              <a:rPr lang="en-US" sz="2400" b="1" cap="none" dirty="0">
                <a:solidFill>
                  <a:srgbClr val="7030A0"/>
                </a:solidFill>
                <a:latin typeface="Arial" panose="020B0604020202020204" pitchFamily="34" charset="0"/>
                <a:cs typeface="Arial" panose="020B0604020202020204" pitchFamily="34" charset="0"/>
              </a:rPr>
              <a:t>not practical</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Given </a:t>
            </a:r>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physical difficulty </a:t>
            </a:r>
            <a:r>
              <a:rPr lang="en-US" sz="2400" cap="none" dirty="0">
                <a:solidFill>
                  <a:srgbClr val="7030A0"/>
                </a:solidFill>
                <a:latin typeface="Arial" panose="020B0604020202020204" pitchFamily="34" charset="0"/>
                <a:cs typeface="Arial" panose="020B0604020202020204" pitchFamily="34" charset="0"/>
              </a:rPr>
              <a:t>of getting around the hematoma to </a:t>
            </a:r>
            <a:r>
              <a:rPr lang="en-US" sz="2400" b="1" cap="none" dirty="0">
                <a:solidFill>
                  <a:srgbClr val="7030A0"/>
                </a:solidFill>
                <a:latin typeface="Arial" panose="020B0604020202020204" pitchFamily="34" charset="0"/>
                <a:cs typeface="Arial" panose="020B0604020202020204" pitchFamily="34" charset="0"/>
              </a:rPr>
              <a:t>appropriately administer the block</a:t>
            </a:r>
            <a:r>
              <a:rPr lang="en-US" sz="2400" cap="none" dirty="0">
                <a:solidFill>
                  <a:srgbClr val="7030A0"/>
                </a:solidFill>
                <a:latin typeface="Arial" panose="020B0604020202020204" pitchFamily="34" charset="0"/>
                <a:cs typeface="Arial" panose="020B0604020202020204" pitchFamily="34" charset="0"/>
              </a:rPr>
              <a:t>.</a:t>
            </a:r>
          </a:p>
          <a:p>
            <a:endParaRPr lang="en-US" sz="2400" dirty="0"/>
          </a:p>
        </p:txBody>
      </p:sp>
    </p:spTree>
    <p:extLst>
      <p:ext uri="{BB962C8B-B14F-4D97-AF65-F5344CB8AC3E}">
        <p14:creationId xmlns:p14="http://schemas.microsoft.com/office/powerpoint/2010/main" val="1862574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723" y="42321"/>
            <a:ext cx="10363826" cy="897132"/>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Initial Approach and Patient Preparation </a:t>
            </a:r>
            <a:endParaRPr lang="en-US" sz="2800" dirty="0"/>
          </a:p>
        </p:txBody>
      </p:sp>
      <p:sp>
        <p:nvSpPr>
          <p:cNvPr id="3" name="Content Placeholder 2"/>
          <p:cNvSpPr>
            <a:spLocks noGrp="1"/>
          </p:cNvSpPr>
          <p:nvPr>
            <p:ph sz="quarter" idx="13"/>
          </p:nvPr>
        </p:nvSpPr>
        <p:spPr>
          <a:xfrm>
            <a:off x="888722" y="1037248"/>
            <a:ext cx="10363826" cy="5820752"/>
          </a:xfrm>
        </p:spPr>
        <p:txBody>
          <a:bodyPr>
            <a:normAutofit lnSpcReduction="10000"/>
          </a:bodyPr>
          <a:lstStyle/>
          <a:p>
            <a:r>
              <a:rPr lang="en-US" sz="2400" cap="none" dirty="0" smtClean="0">
                <a:solidFill>
                  <a:srgbClr val="7030A0"/>
                </a:solidFill>
                <a:latin typeface="Arial" panose="020B0604020202020204" pitchFamily="34" charset="0"/>
                <a:cs typeface="Arial" panose="020B0604020202020204" pitchFamily="34" charset="0"/>
              </a:rPr>
              <a:t>An </a:t>
            </a:r>
            <a:r>
              <a:rPr lang="en-US" sz="2400" b="1" cap="none" dirty="0" smtClean="0">
                <a:solidFill>
                  <a:srgbClr val="7030A0"/>
                </a:solidFill>
                <a:latin typeface="Arial" panose="020B0604020202020204" pitchFamily="34" charset="0"/>
                <a:cs typeface="Arial" panose="020B0604020202020204" pitchFamily="34" charset="0"/>
              </a:rPr>
              <a:t>obstetrician/gynecologist</a:t>
            </a:r>
            <a:r>
              <a:rPr lang="en-US" sz="2400" cap="none" dirty="0" smtClean="0">
                <a:solidFill>
                  <a:srgbClr val="7030A0"/>
                </a:solidFill>
                <a:latin typeface="Arial" panose="020B0604020202020204" pitchFamily="34" charset="0"/>
                <a:cs typeface="Arial" panose="020B0604020202020204" pitchFamily="34" charset="0"/>
              </a:rPr>
              <a:t> with </a:t>
            </a:r>
            <a:r>
              <a:rPr lang="en-US" sz="2400" b="1" cap="none" dirty="0" smtClean="0">
                <a:solidFill>
                  <a:srgbClr val="7030A0"/>
                </a:solidFill>
                <a:latin typeface="Arial" panose="020B0604020202020204" pitchFamily="34" charset="0"/>
                <a:cs typeface="Arial" panose="020B0604020202020204" pitchFamily="34" charset="0"/>
              </a:rPr>
              <a:t>expertise in the management</a:t>
            </a:r>
            <a:r>
              <a:rPr lang="en-US" sz="2400" cap="none" dirty="0" smtClean="0">
                <a:solidFill>
                  <a:srgbClr val="7030A0"/>
                </a:solidFill>
                <a:latin typeface="Arial" panose="020B0604020202020204" pitchFamily="34" charset="0"/>
                <a:cs typeface="Arial" panose="020B0604020202020204" pitchFamily="34" charset="0"/>
              </a:rPr>
              <a:t> of patients with </a:t>
            </a:r>
            <a:r>
              <a:rPr lang="en-US" sz="2400" b="1" cap="none" dirty="0" smtClean="0">
                <a:solidFill>
                  <a:srgbClr val="7030A0"/>
                </a:solidFill>
                <a:latin typeface="Arial" panose="020B0604020202020204" pitchFamily="34" charset="0"/>
                <a:cs typeface="Arial" panose="020B0604020202020204" pitchFamily="34" charset="0"/>
              </a:rPr>
              <a:t>expanding hematomas </a:t>
            </a:r>
            <a:r>
              <a:rPr lang="en-US" sz="2400" cap="none" dirty="0" smtClean="0">
                <a:solidFill>
                  <a:srgbClr val="7030A0"/>
                </a:solidFill>
                <a:latin typeface="Arial" panose="020B0604020202020204" pitchFamily="34" charset="0"/>
                <a:cs typeface="Arial" panose="020B0604020202020204" pitchFamily="34" charset="0"/>
              </a:rPr>
              <a:t>should be </a:t>
            </a:r>
            <a:r>
              <a:rPr lang="en-US" sz="2400" b="1" cap="none" dirty="0" smtClean="0">
                <a:solidFill>
                  <a:srgbClr val="7030A0"/>
                </a:solidFill>
                <a:latin typeface="Arial" panose="020B0604020202020204" pitchFamily="34" charset="0"/>
                <a:cs typeface="Arial" panose="020B0604020202020204" pitchFamily="34" charset="0"/>
              </a:rPr>
              <a:t>available</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As </a:t>
            </a:r>
            <a:r>
              <a:rPr lang="en-US" sz="2400" b="1" cap="none" dirty="0" smtClean="0">
                <a:solidFill>
                  <a:srgbClr val="7030A0"/>
                </a:solidFill>
                <a:latin typeface="Arial" panose="020B0604020202020204" pitchFamily="34" charset="0"/>
                <a:cs typeface="Arial" panose="020B0604020202020204" pitchFamily="34" charset="0"/>
              </a:rPr>
              <a:t>first line therapy </a:t>
            </a:r>
            <a:r>
              <a:rPr lang="en-US" sz="2400" cap="none" dirty="0" smtClean="0">
                <a:solidFill>
                  <a:srgbClr val="7030A0"/>
                </a:solidFill>
                <a:latin typeface="Arial" panose="020B0604020202020204" pitchFamily="34" charset="0"/>
                <a:cs typeface="Arial" panose="020B0604020202020204" pitchFamily="34" charset="0"/>
              </a:rPr>
              <a:t>is usually </a:t>
            </a:r>
            <a:r>
              <a:rPr lang="en-US" sz="2400" b="1" cap="none" dirty="0" smtClean="0">
                <a:solidFill>
                  <a:srgbClr val="7030A0"/>
                </a:solidFill>
                <a:latin typeface="Arial" panose="020B0604020202020204" pitchFamily="34" charset="0"/>
                <a:cs typeface="Arial" panose="020B0604020202020204" pitchFamily="34" charset="0"/>
              </a:rPr>
              <a:t>surgical intervention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control</a:t>
            </a:r>
            <a:r>
              <a:rPr lang="en-US" sz="2400" cap="none" dirty="0" smtClean="0">
                <a:solidFill>
                  <a:srgbClr val="7030A0"/>
                </a:solidFill>
                <a:latin typeface="Arial" panose="020B0604020202020204" pitchFamily="34" charset="0"/>
                <a:cs typeface="Arial" panose="020B0604020202020204" pitchFamily="34" charset="0"/>
              </a:rPr>
              <a:t> of bleeding </a:t>
            </a:r>
            <a:r>
              <a:rPr lang="en-US" sz="2400" b="1" cap="none" dirty="0" smtClean="0">
                <a:solidFill>
                  <a:srgbClr val="7030A0"/>
                </a:solidFill>
                <a:latin typeface="Arial" panose="020B0604020202020204" pitchFamily="34" charset="0"/>
                <a:cs typeface="Arial" panose="020B0604020202020204" pitchFamily="34" charset="0"/>
              </a:rPr>
              <a:t>can be difficult</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Consultation</a:t>
            </a:r>
            <a:r>
              <a:rPr lang="en-US" sz="2400" cap="none" dirty="0" smtClean="0">
                <a:solidFill>
                  <a:srgbClr val="7030A0"/>
                </a:solidFill>
                <a:latin typeface="Arial" panose="020B0604020202020204" pitchFamily="34" charset="0"/>
                <a:cs typeface="Arial" panose="020B0604020202020204" pitchFamily="34" charset="0"/>
              </a:rPr>
              <a:t> with an </a:t>
            </a:r>
            <a:r>
              <a:rPr lang="en-US" sz="2400" b="1" cap="none" dirty="0" smtClean="0">
                <a:solidFill>
                  <a:srgbClr val="7030A0"/>
                </a:solidFill>
                <a:latin typeface="Arial" panose="020B0604020202020204" pitchFamily="34" charset="0"/>
                <a:cs typeface="Arial" panose="020B0604020202020204" pitchFamily="34" charset="0"/>
              </a:rPr>
              <a:t>interventional radiologist </a:t>
            </a:r>
            <a:r>
              <a:rPr lang="en-US" sz="2400" cap="none" dirty="0" smtClean="0">
                <a:solidFill>
                  <a:srgbClr val="7030A0"/>
                </a:solidFill>
                <a:latin typeface="Arial" panose="020B0604020202020204" pitchFamily="34" charset="0"/>
                <a:cs typeface="Arial" panose="020B0604020202020204" pitchFamily="34" charset="0"/>
              </a:rPr>
              <a:t>is </a:t>
            </a:r>
            <a:r>
              <a:rPr lang="en-US" sz="2400" b="1" cap="none" dirty="0" smtClean="0">
                <a:solidFill>
                  <a:srgbClr val="7030A0"/>
                </a:solidFill>
                <a:latin typeface="Arial" panose="020B0604020202020204" pitchFamily="34" charset="0"/>
                <a:cs typeface="Arial" panose="020B0604020202020204" pitchFamily="34" charset="0"/>
              </a:rPr>
              <a:t>another option</a:t>
            </a:r>
            <a:r>
              <a:rPr lang="en-US" sz="2400" cap="none" dirty="0" smtClean="0">
                <a:solidFill>
                  <a:srgbClr val="7030A0"/>
                </a:solidFill>
                <a:latin typeface="Arial" panose="020B0604020202020204" pitchFamily="34" charset="0"/>
                <a:cs typeface="Arial" panose="020B0604020202020204" pitchFamily="34" charset="0"/>
              </a:rPr>
              <a:t>, especially for </a:t>
            </a:r>
            <a:r>
              <a:rPr lang="en-US" sz="2400" b="1" cap="none" dirty="0" smtClean="0">
                <a:solidFill>
                  <a:srgbClr val="7030A0"/>
                </a:solidFill>
                <a:latin typeface="Arial" panose="020B0604020202020204" pitchFamily="34" charset="0"/>
                <a:cs typeface="Arial" panose="020B0604020202020204" pitchFamily="34" charset="0"/>
              </a:rPr>
              <a:t>retroperitoneal hematomas </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Percutaneous trans-catheter </a:t>
            </a:r>
            <a:r>
              <a:rPr lang="en-US" sz="2400" b="1" cap="none" dirty="0" smtClean="0">
                <a:solidFill>
                  <a:srgbClr val="7030A0"/>
                </a:solidFill>
                <a:latin typeface="Arial" panose="020B0604020202020204" pitchFamily="34" charset="0"/>
                <a:cs typeface="Arial" panose="020B0604020202020204" pitchFamily="34" charset="0"/>
              </a:rPr>
              <a:t>interventional procedures </a:t>
            </a:r>
            <a:r>
              <a:rPr lang="en-US" sz="2400" cap="none" dirty="0" smtClean="0">
                <a:solidFill>
                  <a:srgbClr val="7030A0"/>
                </a:solidFill>
                <a:latin typeface="Arial" panose="020B0604020202020204" pitchFamily="34" charset="0"/>
                <a:cs typeface="Arial" panose="020B0604020202020204" pitchFamily="34" charset="0"/>
              </a:rPr>
              <a:t>(</a:t>
            </a:r>
            <a:r>
              <a:rPr lang="en-US" sz="2400" cap="none" dirty="0" err="1" smtClean="0">
                <a:solidFill>
                  <a:srgbClr val="7030A0"/>
                </a:solidFill>
                <a:latin typeface="Arial" panose="020B0604020202020204" pitchFamily="34" charset="0"/>
                <a:cs typeface="Arial" panose="020B0604020202020204" pitchFamily="34" charset="0"/>
              </a:rPr>
              <a:t>ie</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angiographic embolization</a:t>
            </a:r>
            <a:r>
              <a:rPr lang="en-US" sz="2400" cap="none" dirty="0" smtClean="0">
                <a:solidFill>
                  <a:srgbClr val="7030A0"/>
                </a:solidFill>
                <a:latin typeface="Arial" panose="020B0604020202020204" pitchFamily="34" charset="0"/>
                <a:cs typeface="Arial" panose="020B0604020202020204" pitchFamily="34" charset="0"/>
              </a:rPr>
              <a:t>) have been used in the management of </a:t>
            </a:r>
            <a:r>
              <a:rPr lang="en-US" sz="2400" b="1" cap="none" dirty="0" smtClean="0">
                <a:solidFill>
                  <a:srgbClr val="7030A0"/>
                </a:solidFill>
                <a:latin typeface="Arial" panose="020B0604020202020204" pitchFamily="34" charset="0"/>
                <a:cs typeface="Arial" panose="020B0604020202020204" pitchFamily="34" charset="0"/>
              </a:rPr>
              <a:t>vulvovaginal hematomas </a:t>
            </a:r>
            <a:r>
              <a:rPr lang="en-US" sz="2400" cap="none" dirty="0" smtClean="0">
                <a:solidFill>
                  <a:srgbClr val="7030A0"/>
                </a:solidFill>
                <a:latin typeface="Arial" panose="020B0604020202020204" pitchFamily="34" charset="0"/>
                <a:cs typeface="Arial" panose="020B0604020202020204" pitchFamily="34" charset="0"/>
              </a:rPr>
              <a:t>and for </a:t>
            </a:r>
            <a:r>
              <a:rPr lang="en-US" sz="2400" b="1" cap="none" dirty="0" smtClean="0">
                <a:solidFill>
                  <a:srgbClr val="7030A0"/>
                </a:solidFill>
                <a:latin typeface="Arial" panose="020B0604020202020204" pitchFamily="34" charset="0"/>
                <a:cs typeface="Arial" panose="020B0604020202020204" pitchFamily="34" charset="0"/>
              </a:rPr>
              <a:t>retroperitoneal</a:t>
            </a:r>
            <a:r>
              <a:rPr lang="en-US" sz="2400" cap="none" dirty="0" smtClean="0">
                <a:solidFill>
                  <a:srgbClr val="7030A0"/>
                </a:solidFill>
                <a:latin typeface="Arial" panose="020B0604020202020204" pitchFamily="34" charset="0"/>
                <a:cs typeface="Arial" panose="020B0604020202020204" pitchFamily="34" charset="0"/>
              </a:rPr>
              <a:t> bleeding as a </a:t>
            </a:r>
            <a:r>
              <a:rPr lang="en-US" sz="2400" b="1" cap="none" dirty="0" smtClean="0">
                <a:solidFill>
                  <a:srgbClr val="7030A0"/>
                </a:solidFill>
                <a:latin typeface="Arial" panose="020B0604020202020204" pitchFamily="34" charset="0"/>
                <a:cs typeface="Arial" panose="020B0604020202020204" pitchFamily="34" charset="0"/>
              </a:rPr>
              <a:t>first-line therapy</a:t>
            </a:r>
            <a:r>
              <a:rPr lang="en-US" sz="2400" cap="none" dirty="0" smtClean="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8995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40494" y="776613"/>
            <a:ext cx="9394521" cy="5498926"/>
          </a:xfrm>
          <a:prstGeom prst="rect">
            <a:avLst/>
          </a:prstGeom>
          <a:noFill/>
        </p:spPr>
      </p:pic>
    </p:spTree>
    <p:extLst>
      <p:ext uri="{BB962C8B-B14F-4D97-AF65-F5344CB8AC3E}">
        <p14:creationId xmlns:p14="http://schemas.microsoft.com/office/powerpoint/2010/main" val="3267746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7373"/>
            <a:ext cx="10363825" cy="1072496"/>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Initial Approach and Patient Preparation </a:t>
            </a:r>
            <a:endParaRPr lang="en-US" sz="2800" dirty="0"/>
          </a:p>
        </p:txBody>
      </p:sp>
      <p:sp>
        <p:nvSpPr>
          <p:cNvPr id="3" name="Content Placeholder 2"/>
          <p:cNvSpPr>
            <a:spLocks noGrp="1"/>
          </p:cNvSpPr>
          <p:nvPr>
            <p:ph sz="quarter" idx="13"/>
          </p:nvPr>
        </p:nvSpPr>
        <p:spPr>
          <a:xfrm>
            <a:off x="913774" y="1265129"/>
            <a:ext cx="10363826" cy="5592871"/>
          </a:xfrm>
        </p:spPr>
        <p:txBody>
          <a:bodyPr>
            <a:normAutofit lnSpcReduction="10000"/>
          </a:bodyPr>
          <a:lstStyle/>
          <a:p>
            <a:r>
              <a:rPr lang="en-US" sz="2400" cap="none" dirty="0" smtClean="0">
                <a:solidFill>
                  <a:srgbClr val="7030A0"/>
                </a:solidFill>
                <a:latin typeface="Arial" panose="020B0604020202020204" pitchFamily="34" charset="0"/>
                <a:cs typeface="Arial" panose="020B0604020202020204" pitchFamily="34" charset="0"/>
              </a:rPr>
              <a:t>There </a:t>
            </a:r>
            <a:r>
              <a:rPr lang="en-US" sz="2400" cap="none" dirty="0">
                <a:solidFill>
                  <a:srgbClr val="7030A0"/>
                </a:solidFill>
                <a:latin typeface="Arial" panose="020B0604020202020204" pitchFamily="34" charset="0"/>
                <a:cs typeface="Arial" panose="020B0604020202020204" pitchFamily="34" charset="0"/>
              </a:rPr>
              <a:t>are </a:t>
            </a:r>
            <a:r>
              <a:rPr lang="en-US" sz="2400" b="1" cap="none" dirty="0">
                <a:solidFill>
                  <a:srgbClr val="7030A0"/>
                </a:solidFill>
                <a:latin typeface="Arial" panose="020B0604020202020204" pitchFamily="34" charset="0"/>
                <a:cs typeface="Arial" panose="020B0604020202020204" pitchFamily="34" charset="0"/>
              </a:rPr>
              <a:t>no data </a:t>
            </a:r>
            <a:r>
              <a:rPr lang="en-US" sz="2400" cap="none" dirty="0">
                <a:solidFill>
                  <a:srgbClr val="7030A0"/>
                </a:solidFill>
                <a:latin typeface="Arial" panose="020B0604020202020204" pitchFamily="34" charset="0"/>
                <a:cs typeface="Arial" panose="020B0604020202020204" pitchFamily="34" charset="0"/>
              </a:rPr>
              <a:t>regarding the value of placing </a:t>
            </a:r>
            <a:r>
              <a:rPr lang="en-US" sz="2400" b="1" cap="none" dirty="0">
                <a:solidFill>
                  <a:srgbClr val="7030A0"/>
                </a:solidFill>
                <a:latin typeface="Arial" panose="020B0604020202020204" pitchFamily="34" charset="0"/>
                <a:cs typeface="Arial" panose="020B0604020202020204" pitchFamily="34" charset="0"/>
              </a:rPr>
              <a:t>all patients </a:t>
            </a:r>
            <a:r>
              <a:rPr lang="en-US" sz="2400" cap="none" dirty="0">
                <a:solidFill>
                  <a:srgbClr val="7030A0"/>
                </a:solidFill>
                <a:latin typeface="Arial" panose="020B0604020202020204" pitchFamily="34" charset="0"/>
                <a:cs typeface="Arial" panose="020B0604020202020204" pitchFamily="34" charset="0"/>
              </a:rPr>
              <a:t>with </a:t>
            </a:r>
            <a:r>
              <a:rPr lang="en-US" sz="2400" b="1" cap="none" dirty="0">
                <a:solidFill>
                  <a:srgbClr val="7030A0"/>
                </a:solidFill>
                <a:latin typeface="Arial" panose="020B0604020202020204" pitchFamily="34" charset="0"/>
                <a:cs typeface="Arial" panose="020B0604020202020204" pitchFamily="34" charset="0"/>
              </a:rPr>
              <a:t>hematomas</a:t>
            </a:r>
            <a:r>
              <a:rPr lang="en-US" sz="2400" cap="none" dirty="0">
                <a:solidFill>
                  <a:srgbClr val="7030A0"/>
                </a:solidFill>
                <a:latin typeface="Arial" panose="020B0604020202020204" pitchFamily="34" charset="0"/>
                <a:cs typeface="Arial" panose="020B0604020202020204" pitchFamily="34" charset="0"/>
              </a:rPr>
              <a:t> on </a:t>
            </a:r>
            <a:r>
              <a:rPr lang="en-US" sz="2400" b="1" cap="none" dirty="0">
                <a:solidFill>
                  <a:srgbClr val="7030A0"/>
                </a:solidFill>
                <a:latin typeface="Arial" panose="020B0604020202020204" pitchFamily="34" charset="0"/>
                <a:cs typeface="Arial" panose="020B0604020202020204" pitchFamily="34" charset="0"/>
              </a:rPr>
              <a:t>antibiotics</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We </a:t>
            </a:r>
            <a:r>
              <a:rPr lang="en-US" sz="2400" cap="none" dirty="0">
                <a:solidFill>
                  <a:srgbClr val="7030A0"/>
                </a:solidFill>
                <a:latin typeface="Arial" panose="020B0604020202020204" pitchFamily="34" charset="0"/>
                <a:cs typeface="Arial" panose="020B0604020202020204" pitchFamily="34" charset="0"/>
              </a:rPr>
              <a:t>generally </a:t>
            </a:r>
            <a:r>
              <a:rPr lang="en-US" sz="2400" b="1" cap="none" dirty="0">
                <a:solidFill>
                  <a:srgbClr val="7030A0"/>
                </a:solidFill>
                <a:latin typeface="Arial" panose="020B0604020202020204" pitchFamily="34" charset="0"/>
                <a:cs typeface="Arial" panose="020B0604020202020204" pitchFamily="34" charset="0"/>
              </a:rPr>
              <a:t>administer antibiotics</a:t>
            </a:r>
            <a:r>
              <a:rPr lang="en-US" sz="2400" cap="none" dirty="0">
                <a:solidFill>
                  <a:srgbClr val="7030A0"/>
                </a:solidFill>
                <a:latin typeface="Arial" panose="020B0604020202020204" pitchFamily="34" charset="0"/>
                <a:cs typeface="Arial" panose="020B0604020202020204" pitchFamily="34" charset="0"/>
              </a:rPr>
              <a:t> (for surgical site prophylaxis) to patients undergoing </a:t>
            </a:r>
            <a:r>
              <a:rPr lang="en-US" sz="2400" b="1" cap="none" dirty="0">
                <a:solidFill>
                  <a:srgbClr val="7030A0"/>
                </a:solidFill>
                <a:latin typeface="Arial" panose="020B0604020202020204" pitchFamily="34" charset="0"/>
                <a:cs typeface="Arial" panose="020B0604020202020204" pitchFamily="34" charset="0"/>
              </a:rPr>
              <a:t>surgical intervention</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If </a:t>
            </a:r>
            <a:r>
              <a:rPr lang="en-US" sz="2400" b="1" cap="none" dirty="0">
                <a:solidFill>
                  <a:srgbClr val="7030A0"/>
                </a:solidFill>
                <a:latin typeface="Arial" panose="020B0604020202020204" pitchFamily="34" charset="0"/>
                <a:cs typeface="Arial" panose="020B0604020202020204" pitchFamily="34" charset="0"/>
              </a:rPr>
              <a:t>signs of infection </a:t>
            </a:r>
            <a:r>
              <a:rPr lang="en-US" sz="2400" cap="none" dirty="0">
                <a:solidFill>
                  <a:srgbClr val="7030A0"/>
                </a:solidFill>
                <a:latin typeface="Arial" panose="020B0604020202020204" pitchFamily="34" charset="0"/>
                <a:cs typeface="Arial" panose="020B0604020202020204" pitchFamily="34" charset="0"/>
              </a:rPr>
              <a:t>are present, treatment with </a:t>
            </a:r>
            <a:r>
              <a:rPr lang="en-US" sz="2400" b="1" cap="none" dirty="0">
                <a:solidFill>
                  <a:srgbClr val="7030A0"/>
                </a:solidFill>
                <a:latin typeface="Arial" panose="020B0604020202020204" pitchFamily="34" charset="0"/>
                <a:cs typeface="Arial" panose="020B0604020202020204" pitchFamily="34" charset="0"/>
              </a:rPr>
              <a:t>broad spectrum antibiotics</a:t>
            </a:r>
            <a:r>
              <a:rPr lang="en-US" sz="2400" cap="none" dirty="0">
                <a:solidFill>
                  <a:srgbClr val="7030A0"/>
                </a:solidFill>
                <a:latin typeface="Arial" panose="020B0604020202020204" pitchFamily="34" charset="0"/>
                <a:cs typeface="Arial" panose="020B0604020202020204" pitchFamily="34" charset="0"/>
              </a:rPr>
              <a:t> is </a:t>
            </a:r>
            <a:r>
              <a:rPr lang="en-US" sz="2400" b="1" cap="none" dirty="0">
                <a:solidFill>
                  <a:srgbClr val="7030A0"/>
                </a:solidFill>
                <a:latin typeface="Arial" panose="020B0604020202020204" pitchFamily="34" charset="0"/>
                <a:cs typeface="Arial" panose="020B0604020202020204" pitchFamily="34" charset="0"/>
              </a:rPr>
              <a:t>initiated</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continued</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until resolution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infection</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Generally</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endocarditis prophylaxis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not indicated </a:t>
            </a:r>
            <a:r>
              <a:rPr lang="en-US" sz="2400" cap="none" dirty="0">
                <a:solidFill>
                  <a:srgbClr val="7030A0"/>
                </a:solidFill>
                <a:latin typeface="Arial" panose="020B0604020202020204" pitchFamily="34" charset="0"/>
                <a:cs typeface="Arial" panose="020B0604020202020204" pitchFamily="34" charset="0"/>
              </a:rPr>
              <a:t>for </a:t>
            </a:r>
            <a:r>
              <a:rPr lang="en-US" sz="2400" b="1" cap="none" dirty="0">
                <a:solidFill>
                  <a:srgbClr val="7030A0"/>
                </a:solidFill>
                <a:latin typeface="Arial" panose="020B0604020202020204" pitchFamily="34" charset="0"/>
                <a:cs typeface="Arial" panose="020B0604020202020204" pitchFamily="34" charset="0"/>
              </a:rPr>
              <a:t>minor vaginal or vulvar procedures </a:t>
            </a:r>
            <a:r>
              <a:rPr lang="en-US" sz="2400" cap="none" dirty="0">
                <a:solidFill>
                  <a:srgbClr val="7030A0"/>
                </a:solidFill>
                <a:latin typeface="Arial" panose="020B0604020202020204" pitchFamily="34" charset="0"/>
                <a:cs typeface="Arial" panose="020B0604020202020204" pitchFamily="34" charset="0"/>
              </a:rPr>
              <a:t>in the </a:t>
            </a:r>
            <a:r>
              <a:rPr lang="en-US" sz="2400" b="1" cap="none" dirty="0">
                <a:solidFill>
                  <a:srgbClr val="7030A0"/>
                </a:solidFill>
                <a:latin typeface="Arial" panose="020B0604020202020204" pitchFamily="34" charset="0"/>
                <a:cs typeface="Arial" panose="020B0604020202020204" pitchFamily="34" charset="0"/>
              </a:rPr>
              <a:t>absence </a:t>
            </a:r>
            <a:r>
              <a:rPr lang="en-US" sz="2400" cap="none" dirty="0">
                <a:solidFill>
                  <a:srgbClr val="7030A0"/>
                </a:solidFill>
                <a:latin typeface="Arial" panose="020B0604020202020204" pitchFamily="34" charset="0"/>
                <a:cs typeface="Arial" panose="020B0604020202020204" pitchFamily="34" charset="0"/>
              </a:rPr>
              <a:t>of</a:t>
            </a:r>
            <a:r>
              <a:rPr lang="en-US" sz="2400" b="1" cap="none" dirty="0">
                <a:solidFill>
                  <a:srgbClr val="7030A0"/>
                </a:solidFill>
                <a:latin typeface="Arial" panose="020B0604020202020204" pitchFamily="34" charset="0"/>
                <a:cs typeface="Arial" panose="020B0604020202020204" pitchFamily="34" charset="0"/>
              </a:rPr>
              <a:t> clinical infection</a:t>
            </a:r>
            <a:r>
              <a:rPr lang="en-US" sz="2400" cap="none" dirty="0">
                <a:solidFill>
                  <a:srgbClr val="7030A0"/>
                </a:solidFill>
                <a:latin typeface="Arial" panose="020B0604020202020204" pitchFamily="34" charset="0"/>
                <a:cs typeface="Arial" panose="020B0604020202020204" pitchFamily="34" charset="0"/>
              </a:rPr>
              <a:t>.</a:t>
            </a: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29708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66" y="0"/>
            <a:ext cx="10364451" cy="1290181"/>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Management</a:t>
            </a:r>
            <a:endParaRPr lang="en-US" sz="2800" b="1" dirty="0"/>
          </a:p>
        </p:txBody>
      </p:sp>
      <p:sp>
        <p:nvSpPr>
          <p:cNvPr id="3" name="Content Placeholder 2"/>
          <p:cNvSpPr>
            <a:spLocks noGrp="1"/>
          </p:cNvSpPr>
          <p:nvPr>
            <p:ph sz="quarter" idx="13"/>
          </p:nvPr>
        </p:nvSpPr>
        <p:spPr>
          <a:xfrm>
            <a:off x="813566" y="1139868"/>
            <a:ext cx="10364451" cy="5536504"/>
          </a:xfrm>
        </p:spPr>
        <p:txBody>
          <a:bodyPr>
            <a:noAutofit/>
          </a:bodyPr>
          <a:lstStyle/>
          <a:p>
            <a:endParaRPr lang="en-US"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three primary approaches </a:t>
            </a:r>
            <a:r>
              <a:rPr lang="en-US" sz="2400" cap="none" dirty="0" smtClean="0">
                <a:solidFill>
                  <a:srgbClr val="7030A0"/>
                </a:solidFill>
                <a:latin typeface="Arial" panose="020B0604020202020204" pitchFamily="34" charset="0"/>
                <a:cs typeface="Arial" panose="020B0604020202020204" pitchFamily="34" charset="0"/>
              </a:rPr>
              <a:t>for </a:t>
            </a:r>
            <a:r>
              <a:rPr lang="en-US" sz="2400" b="1" cap="none" dirty="0" smtClean="0">
                <a:solidFill>
                  <a:srgbClr val="7030A0"/>
                </a:solidFill>
                <a:latin typeface="Arial" panose="020B0604020202020204" pitchFamily="34" charset="0"/>
                <a:cs typeface="Arial" panose="020B0604020202020204" pitchFamily="34" charset="0"/>
              </a:rPr>
              <a:t>managing </a:t>
            </a:r>
            <a:r>
              <a:rPr lang="en-US" sz="2400" cap="none" dirty="0" smtClean="0">
                <a:solidFill>
                  <a:srgbClr val="7030A0"/>
                </a:solidFill>
                <a:latin typeface="Arial" panose="020B0604020202020204" pitchFamily="34" charset="0"/>
                <a:cs typeface="Arial" panose="020B0604020202020204" pitchFamily="34" charset="0"/>
              </a:rPr>
              <a:t>puerperal </a:t>
            </a:r>
            <a:r>
              <a:rPr lang="en-US" sz="2400" b="1" cap="none" dirty="0" smtClean="0">
                <a:solidFill>
                  <a:srgbClr val="7030A0"/>
                </a:solidFill>
                <a:latin typeface="Arial" panose="020B0604020202020204" pitchFamily="34" charset="0"/>
                <a:cs typeface="Arial" panose="020B0604020202020204" pitchFamily="34" charset="0"/>
              </a:rPr>
              <a:t>hematomas</a:t>
            </a:r>
            <a:r>
              <a:rPr lang="en-US" sz="2400" cap="none" dirty="0" smtClean="0">
                <a:solidFill>
                  <a:srgbClr val="7030A0"/>
                </a:solidFill>
                <a:latin typeface="Arial" panose="020B0604020202020204" pitchFamily="34" charset="0"/>
                <a:cs typeface="Arial" panose="020B0604020202020204" pitchFamily="34" charset="0"/>
              </a:rPr>
              <a:t> are </a:t>
            </a:r>
          </a:p>
          <a:p>
            <a:pPr>
              <a:buClr>
                <a:srgbClr val="7030A0"/>
              </a:buClr>
              <a:buFont typeface="Wingdings" panose="05000000000000000000" pitchFamily="2" charset="2"/>
              <a:buChar char="ü"/>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(1) </a:t>
            </a:r>
            <a:r>
              <a:rPr lang="en-US" sz="2400" b="1" cap="none" dirty="0" smtClean="0">
                <a:solidFill>
                  <a:srgbClr val="7030A0"/>
                </a:solidFill>
                <a:latin typeface="Arial" panose="020B0604020202020204" pitchFamily="34" charset="0"/>
                <a:cs typeface="Arial" panose="020B0604020202020204" pitchFamily="34" charset="0"/>
              </a:rPr>
              <a:t>Conservative management </a:t>
            </a:r>
            <a:r>
              <a:rPr lang="en-US" sz="2400" cap="none" dirty="0" smtClean="0">
                <a:solidFill>
                  <a:srgbClr val="7030A0"/>
                </a:solidFill>
                <a:latin typeface="Arial" panose="020B0604020202020204" pitchFamily="34" charset="0"/>
                <a:cs typeface="Arial" panose="020B0604020202020204" pitchFamily="34" charset="0"/>
              </a:rPr>
              <a:t>with </a:t>
            </a:r>
            <a:r>
              <a:rPr lang="en-US" sz="2400" b="1" cap="none" dirty="0" smtClean="0">
                <a:solidFill>
                  <a:srgbClr val="7030A0"/>
                </a:solidFill>
                <a:latin typeface="Arial" panose="020B0604020202020204" pitchFamily="34" charset="0"/>
                <a:cs typeface="Arial" panose="020B0604020202020204" pitchFamily="34" charset="0"/>
              </a:rPr>
              <a:t>observation</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supportive care</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(2) </a:t>
            </a:r>
            <a:r>
              <a:rPr lang="en-US" sz="2400" b="1" cap="none" dirty="0" smtClean="0">
                <a:solidFill>
                  <a:srgbClr val="7030A0"/>
                </a:solidFill>
                <a:latin typeface="Arial" panose="020B0604020202020204" pitchFamily="34" charset="0"/>
                <a:cs typeface="Arial" panose="020B0604020202020204" pitchFamily="34" charset="0"/>
              </a:rPr>
              <a:t>Surgical intervention</a:t>
            </a:r>
            <a:r>
              <a:rPr lang="en-US" sz="2400" cap="none" dirty="0" smtClean="0">
                <a:solidFill>
                  <a:srgbClr val="7030A0"/>
                </a:solidFill>
                <a:latin typeface="Arial" panose="020B0604020202020204" pitchFamily="34" charset="0"/>
                <a:cs typeface="Arial" panose="020B0604020202020204" pitchFamily="34" charset="0"/>
              </a:rPr>
              <a:t>, and </a:t>
            </a: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(3) </a:t>
            </a:r>
            <a:r>
              <a:rPr lang="en-US" sz="2400" b="1" cap="none" dirty="0" smtClean="0">
                <a:solidFill>
                  <a:srgbClr val="7030A0"/>
                </a:solidFill>
                <a:latin typeface="Arial" panose="020B0604020202020204" pitchFamily="34" charset="0"/>
                <a:cs typeface="Arial" panose="020B0604020202020204" pitchFamily="34" charset="0"/>
              </a:rPr>
              <a:t>Selective arterial embolization</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ü"/>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cap="none" dirty="0" smtClean="0">
                <a:solidFill>
                  <a:srgbClr val="7030A0"/>
                </a:solidFill>
                <a:latin typeface="Arial" panose="020B0604020202020204" pitchFamily="34" charset="0"/>
                <a:cs typeface="Arial" panose="020B0604020202020204" pitchFamily="34" charset="0"/>
              </a:rPr>
              <a:t>The literature is </a:t>
            </a:r>
            <a:r>
              <a:rPr lang="en-US" sz="2400" b="1" cap="none" dirty="0" smtClean="0">
                <a:solidFill>
                  <a:srgbClr val="7030A0"/>
                </a:solidFill>
                <a:latin typeface="Arial" panose="020B0604020202020204" pitchFamily="34" charset="0"/>
                <a:cs typeface="Arial" panose="020B0604020202020204" pitchFamily="34" charset="0"/>
              </a:rPr>
              <a:t>inconclusive regarding </a:t>
            </a:r>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benefits</a:t>
            </a:r>
            <a:r>
              <a:rPr lang="en-US" sz="2400" cap="none" dirty="0" smtClean="0">
                <a:solidFill>
                  <a:srgbClr val="7030A0"/>
                </a:solidFill>
                <a:latin typeface="Arial" panose="020B0604020202020204" pitchFamily="34" charset="0"/>
                <a:cs typeface="Arial" panose="020B0604020202020204" pitchFamily="34" charset="0"/>
              </a:rPr>
              <a:t> of </a:t>
            </a:r>
            <a:r>
              <a:rPr lang="en-US" sz="2400" b="1" cap="none" dirty="0" smtClean="0">
                <a:solidFill>
                  <a:srgbClr val="7030A0"/>
                </a:solidFill>
                <a:latin typeface="Arial" panose="020B0604020202020204" pitchFamily="34" charset="0"/>
                <a:cs typeface="Arial" panose="020B0604020202020204" pitchFamily="34" charset="0"/>
              </a:rPr>
              <a:t>conservative</a:t>
            </a:r>
            <a:r>
              <a:rPr lang="en-US" sz="2400" cap="none" dirty="0" smtClean="0">
                <a:solidFill>
                  <a:srgbClr val="7030A0"/>
                </a:solidFill>
                <a:latin typeface="Arial" panose="020B0604020202020204" pitchFamily="34" charset="0"/>
                <a:cs typeface="Arial" panose="020B0604020202020204" pitchFamily="34" charset="0"/>
              </a:rPr>
              <a:t> treatment </a:t>
            </a:r>
            <a:r>
              <a:rPr lang="en-US" sz="2400" b="1" cap="none" dirty="0" smtClean="0">
                <a:solidFill>
                  <a:srgbClr val="7030A0"/>
                </a:solidFill>
                <a:latin typeface="Arial" panose="020B0604020202020204" pitchFamily="34" charset="0"/>
                <a:cs typeface="Arial" panose="020B0604020202020204" pitchFamily="34" charset="0"/>
              </a:rPr>
              <a:t>versus surgical </a:t>
            </a:r>
            <a:r>
              <a:rPr lang="en-US" sz="2400" cap="none" dirty="0" smtClean="0">
                <a:solidFill>
                  <a:srgbClr val="7030A0"/>
                </a:solidFill>
                <a:latin typeface="Arial" panose="020B0604020202020204" pitchFamily="34" charset="0"/>
                <a:cs typeface="Arial" panose="020B0604020202020204" pitchFamily="34" charset="0"/>
              </a:rPr>
              <a:t>intervention.</a:t>
            </a:r>
          </a:p>
          <a:p>
            <a:pPr>
              <a:buClr>
                <a:srgbClr val="7030A0"/>
              </a:buClr>
              <a:buFont typeface="Wingdings" panose="05000000000000000000" pitchFamily="2" charset="2"/>
              <a:buChar char="ü"/>
            </a:pPr>
            <a:endParaRPr lang="en-U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140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027133"/>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Management</a:t>
            </a:r>
            <a:endParaRPr lang="en-US" sz="2800" dirty="0"/>
          </a:p>
        </p:txBody>
      </p:sp>
      <p:sp>
        <p:nvSpPr>
          <p:cNvPr id="3" name="Content Placeholder 2"/>
          <p:cNvSpPr>
            <a:spLocks noGrp="1"/>
          </p:cNvSpPr>
          <p:nvPr>
            <p:ph sz="quarter" idx="13"/>
          </p:nvPr>
        </p:nvSpPr>
        <p:spPr>
          <a:xfrm>
            <a:off x="913774" y="1277655"/>
            <a:ext cx="10364452" cy="5373665"/>
          </a:xfrm>
        </p:spPr>
        <p:txBody>
          <a:bodyPr>
            <a:normAutofit/>
          </a:bodyPr>
          <a:lstStyle/>
          <a:p>
            <a:r>
              <a:rPr lang="en-US" sz="2400" cap="none" dirty="0" smtClean="0">
                <a:solidFill>
                  <a:srgbClr val="7030A0"/>
                </a:solidFill>
                <a:latin typeface="Arial" panose="020B0604020202020204" pitchFamily="34" charset="0"/>
                <a:cs typeface="Arial" panose="020B0604020202020204" pitchFamily="34" charset="0"/>
              </a:rPr>
              <a:t>In </a:t>
            </a:r>
            <a:r>
              <a:rPr lang="en-US" sz="2400" cap="none" dirty="0">
                <a:solidFill>
                  <a:srgbClr val="7030A0"/>
                </a:solidFill>
                <a:latin typeface="Arial" panose="020B0604020202020204" pitchFamily="34" charset="0"/>
                <a:cs typeface="Arial" panose="020B0604020202020204" pitchFamily="34" charset="0"/>
              </a:rPr>
              <a:t>general, patients who are </a:t>
            </a:r>
            <a:r>
              <a:rPr lang="en-US" sz="2400" b="1" cap="none" dirty="0">
                <a:solidFill>
                  <a:srgbClr val="7030A0"/>
                </a:solidFill>
                <a:latin typeface="Arial" panose="020B0604020202020204" pitchFamily="34" charset="0"/>
                <a:cs typeface="Arial" panose="020B0604020202020204" pitchFamily="34" charset="0"/>
              </a:rPr>
              <a:t>conservatively managed </a:t>
            </a:r>
            <a:r>
              <a:rPr lang="en-US" sz="2400" cap="none" dirty="0">
                <a:solidFill>
                  <a:srgbClr val="7030A0"/>
                </a:solidFill>
                <a:latin typeface="Arial" panose="020B0604020202020204" pitchFamily="34" charset="0"/>
                <a:cs typeface="Arial" panose="020B0604020202020204" pitchFamily="34" charset="0"/>
              </a:rPr>
              <a:t>should be </a:t>
            </a:r>
            <a:r>
              <a:rPr lang="en-US" sz="2400" b="1" cap="none" dirty="0">
                <a:solidFill>
                  <a:srgbClr val="7030A0"/>
                </a:solidFill>
                <a:latin typeface="Arial" panose="020B0604020202020204" pitchFamily="34" charset="0"/>
                <a:cs typeface="Arial" panose="020B0604020202020204" pitchFamily="34" charset="0"/>
              </a:rPr>
              <a:t>observed closely</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It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essentia</a:t>
            </a:r>
            <a:r>
              <a:rPr lang="en-US" sz="2400" cap="none" dirty="0">
                <a:solidFill>
                  <a:srgbClr val="7030A0"/>
                </a:solidFill>
                <a:latin typeface="Arial" panose="020B0604020202020204" pitchFamily="34" charset="0"/>
                <a:cs typeface="Arial" panose="020B0604020202020204" pitchFamily="34" charset="0"/>
              </a:rPr>
              <a:t>l to </a:t>
            </a:r>
            <a:r>
              <a:rPr lang="en-US" sz="2400" b="1" cap="none" dirty="0">
                <a:solidFill>
                  <a:srgbClr val="7030A0"/>
                </a:solidFill>
                <a:latin typeface="Arial" panose="020B0604020202020204" pitchFamily="34" charset="0"/>
                <a:cs typeface="Arial" panose="020B0604020202020204" pitchFamily="34" charset="0"/>
              </a:rPr>
              <a:t>monitor </a:t>
            </a:r>
            <a:r>
              <a:rPr lang="en-US" sz="2400" cap="none" dirty="0">
                <a:solidFill>
                  <a:srgbClr val="7030A0"/>
                </a:solidFill>
                <a:latin typeface="Arial" panose="020B0604020202020204" pitchFamily="34" charset="0"/>
                <a:cs typeface="Arial" panose="020B0604020202020204" pitchFamily="34" charset="0"/>
              </a:rPr>
              <a:t>for</a:t>
            </a:r>
            <a:r>
              <a:rPr lang="en-US" sz="2400" b="1" cap="none" dirty="0">
                <a:solidFill>
                  <a:srgbClr val="7030A0"/>
                </a:solidFill>
                <a:latin typeface="Arial" panose="020B0604020202020204" pitchFamily="34" charset="0"/>
                <a:cs typeface="Arial" panose="020B0604020202020204" pitchFamily="34" charset="0"/>
              </a:rPr>
              <a:t> signs </a:t>
            </a:r>
            <a:r>
              <a:rPr lang="en-US" sz="2400" cap="none" dirty="0">
                <a:solidFill>
                  <a:srgbClr val="7030A0"/>
                </a:solidFill>
                <a:latin typeface="Arial" panose="020B0604020202020204" pitchFamily="34" charset="0"/>
                <a:cs typeface="Arial" panose="020B0604020202020204" pitchFamily="34" charset="0"/>
              </a:rPr>
              <a:t>of</a:t>
            </a:r>
            <a:r>
              <a:rPr lang="en-US" sz="2400" b="1" cap="none" dirty="0">
                <a:solidFill>
                  <a:srgbClr val="7030A0"/>
                </a:solidFill>
                <a:latin typeface="Arial" panose="020B0604020202020204" pitchFamily="34" charset="0"/>
                <a:cs typeface="Arial" panose="020B0604020202020204" pitchFamily="34" charset="0"/>
              </a:rPr>
              <a:t> hypovolemia</a:t>
            </a:r>
            <a:r>
              <a:rPr lang="en-US" sz="2400" cap="none" dirty="0">
                <a:solidFill>
                  <a:srgbClr val="7030A0"/>
                </a:solidFill>
                <a:latin typeface="Arial" panose="020B0604020202020204" pitchFamily="34" charset="0"/>
                <a:cs typeface="Arial" panose="020B0604020202020204" pitchFamily="34" charset="0"/>
              </a:rPr>
              <a:t>, suggestive of </a:t>
            </a:r>
            <a:r>
              <a:rPr lang="en-US" sz="2400" b="1" cap="none" dirty="0">
                <a:solidFill>
                  <a:srgbClr val="7030A0"/>
                </a:solidFill>
                <a:latin typeface="Arial" panose="020B0604020202020204" pitchFamily="34" charset="0"/>
                <a:cs typeface="Arial" panose="020B0604020202020204" pitchFamily="34" charset="0"/>
              </a:rPr>
              <a:t>persistent</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severe hemorrhage</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Monitoring </a:t>
            </a:r>
            <a:r>
              <a:rPr lang="en-US" sz="2400" cap="none" dirty="0">
                <a:solidFill>
                  <a:srgbClr val="7030A0"/>
                </a:solidFill>
                <a:latin typeface="Arial" panose="020B0604020202020204" pitchFamily="34" charset="0"/>
                <a:cs typeface="Arial" panose="020B0604020202020204" pitchFamily="34" charset="0"/>
              </a:rPr>
              <a:t>should be undertaken in an </a:t>
            </a:r>
            <a:r>
              <a:rPr lang="en-US" sz="2400" b="1" cap="none" dirty="0">
                <a:solidFill>
                  <a:srgbClr val="7030A0"/>
                </a:solidFill>
                <a:latin typeface="Arial" panose="020B0604020202020204" pitchFamily="34" charset="0"/>
                <a:cs typeface="Arial" panose="020B0604020202020204" pitchFamily="34" charset="0"/>
              </a:rPr>
              <a:t>acute care area</a:t>
            </a:r>
            <a:r>
              <a:rPr lang="en-US" sz="2400" cap="none" dirty="0">
                <a:solidFill>
                  <a:srgbClr val="7030A0"/>
                </a:solidFill>
                <a:latin typeface="Arial" panose="020B0604020202020204" pitchFamily="34" charset="0"/>
                <a:cs typeface="Arial" panose="020B0604020202020204" pitchFamily="34" charset="0"/>
              </a:rPr>
              <a:t>, such as an </a:t>
            </a:r>
            <a:r>
              <a:rPr lang="en-US" sz="2400" b="1" cap="none" dirty="0">
                <a:solidFill>
                  <a:srgbClr val="7030A0"/>
                </a:solidFill>
                <a:latin typeface="Arial" panose="020B0604020202020204" pitchFamily="34" charset="0"/>
                <a:cs typeface="Arial" panose="020B0604020202020204" pitchFamily="34" charset="0"/>
              </a:rPr>
              <a:t>obstetric unit recovery area </a:t>
            </a:r>
            <a:r>
              <a:rPr lang="en-US" sz="2400" cap="none" dirty="0">
                <a:solidFill>
                  <a:srgbClr val="7030A0"/>
                </a:solidFill>
                <a:latin typeface="Arial" panose="020B0604020202020204" pitchFamily="34" charset="0"/>
                <a:cs typeface="Arial" panose="020B0604020202020204" pitchFamily="34" charset="0"/>
              </a:rPr>
              <a:t>where vital signs (including </a:t>
            </a:r>
            <a:r>
              <a:rPr lang="en-US" sz="2400" b="1" cap="none" dirty="0">
                <a:solidFill>
                  <a:srgbClr val="7030A0"/>
                </a:solidFill>
                <a:latin typeface="Arial" panose="020B0604020202020204" pitchFamily="34" charset="0"/>
                <a:cs typeface="Arial" panose="020B0604020202020204" pitchFamily="34" charset="0"/>
              </a:rPr>
              <a:t>urinary output</a:t>
            </a:r>
            <a:r>
              <a:rPr lang="en-US" sz="2400" cap="none" dirty="0">
                <a:solidFill>
                  <a:srgbClr val="7030A0"/>
                </a:solidFill>
                <a:latin typeface="Arial" panose="020B0604020202020204" pitchFamily="34" charset="0"/>
                <a:cs typeface="Arial" panose="020B0604020202020204" pitchFamily="34" charset="0"/>
              </a:rPr>
              <a:t>) can be </a:t>
            </a:r>
            <a:r>
              <a:rPr lang="en-US" sz="2400" b="1" cap="none" dirty="0">
                <a:solidFill>
                  <a:srgbClr val="7030A0"/>
                </a:solidFill>
                <a:latin typeface="Arial" panose="020B0604020202020204" pitchFamily="34" charset="0"/>
                <a:cs typeface="Arial" panose="020B0604020202020204" pitchFamily="34" charset="0"/>
              </a:rPr>
              <a:t>monitored at least hourly.</a:t>
            </a:r>
          </a:p>
          <a:p>
            <a:pPr marL="0" indent="0">
              <a:buNone/>
            </a:pPr>
            <a:endParaRPr lang="en-US"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559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9794"/>
            <a:ext cx="10364451" cy="132301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Management</a:t>
            </a:r>
            <a:endParaRPr lang="en-US" sz="2800" dirty="0"/>
          </a:p>
        </p:txBody>
      </p:sp>
      <p:sp>
        <p:nvSpPr>
          <p:cNvPr id="3" name="Content Placeholder 2"/>
          <p:cNvSpPr>
            <a:spLocks noGrp="1"/>
          </p:cNvSpPr>
          <p:nvPr>
            <p:ph sz="quarter" idx="13"/>
          </p:nvPr>
        </p:nvSpPr>
        <p:spPr>
          <a:xfrm>
            <a:off x="913773" y="1352812"/>
            <a:ext cx="10364451" cy="4438388"/>
          </a:xfrm>
        </p:spPr>
        <p:txBody>
          <a:bodyPr>
            <a:normAutofit lnSpcReduction="10000"/>
          </a:bodyPr>
          <a:lstStyle/>
          <a:p>
            <a:r>
              <a:rPr lang="en-US" sz="2400" cap="none" dirty="0">
                <a:solidFill>
                  <a:srgbClr val="7030A0"/>
                </a:solidFill>
                <a:latin typeface="Arial" panose="020B0604020202020204" pitchFamily="34" charset="0"/>
                <a:cs typeface="Arial" panose="020B0604020202020204" pitchFamily="34" charset="0"/>
              </a:rPr>
              <a:t>It is important to </a:t>
            </a:r>
            <a:r>
              <a:rPr lang="en-US" sz="2400" b="1" cap="none" dirty="0">
                <a:solidFill>
                  <a:srgbClr val="7030A0"/>
                </a:solidFill>
                <a:latin typeface="Arial" panose="020B0604020202020204" pitchFamily="34" charset="0"/>
                <a:cs typeface="Arial" panose="020B0604020202020204" pitchFamily="34" charset="0"/>
              </a:rPr>
              <a:t>keep in mind </a:t>
            </a:r>
            <a:r>
              <a:rPr lang="en-US" sz="2400" cap="none" dirty="0">
                <a:solidFill>
                  <a:srgbClr val="7030A0"/>
                </a:solidFill>
                <a:latin typeface="Arial" panose="020B0604020202020204" pitchFamily="34" charset="0"/>
                <a:cs typeface="Arial" panose="020B0604020202020204" pitchFamily="34" charset="0"/>
              </a:rPr>
              <a:t>the usual </a:t>
            </a:r>
            <a:r>
              <a:rPr lang="en-US" sz="2400" b="1" cap="none" dirty="0">
                <a:solidFill>
                  <a:srgbClr val="7030A0"/>
                </a:solidFill>
                <a:latin typeface="Arial" panose="020B0604020202020204" pitchFamily="34" charset="0"/>
                <a:cs typeface="Arial" panose="020B0604020202020204" pitchFamily="34" charset="0"/>
              </a:rPr>
              <a:t>hemodynamic change</a:t>
            </a:r>
            <a:r>
              <a:rPr lang="en-US" sz="2400" cap="none" dirty="0">
                <a:solidFill>
                  <a:srgbClr val="7030A0"/>
                </a:solidFill>
                <a:latin typeface="Arial" panose="020B0604020202020204" pitchFamily="34" charset="0"/>
                <a:cs typeface="Arial" panose="020B0604020202020204" pitchFamily="34" charset="0"/>
              </a:rPr>
              <a:t>s that occur in the </a:t>
            </a:r>
            <a:r>
              <a:rPr lang="en-US" sz="2400" b="1" cap="none" dirty="0">
                <a:solidFill>
                  <a:srgbClr val="7030A0"/>
                </a:solidFill>
                <a:latin typeface="Arial" panose="020B0604020202020204" pitchFamily="34" charset="0"/>
                <a:cs typeface="Arial" panose="020B0604020202020204" pitchFamily="34" charset="0"/>
              </a:rPr>
              <a:t>postpartum period</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Patients </a:t>
            </a:r>
            <a:r>
              <a:rPr lang="en-US" sz="2400" cap="none" dirty="0">
                <a:solidFill>
                  <a:srgbClr val="7030A0"/>
                </a:solidFill>
                <a:latin typeface="Arial" panose="020B0604020202020204" pitchFamily="34" charset="0"/>
                <a:cs typeface="Arial" panose="020B0604020202020204" pitchFamily="34" charset="0"/>
              </a:rPr>
              <a:t>can </a:t>
            </a:r>
            <a:r>
              <a:rPr lang="en-US" sz="2400" b="1" cap="none" dirty="0">
                <a:solidFill>
                  <a:srgbClr val="7030A0"/>
                </a:solidFill>
                <a:latin typeface="Arial" panose="020B0604020202020204" pitchFamily="34" charset="0"/>
                <a:cs typeface="Arial" panose="020B0604020202020204" pitchFamily="34" charset="0"/>
              </a:rPr>
              <a:t>experience significant blood loss without changes in blood pressure</a:t>
            </a:r>
            <a:r>
              <a:rPr lang="en-US" sz="2400" cap="none" dirty="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Therefore</a:t>
            </a:r>
            <a:r>
              <a:rPr lang="en-US" sz="2400" cap="none" dirty="0">
                <a:solidFill>
                  <a:srgbClr val="7030A0"/>
                </a:solidFill>
                <a:latin typeface="Arial" panose="020B0604020202020204" pitchFamily="34" charset="0"/>
                <a:cs typeface="Arial" panose="020B0604020202020204" pitchFamily="34" charset="0"/>
              </a:rPr>
              <a:t>, signs of </a:t>
            </a:r>
            <a:r>
              <a:rPr lang="en-US" sz="2400" b="1" cap="none" dirty="0">
                <a:solidFill>
                  <a:srgbClr val="7030A0"/>
                </a:solidFill>
                <a:latin typeface="Arial" panose="020B0604020202020204" pitchFamily="34" charset="0"/>
                <a:cs typeface="Arial" panose="020B0604020202020204" pitchFamily="34" charset="0"/>
              </a:rPr>
              <a:t>decreased end-organ perfusion </a:t>
            </a:r>
            <a:r>
              <a:rPr lang="en-US" sz="2400" cap="none" dirty="0">
                <a:solidFill>
                  <a:srgbClr val="7030A0"/>
                </a:solidFill>
                <a:latin typeface="Arial" panose="020B0604020202020204" pitchFamily="34" charset="0"/>
                <a:cs typeface="Arial" panose="020B0604020202020204" pitchFamily="34" charset="0"/>
              </a:rPr>
              <a:t>(such as </a:t>
            </a:r>
            <a:r>
              <a:rPr lang="en-US" sz="2400" b="1" cap="none" dirty="0">
                <a:solidFill>
                  <a:srgbClr val="7030A0"/>
                </a:solidFill>
                <a:latin typeface="Arial" panose="020B0604020202020204" pitchFamily="34" charset="0"/>
                <a:cs typeface="Arial" panose="020B0604020202020204" pitchFamily="34" charset="0"/>
              </a:rPr>
              <a:t>lethargy</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decreased urinary output</a:t>
            </a:r>
            <a:r>
              <a:rPr lang="en-US" sz="2400" cap="none" dirty="0">
                <a:solidFill>
                  <a:srgbClr val="7030A0"/>
                </a:solidFill>
                <a:latin typeface="Arial" panose="020B0604020202020204" pitchFamily="34" charset="0"/>
                <a:cs typeface="Arial" panose="020B0604020202020204" pitchFamily="34" charset="0"/>
              </a:rPr>
              <a:t>) should </a:t>
            </a:r>
            <a:r>
              <a:rPr lang="en-US" sz="2400" b="1" cap="none" dirty="0">
                <a:solidFill>
                  <a:srgbClr val="7030A0"/>
                </a:solidFill>
                <a:latin typeface="Arial" panose="020B0604020202020204" pitchFamily="34" charset="0"/>
                <a:cs typeface="Arial" panose="020B0604020202020204" pitchFamily="34" charset="0"/>
              </a:rPr>
              <a:t>prompt reexamination </a:t>
            </a:r>
            <a:r>
              <a:rPr lang="en-US" sz="2400" cap="none" dirty="0">
                <a:solidFill>
                  <a:srgbClr val="7030A0"/>
                </a:solidFill>
                <a:latin typeface="Arial" panose="020B0604020202020204" pitchFamily="34" charset="0"/>
                <a:cs typeface="Arial" panose="020B0604020202020204" pitchFamily="34" charset="0"/>
              </a:rPr>
              <a:t>of the patient.</a:t>
            </a:r>
          </a:p>
          <a:p>
            <a:endParaRPr lang="en-US" sz="2400" dirty="0"/>
          </a:p>
        </p:txBody>
      </p:sp>
    </p:spTree>
    <p:extLst>
      <p:ext uri="{BB962C8B-B14F-4D97-AF65-F5344CB8AC3E}">
        <p14:creationId xmlns:p14="http://schemas.microsoft.com/office/powerpoint/2010/main" val="3120961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478070"/>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Management</a:t>
            </a:r>
            <a:endParaRPr lang="en-US" sz="2800" dirty="0"/>
          </a:p>
        </p:txBody>
      </p:sp>
      <p:sp>
        <p:nvSpPr>
          <p:cNvPr id="3" name="Content Placeholder 2"/>
          <p:cNvSpPr>
            <a:spLocks noGrp="1"/>
          </p:cNvSpPr>
          <p:nvPr>
            <p:ph sz="quarter" idx="13"/>
          </p:nvPr>
        </p:nvSpPr>
        <p:spPr>
          <a:xfrm>
            <a:off x="913774" y="1002082"/>
            <a:ext cx="10364452" cy="5855918"/>
          </a:xfrm>
        </p:spPr>
        <p:txBody>
          <a:bodyPr>
            <a:noAutofit/>
          </a:bodyPr>
          <a:lstStyle/>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Most </a:t>
            </a:r>
            <a:r>
              <a:rPr lang="en-US" sz="2400" b="1" cap="none" dirty="0">
                <a:solidFill>
                  <a:srgbClr val="7030A0"/>
                </a:solidFill>
                <a:latin typeface="Arial" panose="020B0604020202020204" pitchFamily="34" charset="0"/>
                <a:cs typeface="Arial" panose="020B0604020202020204" pitchFamily="34" charset="0"/>
              </a:rPr>
              <a:t>patients </a:t>
            </a:r>
            <a:r>
              <a:rPr lang="en-US" sz="2400" cap="none" dirty="0">
                <a:solidFill>
                  <a:srgbClr val="7030A0"/>
                </a:solidFill>
                <a:latin typeface="Arial" panose="020B0604020202020204" pitchFamily="34" charset="0"/>
                <a:cs typeface="Arial" panose="020B0604020202020204" pitchFamily="34" charset="0"/>
              </a:rPr>
              <a:t>will require administration of </a:t>
            </a:r>
            <a:r>
              <a:rPr lang="en-US" sz="2400" b="1" cap="none" dirty="0">
                <a:solidFill>
                  <a:srgbClr val="7030A0"/>
                </a:solidFill>
                <a:latin typeface="Arial" panose="020B0604020202020204" pitchFamily="34" charset="0"/>
                <a:cs typeface="Arial" panose="020B0604020202020204" pitchFamily="34" charset="0"/>
              </a:rPr>
              <a:t>analgesia (including narcotics</a:t>
            </a:r>
            <a:r>
              <a:rPr lang="en-US" sz="2400" cap="none" dirty="0">
                <a:solidFill>
                  <a:srgbClr val="7030A0"/>
                </a:solidFill>
                <a:latin typeface="Arial" panose="020B0604020202020204" pitchFamily="34" charset="0"/>
                <a:cs typeface="Arial" panose="020B0604020202020204" pitchFamily="34" charset="0"/>
              </a:rPr>
              <a:t>) since hematomas can be quite </a:t>
            </a:r>
            <a:r>
              <a:rPr lang="en-US" sz="2400" b="1" cap="none" dirty="0">
                <a:solidFill>
                  <a:srgbClr val="7030A0"/>
                </a:solidFill>
                <a:latin typeface="Arial" panose="020B0604020202020204" pitchFamily="34" charset="0"/>
                <a:cs typeface="Arial" panose="020B0604020202020204" pitchFamily="34" charset="0"/>
              </a:rPr>
              <a:t>painful</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While </a:t>
            </a:r>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effects of these medications </a:t>
            </a:r>
            <a:r>
              <a:rPr lang="en-US" sz="2400" cap="none" dirty="0">
                <a:solidFill>
                  <a:srgbClr val="7030A0"/>
                </a:solidFill>
                <a:latin typeface="Arial" panose="020B0604020202020204" pitchFamily="34" charset="0"/>
                <a:cs typeface="Arial" panose="020B0604020202020204" pitchFamily="34" charset="0"/>
              </a:rPr>
              <a:t>need to be taken into account when </a:t>
            </a:r>
            <a:r>
              <a:rPr lang="en-US" sz="2400" b="1" cap="none" dirty="0">
                <a:solidFill>
                  <a:srgbClr val="7030A0"/>
                </a:solidFill>
                <a:latin typeface="Arial" panose="020B0604020202020204" pitchFamily="34" charset="0"/>
                <a:cs typeface="Arial" panose="020B0604020202020204" pitchFamily="34" charset="0"/>
              </a:rPr>
              <a:t>assessing</a:t>
            </a:r>
            <a:r>
              <a:rPr lang="en-US" sz="2400" cap="none" dirty="0">
                <a:solidFill>
                  <a:srgbClr val="7030A0"/>
                </a:solidFill>
                <a:latin typeface="Arial" panose="020B0604020202020204" pitchFamily="34" charset="0"/>
                <a:cs typeface="Arial" panose="020B0604020202020204" pitchFamily="34" charset="0"/>
              </a:rPr>
              <a:t> overall status,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Changes </a:t>
            </a:r>
            <a:r>
              <a:rPr lang="en-US" sz="2400" b="1" cap="none" dirty="0">
                <a:solidFill>
                  <a:srgbClr val="7030A0"/>
                </a:solidFill>
                <a:latin typeface="Arial" panose="020B0604020202020204" pitchFamily="34" charset="0"/>
                <a:cs typeface="Arial" panose="020B0604020202020204" pitchFamily="34" charset="0"/>
              </a:rPr>
              <a:t>in mental status </a:t>
            </a:r>
            <a:r>
              <a:rPr lang="en-US" sz="2400" cap="none" dirty="0">
                <a:solidFill>
                  <a:srgbClr val="7030A0"/>
                </a:solidFill>
                <a:latin typeface="Arial" panose="020B0604020202020204" pitchFamily="34" charset="0"/>
                <a:cs typeface="Arial" panose="020B0604020202020204" pitchFamily="34" charset="0"/>
              </a:rPr>
              <a:t>should </a:t>
            </a:r>
            <a:r>
              <a:rPr lang="en-US" sz="2400" b="1" cap="none" dirty="0">
                <a:solidFill>
                  <a:srgbClr val="7030A0"/>
                </a:solidFill>
                <a:latin typeface="Arial" panose="020B0604020202020204" pitchFamily="34" charset="0"/>
                <a:cs typeface="Arial" panose="020B0604020202020204" pitchFamily="34" charset="0"/>
              </a:rPr>
              <a:t>not automatically be attributed to these medications</a:t>
            </a:r>
            <a:r>
              <a:rPr lang="en-US" sz="2400" cap="none" dirty="0">
                <a:solidFill>
                  <a:srgbClr val="7030A0"/>
                </a:solidFill>
                <a:latin typeface="Arial" panose="020B0604020202020204" pitchFamily="34" charset="0"/>
                <a:cs typeface="Arial" panose="020B0604020202020204" pitchFamily="34" charset="0"/>
              </a:rPr>
              <a:t>, especially when other signs point toward </a:t>
            </a:r>
            <a:r>
              <a:rPr lang="en-US" sz="2400" b="1" cap="none" dirty="0">
                <a:solidFill>
                  <a:srgbClr val="7030A0"/>
                </a:solidFill>
                <a:latin typeface="Arial" panose="020B0604020202020204" pitchFamily="34" charset="0"/>
                <a:cs typeface="Arial" panose="020B0604020202020204" pitchFamily="34" charset="0"/>
              </a:rPr>
              <a:t>continued blood loss</a:t>
            </a:r>
            <a:r>
              <a:rPr lang="en-US" sz="2400" cap="none" dirty="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605096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 y="1"/>
            <a:ext cx="11047956" cy="764087"/>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Management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63671" y="764088"/>
            <a:ext cx="11047956" cy="5962389"/>
          </a:xfrm>
        </p:spPr>
        <p:txBody>
          <a:bodyPr>
            <a:noAutofit/>
          </a:bodyPr>
          <a:lstStyle/>
          <a:p>
            <a:endParaRPr lang="en-US" sz="2400" b="1"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b="1" cap="none" dirty="0" smtClean="0">
                <a:solidFill>
                  <a:srgbClr val="7030A0"/>
                </a:solidFill>
                <a:latin typeface="Arial" panose="020B0604020202020204" pitchFamily="34" charset="0"/>
                <a:cs typeface="Arial" panose="020B0604020202020204" pitchFamily="34" charset="0"/>
              </a:rPr>
              <a:t>Laboratory </a:t>
            </a:r>
            <a:r>
              <a:rPr lang="en-US" sz="2400" b="1" cap="none" dirty="0" smtClean="0">
                <a:solidFill>
                  <a:srgbClr val="7030A0"/>
                </a:solidFill>
                <a:latin typeface="Arial" panose="020B0604020202020204" pitchFamily="34" charset="0"/>
                <a:cs typeface="Arial" panose="020B0604020202020204" pitchFamily="34" charset="0"/>
              </a:rPr>
              <a:t>studies </a:t>
            </a:r>
            <a:r>
              <a:rPr lang="en-US" sz="2400" cap="none" dirty="0" smtClean="0">
                <a:solidFill>
                  <a:srgbClr val="7030A0"/>
                </a:solidFill>
                <a:latin typeface="Arial" panose="020B0604020202020204" pitchFamily="34" charset="0"/>
                <a:cs typeface="Arial" panose="020B0604020202020204" pitchFamily="34" charset="0"/>
              </a:rPr>
              <a:t>may be needed </a:t>
            </a:r>
            <a:r>
              <a:rPr lang="en-US" sz="2400" b="1" cap="none" dirty="0" smtClean="0">
                <a:solidFill>
                  <a:srgbClr val="7030A0"/>
                </a:solidFill>
                <a:latin typeface="Arial" panose="020B0604020202020204" pitchFamily="34" charset="0"/>
                <a:cs typeface="Arial" panose="020B0604020202020204" pitchFamily="34" charset="0"/>
              </a:rPr>
              <a:t>every 4 - 6 hours</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ü"/>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b="1" cap="none" dirty="0" smtClean="0">
                <a:solidFill>
                  <a:srgbClr val="7030A0"/>
                </a:solidFill>
                <a:latin typeface="Arial" panose="020B0604020202020204" pitchFamily="34" charset="0"/>
                <a:cs typeface="Arial" panose="020B0604020202020204" pitchFamily="34" charset="0"/>
              </a:rPr>
              <a:t>Imaging </a:t>
            </a:r>
            <a:r>
              <a:rPr lang="en-US" sz="2400" b="1" cap="none" dirty="0" smtClean="0">
                <a:solidFill>
                  <a:srgbClr val="7030A0"/>
                </a:solidFill>
                <a:latin typeface="Arial" panose="020B0604020202020204" pitchFamily="34" charset="0"/>
                <a:cs typeface="Arial" panose="020B0604020202020204" pitchFamily="34" charset="0"/>
              </a:rPr>
              <a:t>modalities</a:t>
            </a:r>
            <a:r>
              <a:rPr lang="en-US" sz="2400" cap="none" dirty="0" smtClean="0">
                <a:solidFill>
                  <a:srgbClr val="7030A0"/>
                </a:solidFill>
                <a:latin typeface="Arial" panose="020B0604020202020204" pitchFamily="34" charset="0"/>
                <a:cs typeface="Arial" panose="020B0604020202020204" pitchFamily="34" charset="0"/>
              </a:rPr>
              <a:t>, such as </a:t>
            </a:r>
            <a:r>
              <a:rPr lang="en-US" sz="2400" b="1" cap="none" dirty="0" smtClean="0">
                <a:solidFill>
                  <a:srgbClr val="7030A0"/>
                </a:solidFill>
                <a:latin typeface="Arial" panose="020B0604020202020204" pitchFamily="34" charset="0"/>
                <a:cs typeface="Arial" panose="020B0604020202020204" pitchFamily="34" charset="0"/>
              </a:rPr>
              <a:t>ultrasound</a:t>
            </a:r>
            <a:r>
              <a:rPr lang="en-US" sz="2400" cap="none" dirty="0" smtClean="0">
                <a:solidFill>
                  <a:srgbClr val="7030A0"/>
                </a:solidFill>
                <a:latin typeface="Arial" panose="020B0604020202020204" pitchFamily="34" charset="0"/>
                <a:cs typeface="Arial" panose="020B0604020202020204" pitchFamily="34" charset="0"/>
              </a:rPr>
              <a:t>, are performed </a:t>
            </a:r>
            <a:r>
              <a:rPr lang="en-US" sz="2400" b="1" cap="none" dirty="0" smtClean="0">
                <a:solidFill>
                  <a:srgbClr val="7030A0"/>
                </a:solidFill>
                <a:latin typeface="Arial" panose="020B0604020202020204" pitchFamily="34" charset="0"/>
                <a:cs typeface="Arial" panose="020B0604020202020204" pitchFamily="34" charset="0"/>
              </a:rPr>
              <a:t>serially, as needed</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ü"/>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b="1" cap="none" dirty="0" smtClean="0">
                <a:solidFill>
                  <a:srgbClr val="7030A0"/>
                </a:solidFill>
                <a:latin typeface="Arial" panose="020B0604020202020204" pitchFamily="34" charset="0"/>
                <a:cs typeface="Arial" panose="020B0604020202020204" pitchFamily="34" charset="0"/>
              </a:rPr>
              <a:t>Advantage </a:t>
            </a:r>
            <a:r>
              <a:rPr lang="en-US" sz="2400" cap="none" dirty="0" smtClean="0">
                <a:solidFill>
                  <a:srgbClr val="7030A0"/>
                </a:solidFill>
                <a:latin typeface="Arial" panose="020B0604020202020204" pitchFamily="34" charset="0"/>
                <a:cs typeface="Arial" panose="020B0604020202020204" pitchFamily="34" charset="0"/>
              </a:rPr>
              <a:t>of</a:t>
            </a:r>
            <a:r>
              <a:rPr lang="en-US" sz="2400" b="1" cap="none" dirty="0" smtClean="0">
                <a:solidFill>
                  <a:srgbClr val="7030A0"/>
                </a:solidFill>
                <a:latin typeface="Arial" panose="020B0604020202020204" pitchFamily="34" charset="0"/>
                <a:cs typeface="Arial" panose="020B0604020202020204" pitchFamily="34" charset="0"/>
              </a:rPr>
              <a:t> ultrasound over CT </a:t>
            </a:r>
            <a:r>
              <a:rPr lang="en-US" sz="2400" cap="none" dirty="0" smtClean="0">
                <a:solidFill>
                  <a:srgbClr val="7030A0"/>
                </a:solidFill>
                <a:latin typeface="Arial" panose="020B0604020202020204" pitchFamily="34" charset="0"/>
                <a:cs typeface="Arial" panose="020B0604020202020204" pitchFamily="34" charset="0"/>
              </a:rPr>
              <a:t>is that ultrasound allows </a:t>
            </a:r>
            <a:r>
              <a:rPr lang="en-US" sz="2400" b="1" cap="none" dirty="0" smtClean="0">
                <a:solidFill>
                  <a:srgbClr val="7030A0"/>
                </a:solidFill>
                <a:latin typeface="Arial" panose="020B0604020202020204" pitchFamily="34" charset="0"/>
                <a:cs typeface="Arial" panose="020B0604020202020204" pitchFamily="34" charset="0"/>
              </a:rPr>
              <a:t>rapid bedside </a:t>
            </a:r>
            <a:r>
              <a:rPr lang="en-US" sz="2400" cap="none" dirty="0" smtClean="0">
                <a:solidFill>
                  <a:srgbClr val="7030A0"/>
                </a:solidFill>
                <a:latin typeface="Arial" panose="020B0604020202020204" pitchFamily="34" charset="0"/>
                <a:cs typeface="Arial" panose="020B0604020202020204" pitchFamily="34" charset="0"/>
              </a:rPr>
              <a:t>evaluation and makes </a:t>
            </a:r>
            <a:r>
              <a:rPr lang="en-US" sz="2400" b="1" cap="none" dirty="0" smtClean="0">
                <a:solidFill>
                  <a:srgbClr val="7030A0"/>
                </a:solidFill>
                <a:latin typeface="Arial" panose="020B0604020202020204" pitchFamily="34" charset="0"/>
                <a:cs typeface="Arial" panose="020B0604020202020204" pitchFamily="34" charset="0"/>
              </a:rPr>
              <a:t>serial imaging </a:t>
            </a:r>
            <a:r>
              <a:rPr lang="en-US" sz="2400" cap="none" dirty="0" smtClean="0">
                <a:solidFill>
                  <a:srgbClr val="7030A0"/>
                </a:solidFill>
                <a:latin typeface="Arial" panose="020B0604020202020204" pitchFamily="34" charset="0"/>
                <a:cs typeface="Arial" panose="020B0604020202020204" pitchFamily="34" charset="0"/>
              </a:rPr>
              <a:t>examination more </a:t>
            </a:r>
            <a:r>
              <a:rPr lang="en-US" sz="2400" b="1" cap="none" dirty="0" smtClean="0">
                <a:solidFill>
                  <a:srgbClr val="7030A0"/>
                </a:solidFill>
                <a:latin typeface="Arial" panose="020B0604020202020204" pitchFamily="34" charset="0"/>
                <a:cs typeface="Arial" panose="020B0604020202020204" pitchFamily="34" charset="0"/>
              </a:rPr>
              <a:t>feasible</a:t>
            </a:r>
            <a:r>
              <a:rPr lang="en-US" sz="2400" cap="none" dirty="0" smtClean="0">
                <a:solidFill>
                  <a:srgbClr val="7030A0"/>
                </a:solidFill>
                <a:latin typeface="Arial" panose="020B0604020202020204" pitchFamily="34" charset="0"/>
                <a:cs typeface="Arial" panose="020B0604020202020204" pitchFamily="34" charset="0"/>
              </a:rPr>
              <a:t>.</a:t>
            </a:r>
          </a:p>
          <a:p>
            <a:pPr>
              <a:buClr>
                <a:srgbClr val="7030A0"/>
              </a:buClr>
              <a:buFont typeface="Wingdings" panose="05000000000000000000" pitchFamily="2" charset="2"/>
              <a:buChar char="ü"/>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ü"/>
            </a:pPr>
            <a:r>
              <a:rPr lang="en-US" sz="2400" b="1" cap="none" dirty="0" smtClean="0">
                <a:solidFill>
                  <a:srgbClr val="7030A0"/>
                </a:solidFill>
                <a:latin typeface="Arial" panose="020B0604020202020204" pitchFamily="34" charset="0"/>
                <a:cs typeface="Arial" panose="020B0604020202020204" pitchFamily="34" charset="0"/>
              </a:rPr>
              <a:t>Surgery</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should be performed in an </a:t>
            </a:r>
            <a:r>
              <a:rPr lang="en-US" sz="2400" b="1" cap="none" dirty="0" smtClean="0">
                <a:solidFill>
                  <a:srgbClr val="7030A0"/>
                </a:solidFill>
                <a:latin typeface="Arial" panose="020B0604020202020204" pitchFamily="34" charset="0"/>
                <a:cs typeface="Arial" panose="020B0604020202020204" pitchFamily="34" charset="0"/>
              </a:rPr>
              <a:t>operating room </a:t>
            </a:r>
            <a:r>
              <a:rPr lang="en-US" sz="2400" cap="none" dirty="0" smtClean="0">
                <a:solidFill>
                  <a:srgbClr val="7030A0"/>
                </a:solidFill>
                <a:latin typeface="Arial" panose="020B0604020202020204" pitchFamily="34" charset="0"/>
                <a:cs typeface="Arial" panose="020B0604020202020204" pitchFamily="34" charset="0"/>
              </a:rPr>
              <a:t>to optimize </a:t>
            </a:r>
            <a:r>
              <a:rPr lang="en-US" sz="2400" b="1" cap="none" dirty="0" smtClean="0">
                <a:solidFill>
                  <a:srgbClr val="7030A0"/>
                </a:solidFill>
                <a:latin typeface="Arial" panose="020B0604020202020204" pitchFamily="34" charset="0"/>
                <a:cs typeface="Arial" panose="020B0604020202020204" pitchFamily="34" charset="0"/>
              </a:rPr>
              <a:t>positioning</a:t>
            </a:r>
            <a:r>
              <a:rPr lang="en-US" sz="2400" cap="none" dirty="0" smtClean="0">
                <a:solidFill>
                  <a:srgbClr val="7030A0"/>
                </a:solidFill>
                <a:latin typeface="Arial" panose="020B0604020202020204" pitchFamily="34" charset="0"/>
                <a:cs typeface="Arial" panose="020B0604020202020204" pitchFamily="34" charset="0"/>
              </a:rPr>
              <a:t>, visualization, and access to other </a:t>
            </a:r>
            <a:r>
              <a:rPr lang="en-US" sz="2400" b="1" cap="none" dirty="0" smtClean="0">
                <a:solidFill>
                  <a:srgbClr val="7030A0"/>
                </a:solidFill>
                <a:latin typeface="Arial" panose="020B0604020202020204" pitchFamily="34" charset="0"/>
                <a:cs typeface="Arial" panose="020B0604020202020204" pitchFamily="34" charset="0"/>
              </a:rPr>
              <a:t>resources.</a:t>
            </a:r>
            <a:endParaRPr lang="en-US" sz="24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07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876821"/>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Management</a:t>
            </a:r>
            <a:endParaRPr lang="en-US" sz="2800" dirty="0"/>
          </a:p>
        </p:txBody>
      </p:sp>
      <p:sp>
        <p:nvSpPr>
          <p:cNvPr id="3" name="Content Placeholder 2"/>
          <p:cNvSpPr>
            <a:spLocks noGrp="1"/>
          </p:cNvSpPr>
          <p:nvPr>
            <p:ph sz="quarter" idx="13"/>
          </p:nvPr>
        </p:nvSpPr>
        <p:spPr>
          <a:xfrm>
            <a:off x="913773" y="876821"/>
            <a:ext cx="10364451" cy="5862181"/>
          </a:xfrm>
        </p:spPr>
        <p:txBody>
          <a:bodyPr>
            <a:normAutofit/>
          </a:bodyPr>
          <a:lstStyle/>
          <a:p>
            <a:r>
              <a:rPr lang="en-US" sz="2400" b="1" cap="none" dirty="0" smtClean="0">
                <a:solidFill>
                  <a:srgbClr val="7030A0"/>
                </a:solidFill>
                <a:latin typeface="Arial" panose="020B0604020202020204" pitchFamily="34" charset="0"/>
                <a:cs typeface="Arial" panose="020B0604020202020204" pitchFamily="34" charset="0"/>
              </a:rPr>
              <a:t>First line therapy </a:t>
            </a:r>
            <a:r>
              <a:rPr lang="en-US" sz="2400" cap="none" dirty="0" smtClean="0">
                <a:solidFill>
                  <a:srgbClr val="7030A0"/>
                </a:solidFill>
                <a:latin typeface="Arial" panose="020B0604020202020204" pitchFamily="34" charset="0"/>
                <a:cs typeface="Arial" panose="020B0604020202020204" pitchFamily="34" charset="0"/>
              </a:rPr>
              <a:t>is usually </a:t>
            </a:r>
            <a:r>
              <a:rPr lang="en-US" sz="2400" b="1" cap="none" dirty="0" smtClean="0">
                <a:solidFill>
                  <a:srgbClr val="7030A0"/>
                </a:solidFill>
                <a:latin typeface="Arial" panose="020B0604020202020204" pitchFamily="34" charset="0"/>
                <a:cs typeface="Arial" panose="020B0604020202020204" pitchFamily="34" charset="0"/>
              </a:rPr>
              <a:t>surgical</a:t>
            </a:r>
            <a:r>
              <a:rPr lang="en-US" sz="2400" cap="none" dirty="0" smtClean="0">
                <a:solidFill>
                  <a:srgbClr val="7030A0"/>
                </a:solidFill>
                <a:latin typeface="Arial" panose="020B0604020202020204" pitchFamily="34" charset="0"/>
                <a:cs typeface="Arial" panose="020B0604020202020204" pitchFamily="34" charset="0"/>
              </a:rPr>
              <a:t> intervention </a:t>
            </a:r>
          </a:p>
          <a:p>
            <a:r>
              <a:rPr lang="en-US" sz="2400" b="1" cap="none" dirty="0" smtClean="0">
                <a:solidFill>
                  <a:srgbClr val="7030A0"/>
                </a:solidFill>
                <a:latin typeface="Arial" panose="020B0604020202020204" pitchFamily="34" charset="0"/>
                <a:cs typeface="Arial" panose="020B0604020202020204" pitchFamily="34" charset="0"/>
              </a:rPr>
              <a:t>Control </a:t>
            </a:r>
            <a:r>
              <a:rPr lang="en-US" sz="2400" cap="none" dirty="0" smtClean="0">
                <a:solidFill>
                  <a:srgbClr val="7030A0"/>
                </a:solidFill>
                <a:latin typeface="Arial" panose="020B0604020202020204" pitchFamily="34" charset="0"/>
                <a:cs typeface="Arial" panose="020B0604020202020204" pitchFamily="34" charset="0"/>
              </a:rPr>
              <a:t>of </a:t>
            </a:r>
            <a:r>
              <a:rPr lang="en-US" sz="2400" b="1" cap="none" dirty="0" smtClean="0">
                <a:solidFill>
                  <a:srgbClr val="7030A0"/>
                </a:solidFill>
                <a:latin typeface="Arial" panose="020B0604020202020204" pitchFamily="34" charset="0"/>
                <a:cs typeface="Arial" panose="020B0604020202020204" pitchFamily="34" charset="0"/>
              </a:rPr>
              <a:t>bleeding</a:t>
            </a:r>
            <a:r>
              <a:rPr lang="en-US" sz="2400" cap="none" dirty="0" smtClean="0">
                <a:solidFill>
                  <a:srgbClr val="7030A0"/>
                </a:solidFill>
                <a:latin typeface="Arial" panose="020B0604020202020204" pitchFamily="34" charset="0"/>
                <a:cs typeface="Arial" panose="020B0604020202020204" pitchFamily="34" charset="0"/>
              </a:rPr>
              <a:t> can be </a:t>
            </a:r>
            <a:r>
              <a:rPr lang="en-US" sz="2400" b="1" cap="none" dirty="0" smtClean="0">
                <a:solidFill>
                  <a:srgbClr val="7030A0"/>
                </a:solidFill>
                <a:latin typeface="Arial" panose="020B0604020202020204" pitchFamily="34" charset="0"/>
                <a:cs typeface="Arial" panose="020B0604020202020204" pitchFamily="34" charset="0"/>
              </a:rPr>
              <a:t>difficult. </a:t>
            </a: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Consultation</a:t>
            </a:r>
            <a:r>
              <a:rPr lang="en-US" sz="2400" cap="none" dirty="0" smtClean="0">
                <a:solidFill>
                  <a:srgbClr val="7030A0"/>
                </a:solidFill>
                <a:latin typeface="Arial" panose="020B0604020202020204" pitchFamily="34" charset="0"/>
                <a:cs typeface="Arial" panose="020B0604020202020204" pitchFamily="34" charset="0"/>
              </a:rPr>
              <a:t> with an </a:t>
            </a:r>
            <a:r>
              <a:rPr lang="en-US" sz="2400" b="1" cap="none" dirty="0" smtClean="0">
                <a:solidFill>
                  <a:srgbClr val="7030A0"/>
                </a:solidFill>
                <a:latin typeface="Arial" panose="020B0604020202020204" pitchFamily="34" charset="0"/>
                <a:cs typeface="Arial" panose="020B0604020202020204" pitchFamily="34" charset="0"/>
              </a:rPr>
              <a:t>interventional radiologist </a:t>
            </a:r>
            <a:r>
              <a:rPr lang="en-US" sz="2400" cap="none" dirty="0" smtClean="0">
                <a:solidFill>
                  <a:srgbClr val="7030A0"/>
                </a:solidFill>
                <a:latin typeface="Arial" panose="020B0604020202020204" pitchFamily="34" charset="0"/>
                <a:cs typeface="Arial" panose="020B0604020202020204" pitchFamily="34" charset="0"/>
              </a:rPr>
              <a:t>is another option, especially for </a:t>
            </a:r>
            <a:r>
              <a:rPr lang="en-US" sz="2400" b="1" cap="none" dirty="0" smtClean="0">
                <a:solidFill>
                  <a:srgbClr val="7030A0"/>
                </a:solidFill>
                <a:latin typeface="Arial" panose="020B0604020202020204" pitchFamily="34" charset="0"/>
                <a:cs typeface="Arial" panose="020B0604020202020204" pitchFamily="34" charset="0"/>
              </a:rPr>
              <a:t>retroperitoneal hematomas</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Angiographic embolization </a:t>
            </a:r>
            <a:r>
              <a:rPr lang="en-US" sz="2400" cap="none" dirty="0" smtClean="0">
                <a:solidFill>
                  <a:srgbClr val="7030A0"/>
                </a:solidFill>
                <a:latin typeface="Arial" panose="020B0604020202020204" pitchFamily="34" charset="0"/>
                <a:cs typeface="Arial" panose="020B0604020202020204" pitchFamily="34" charset="0"/>
              </a:rPr>
              <a:t>have been used in the management of </a:t>
            </a:r>
            <a:r>
              <a:rPr lang="en-US" sz="2400" b="1" cap="none" dirty="0" smtClean="0">
                <a:solidFill>
                  <a:srgbClr val="7030A0"/>
                </a:solidFill>
                <a:latin typeface="Arial" panose="020B0604020202020204" pitchFamily="34" charset="0"/>
                <a:cs typeface="Arial" panose="020B0604020202020204" pitchFamily="34" charset="0"/>
              </a:rPr>
              <a:t>vulvovaginal hematomas</a:t>
            </a:r>
            <a:r>
              <a:rPr lang="en-US" sz="2400" cap="none" dirty="0" smtClean="0">
                <a:solidFill>
                  <a:srgbClr val="7030A0"/>
                </a:solidFill>
                <a:latin typeface="Arial" panose="020B0604020202020204" pitchFamily="34" charset="0"/>
                <a:cs typeface="Arial" panose="020B0604020202020204" pitchFamily="34" charset="0"/>
              </a:rPr>
              <a:t> and for </a:t>
            </a:r>
            <a:r>
              <a:rPr lang="en-US" sz="2400" b="1" cap="none" dirty="0" smtClean="0">
                <a:solidFill>
                  <a:srgbClr val="7030A0"/>
                </a:solidFill>
                <a:latin typeface="Arial" panose="020B0604020202020204" pitchFamily="34" charset="0"/>
                <a:cs typeface="Arial" panose="020B0604020202020204" pitchFamily="34" charset="0"/>
              </a:rPr>
              <a:t>retroperitoneal bleeding </a:t>
            </a:r>
            <a:r>
              <a:rPr lang="en-US" sz="2400" cap="none" dirty="0" smtClean="0">
                <a:solidFill>
                  <a:srgbClr val="7030A0"/>
                </a:solidFill>
                <a:latin typeface="Arial" panose="020B0604020202020204" pitchFamily="34" charset="0"/>
                <a:cs typeface="Arial" panose="020B0604020202020204" pitchFamily="34" charset="0"/>
              </a:rPr>
              <a:t>as a </a:t>
            </a:r>
            <a:r>
              <a:rPr lang="en-US" sz="2400" b="1" cap="none" dirty="0" smtClean="0">
                <a:solidFill>
                  <a:srgbClr val="7030A0"/>
                </a:solidFill>
                <a:latin typeface="Arial" panose="020B0604020202020204" pitchFamily="34" charset="0"/>
                <a:cs typeface="Arial" panose="020B0604020202020204" pitchFamily="34" charset="0"/>
              </a:rPr>
              <a:t>first-line therapy. </a:t>
            </a:r>
            <a:endParaRPr lang="en-US" sz="2400" b="1"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8320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37" y="0"/>
            <a:ext cx="10651925" cy="901873"/>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
            </a:r>
            <a:br>
              <a:rPr lang="en-US" sz="2800" b="1" cap="none" dirty="0" smtClean="0">
                <a:solidFill>
                  <a:srgbClr val="7030A0"/>
                </a:solidFill>
                <a:latin typeface="Arial" panose="020B0604020202020204" pitchFamily="34" charset="0"/>
                <a:cs typeface="Arial" panose="020B0604020202020204" pitchFamily="34" charset="0"/>
              </a:rPr>
            </a:br>
            <a:r>
              <a:rPr lang="en-US" sz="2800" b="1" cap="none" dirty="0" smtClean="0">
                <a:solidFill>
                  <a:srgbClr val="7030A0"/>
                </a:solidFill>
                <a:latin typeface="Arial" panose="020B0604020202020204" pitchFamily="34" charset="0"/>
                <a:cs typeface="Arial" panose="020B0604020202020204" pitchFamily="34" charset="0"/>
              </a:rPr>
              <a:t>Vulvar Hematomas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770037" y="1014608"/>
            <a:ext cx="10651925" cy="5843392"/>
          </a:xfrm>
        </p:spPr>
        <p:txBody>
          <a:bodyPr>
            <a:noAutofit/>
          </a:bodyPr>
          <a:lstStyle/>
          <a:p>
            <a:r>
              <a:rPr lang="en-US" sz="2400" b="1" cap="none" dirty="0" smtClean="0">
                <a:solidFill>
                  <a:srgbClr val="7030A0"/>
                </a:solidFill>
                <a:latin typeface="Arial" panose="020B0604020202020204" pitchFamily="34" charset="0"/>
                <a:cs typeface="Arial" panose="020B0604020202020204" pitchFamily="34" charset="0"/>
              </a:rPr>
              <a:t>Small</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nonexpanding hematomas </a:t>
            </a:r>
            <a:r>
              <a:rPr lang="en-US" sz="2400" cap="none" dirty="0" smtClean="0">
                <a:solidFill>
                  <a:srgbClr val="7030A0"/>
                </a:solidFill>
                <a:latin typeface="Arial" panose="020B0604020202020204" pitchFamily="34" charset="0"/>
                <a:cs typeface="Arial" panose="020B0604020202020204" pitchFamily="34" charset="0"/>
              </a:rPr>
              <a:t>will </a:t>
            </a:r>
            <a:r>
              <a:rPr lang="en-US" sz="2400" b="1" cap="none" dirty="0" smtClean="0">
                <a:solidFill>
                  <a:srgbClr val="7030A0"/>
                </a:solidFill>
                <a:latin typeface="Arial" panose="020B0604020202020204" pitchFamily="34" charset="0"/>
                <a:cs typeface="Arial" panose="020B0604020202020204" pitchFamily="34" charset="0"/>
              </a:rPr>
              <a:t>often resolve </a:t>
            </a:r>
            <a:r>
              <a:rPr lang="en-US" sz="2400" cap="none" dirty="0" smtClean="0">
                <a:solidFill>
                  <a:srgbClr val="7030A0"/>
                </a:solidFill>
                <a:latin typeface="Arial" panose="020B0604020202020204" pitchFamily="34" charset="0"/>
                <a:cs typeface="Arial" panose="020B0604020202020204" pitchFamily="34" charset="0"/>
              </a:rPr>
              <a:t>with </a:t>
            </a:r>
            <a:r>
              <a:rPr lang="en-US" sz="2400" b="1" cap="none" dirty="0" smtClean="0">
                <a:solidFill>
                  <a:srgbClr val="7030A0"/>
                </a:solidFill>
                <a:latin typeface="Arial" panose="020B0604020202020204" pitchFamily="34" charset="0"/>
                <a:cs typeface="Arial" panose="020B0604020202020204" pitchFamily="34" charset="0"/>
              </a:rPr>
              <a:t>conservative management</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analgesia</a:t>
            </a:r>
            <a:r>
              <a:rPr lang="en-US" sz="2400" cap="none" dirty="0" smtClean="0">
                <a:solidFill>
                  <a:srgbClr val="7030A0"/>
                </a:solidFill>
                <a:latin typeface="Arial" panose="020B0604020202020204" pitchFamily="34" charset="0"/>
                <a:cs typeface="Arial" panose="020B0604020202020204" pitchFamily="34" charset="0"/>
              </a:rPr>
              <a:t> + </a:t>
            </a:r>
            <a:r>
              <a:rPr lang="en-US" sz="2400" b="1" cap="none" dirty="0" smtClean="0">
                <a:solidFill>
                  <a:srgbClr val="7030A0"/>
                </a:solidFill>
                <a:latin typeface="Arial" panose="020B0604020202020204" pitchFamily="34" charset="0"/>
                <a:cs typeface="Arial" panose="020B0604020202020204" pitchFamily="34" charset="0"/>
              </a:rPr>
              <a:t>cold packs</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Ice packs </a:t>
            </a:r>
            <a:r>
              <a:rPr lang="en-US" sz="2400" cap="none" dirty="0">
                <a:solidFill>
                  <a:srgbClr val="7030A0"/>
                </a:solidFill>
                <a:latin typeface="Arial" panose="020B0604020202020204" pitchFamily="34" charset="0"/>
                <a:cs typeface="Arial" panose="020B0604020202020204" pitchFamily="34" charset="0"/>
              </a:rPr>
              <a:t>for the </a:t>
            </a:r>
            <a:r>
              <a:rPr lang="en-US" sz="2400" b="1" cap="none" dirty="0">
                <a:solidFill>
                  <a:srgbClr val="7030A0"/>
                </a:solidFill>
                <a:latin typeface="Arial" panose="020B0604020202020204" pitchFamily="34" charset="0"/>
                <a:cs typeface="Arial" panose="020B0604020202020204" pitchFamily="34" charset="0"/>
              </a:rPr>
              <a:t>first 24 </a:t>
            </a:r>
            <a:r>
              <a:rPr lang="en-US" sz="2400" b="1" cap="none" dirty="0" smtClean="0">
                <a:solidFill>
                  <a:srgbClr val="7030A0"/>
                </a:solidFill>
                <a:latin typeface="Arial" panose="020B0604020202020204" pitchFamily="34" charset="0"/>
                <a:cs typeface="Arial" panose="020B0604020202020204" pitchFamily="34" charset="0"/>
              </a:rPr>
              <a:t>hours</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Are </a:t>
            </a:r>
            <a:r>
              <a:rPr lang="en-US" sz="2400" b="1" cap="none" dirty="0" smtClean="0">
                <a:solidFill>
                  <a:srgbClr val="7030A0"/>
                </a:solidFill>
                <a:latin typeface="Arial" panose="020B0604020202020204" pitchFamily="34" charset="0"/>
                <a:cs typeface="Arial" panose="020B0604020202020204" pitchFamily="34" charset="0"/>
              </a:rPr>
              <a:t>best left undisturbed </a:t>
            </a:r>
            <a:r>
              <a:rPr lang="en-US" sz="2400" cap="none" dirty="0" smtClean="0">
                <a:solidFill>
                  <a:srgbClr val="7030A0"/>
                </a:solidFill>
                <a:latin typeface="Arial" panose="020B0604020202020204" pitchFamily="34" charset="0"/>
                <a:cs typeface="Arial" panose="020B0604020202020204" pitchFamily="34" charset="0"/>
              </a:rPr>
              <a:t>to </a:t>
            </a:r>
            <a:r>
              <a:rPr lang="en-US" sz="2400" b="1" cap="none" dirty="0" smtClean="0">
                <a:solidFill>
                  <a:srgbClr val="7030A0"/>
                </a:solidFill>
                <a:latin typeface="Arial" panose="020B0604020202020204" pitchFamily="34" charset="0"/>
                <a:cs typeface="Arial" panose="020B0604020202020204" pitchFamily="34" charset="0"/>
              </a:rPr>
              <a:t>avoid:</a:t>
            </a:r>
          </a:p>
          <a:p>
            <a:r>
              <a:rPr lang="en-US" sz="2400" b="1" cap="none" dirty="0" smtClean="0">
                <a:solidFill>
                  <a:srgbClr val="7030A0"/>
                </a:solidFill>
                <a:latin typeface="Arial" panose="020B0604020202020204" pitchFamily="34" charset="0"/>
                <a:cs typeface="Arial" panose="020B0604020202020204" pitchFamily="34" charset="0"/>
              </a:rPr>
              <a:t>Introducing bacteria </a:t>
            </a:r>
          </a:p>
          <a:p>
            <a:r>
              <a:rPr lang="en-US" sz="2400" cap="none" dirty="0" smtClean="0">
                <a:solidFill>
                  <a:srgbClr val="7030A0"/>
                </a:solidFill>
                <a:latin typeface="Arial" panose="020B0604020202020204" pitchFamily="34" charset="0"/>
                <a:cs typeface="Arial" panose="020B0604020202020204" pitchFamily="34" charset="0"/>
              </a:rPr>
              <a:t>And </a:t>
            </a:r>
            <a:r>
              <a:rPr lang="en-US" sz="2400" cap="none" dirty="0">
                <a:solidFill>
                  <a:srgbClr val="7030A0"/>
                </a:solidFill>
                <a:latin typeface="Arial" panose="020B0604020202020204" pitchFamily="34" charset="0"/>
                <a:cs typeface="Arial" panose="020B0604020202020204" pitchFamily="34" charset="0"/>
              </a:rPr>
              <a:t>undertaking a </a:t>
            </a:r>
            <a:r>
              <a:rPr lang="en-US" sz="2400" b="1" cap="none" dirty="0">
                <a:solidFill>
                  <a:srgbClr val="7030A0"/>
                </a:solidFill>
                <a:latin typeface="Arial" panose="020B0604020202020204" pitchFamily="34" charset="0"/>
                <a:cs typeface="Arial" panose="020B0604020202020204" pitchFamily="34" charset="0"/>
              </a:rPr>
              <a:t>potentially difficult </a:t>
            </a:r>
            <a:r>
              <a:rPr lang="en-US" sz="2400" cap="none" dirty="0">
                <a:solidFill>
                  <a:srgbClr val="7030A0"/>
                </a:solidFill>
                <a:latin typeface="Arial" panose="020B0604020202020204" pitchFamily="34" charset="0"/>
                <a:cs typeface="Arial" panose="020B0604020202020204" pitchFamily="34" charset="0"/>
              </a:rPr>
              <a:t>and </a:t>
            </a:r>
            <a:r>
              <a:rPr lang="en-US" sz="2400" b="1" cap="none" dirty="0">
                <a:solidFill>
                  <a:srgbClr val="7030A0"/>
                </a:solidFill>
                <a:latin typeface="Arial" panose="020B0604020202020204" pitchFamily="34" charset="0"/>
                <a:cs typeface="Arial" panose="020B0604020202020204" pitchFamily="34" charset="0"/>
              </a:rPr>
              <a:t>unnecessary</a:t>
            </a:r>
            <a:r>
              <a:rPr lang="en-US" sz="2400" cap="none" dirty="0">
                <a:solidFill>
                  <a:srgbClr val="7030A0"/>
                </a:solidFill>
                <a:latin typeface="Arial" panose="020B0604020202020204" pitchFamily="34" charset="0"/>
                <a:cs typeface="Arial" panose="020B0604020202020204" pitchFamily="34" charset="0"/>
              </a:rPr>
              <a:t> surgical procedure.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rationale</a:t>
            </a:r>
            <a:r>
              <a:rPr lang="en-US" sz="2400" cap="none" dirty="0">
                <a:solidFill>
                  <a:srgbClr val="7030A0"/>
                </a:solidFill>
                <a:latin typeface="Arial" panose="020B0604020202020204" pitchFamily="34" charset="0"/>
                <a:cs typeface="Arial" panose="020B0604020202020204" pitchFamily="34" charset="0"/>
              </a:rPr>
              <a:t> for </a:t>
            </a:r>
            <a:r>
              <a:rPr lang="en-US" sz="2400" b="1" cap="none" dirty="0">
                <a:solidFill>
                  <a:srgbClr val="7030A0"/>
                </a:solidFill>
                <a:latin typeface="Arial" panose="020B0604020202020204" pitchFamily="34" charset="0"/>
                <a:cs typeface="Arial" panose="020B0604020202020204" pitchFamily="34" charset="0"/>
              </a:rPr>
              <a:t>conservative</a:t>
            </a:r>
            <a:r>
              <a:rPr lang="en-US" sz="2400" cap="none" dirty="0">
                <a:solidFill>
                  <a:srgbClr val="7030A0"/>
                </a:solidFill>
                <a:latin typeface="Arial" panose="020B0604020202020204" pitchFamily="34" charset="0"/>
                <a:cs typeface="Arial" panose="020B0604020202020204" pitchFamily="34" charset="0"/>
              </a:rPr>
              <a:t> management is that soft tissue </a:t>
            </a:r>
            <a:r>
              <a:rPr lang="en-US" sz="2400" b="1" cap="none" dirty="0">
                <a:solidFill>
                  <a:srgbClr val="7030A0"/>
                </a:solidFill>
                <a:latin typeface="Arial" panose="020B0604020202020204" pitchFamily="34" charset="0"/>
                <a:cs typeface="Arial" panose="020B0604020202020204" pitchFamily="34" charset="0"/>
              </a:rPr>
              <a:t>swelling</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space limitations</a:t>
            </a:r>
            <a:r>
              <a:rPr lang="en-US" sz="2400" cap="none" dirty="0">
                <a:solidFill>
                  <a:srgbClr val="7030A0"/>
                </a:solidFill>
                <a:latin typeface="Arial" panose="020B0604020202020204" pitchFamily="34" charset="0"/>
                <a:cs typeface="Arial" panose="020B0604020202020204" pitchFamily="34" charset="0"/>
              </a:rPr>
              <a:t> will result in </a:t>
            </a:r>
            <a:r>
              <a:rPr lang="en-US" sz="2400" b="1" cap="none" dirty="0">
                <a:solidFill>
                  <a:srgbClr val="7030A0"/>
                </a:solidFill>
                <a:latin typeface="Arial" panose="020B0604020202020204" pitchFamily="34" charset="0"/>
                <a:cs typeface="Arial" panose="020B0604020202020204" pitchFamily="34" charset="0"/>
              </a:rPr>
              <a:t>tamponade of bleeding vessels</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224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62" y="0"/>
            <a:ext cx="9131474" cy="159617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1665962" y="1891430"/>
            <a:ext cx="9131474" cy="3899769"/>
          </a:xfrm>
        </p:spPr>
        <p:txBody>
          <a:bodyPr>
            <a:normAutofit/>
          </a:bodyPr>
          <a:lstStyle/>
          <a:p>
            <a:r>
              <a:rPr lang="en-US" sz="2400" b="1" cap="none" dirty="0">
                <a:solidFill>
                  <a:srgbClr val="7030A0"/>
                </a:solidFill>
                <a:latin typeface="Arial" panose="020B0604020202020204" pitchFamily="34" charset="0"/>
                <a:cs typeface="Arial" panose="020B0604020202020204" pitchFamily="34" charset="0"/>
              </a:rPr>
              <a:t>Patients </a:t>
            </a:r>
            <a:r>
              <a:rPr lang="en-US" sz="2400" cap="none" dirty="0">
                <a:solidFill>
                  <a:srgbClr val="7030A0"/>
                </a:solidFill>
                <a:latin typeface="Arial" panose="020B0604020202020204" pitchFamily="34" charset="0"/>
                <a:cs typeface="Arial" panose="020B0604020202020204" pitchFamily="34" charset="0"/>
              </a:rPr>
              <a:t>may be </a:t>
            </a:r>
            <a:r>
              <a:rPr lang="en-US" sz="2400" b="1" cap="none" dirty="0">
                <a:solidFill>
                  <a:srgbClr val="7030A0"/>
                </a:solidFill>
                <a:latin typeface="Arial" panose="020B0604020202020204" pitchFamily="34" charset="0"/>
                <a:cs typeface="Arial" panose="020B0604020202020204" pitchFamily="34" charset="0"/>
              </a:rPr>
              <a:t>uncomfortable</a:t>
            </a:r>
            <a:r>
              <a:rPr lang="en-US" sz="2400" cap="none" dirty="0">
                <a:solidFill>
                  <a:srgbClr val="7030A0"/>
                </a:solidFill>
                <a:latin typeface="Arial" panose="020B0604020202020204" pitchFamily="34" charset="0"/>
                <a:cs typeface="Arial" panose="020B0604020202020204" pitchFamily="34" charset="0"/>
              </a:rPr>
              <a:t> with such </a:t>
            </a:r>
            <a:r>
              <a:rPr lang="en-US" sz="2400" b="1" cap="none" dirty="0">
                <a:solidFill>
                  <a:srgbClr val="7030A0"/>
                </a:solidFill>
                <a:latin typeface="Arial" panose="020B0604020202020204" pitchFamily="34" charset="0"/>
                <a:cs typeface="Arial" panose="020B0604020202020204" pitchFamily="34" charset="0"/>
              </a:rPr>
              <a:t>swelling</a:t>
            </a:r>
            <a:r>
              <a:rPr lang="en-US" sz="2400" cap="none" dirty="0">
                <a:solidFill>
                  <a:srgbClr val="7030A0"/>
                </a:solidFill>
                <a:latin typeface="Arial" panose="020B0604020202020204" pitchFamily="34" charset="0"/>
                <a:cs typeface="Arial" panose="020B0604020202020204" pitchFamily="34" charset="0"/>
              </a:rPr>
              <a:t>, but they should be </a:t>
            </a:r>
            <a:r>
              <a:rPr lang="en-US" sz="2400" b="1" cap="none" dirty="0">
                <a:solidFill>
                  <a:srgbClr val="7030A0"/>
                </a:solidFill>
                <a:latin typeface="Arial" panose="020B0604020202020204" pitchFamily="34" charset="0"/>
                <a:cs typeface="Arial" panose="020B0604020202020204" pitchFamily="34" charset="0"/>
              </a:rPr>
              <a:t>reassured</a:t>
            </a:r>
            <a:r>
              <a:rPr lang="en-US" sz="2400" cap="none" dirty="0">
                <a:solidFill>
                  <a:srgbClr val="7030A0"/>
                </a:solidFill>
                <a:latin typeface="Arial" panose="020B0604020202020204" pitchFamily="34" charset="0"/>
                <a:cs typeface="Arial" panose="020B0604020202020204" pitchFamily="34" charset="0"/>
              </a:rPr>
              <a:t> the body will </a:t>
            </a:r>
            <a:r>
              <a:rPr lang="en-US" sz="2400" b="1" cap="none" dirty="0">
                <a:solidFill>
                  <a:srgbClr val="7030A0"/>
                </a:solidFill>
                <a:latin typeface="Arial" panose="020B0604020202020204" pitchFamily="34" charset="0"/>
                <a:cs typeface="Arial" panose="020B0604020202020204" pitchFamily="34" charset="0"/>
              </a:rPr>
              <a:t>naturally reabsorb the blood </a:t>
            </a:r>
            <a:r>
              <a:rPr lang="en-US" sz="2400" cap="none" dirty="0">
                <a:solidFill>
                  <a:srgbClr val="7030A0"/>
                </a:solidFill>
                <a:latin typeface="Arial" panose="020B0604020202020204" pitchFamily="34" charset="0"/>
                <a:cs typeface="Arial" panose="020B0604020202020204" pitchFamily="34" charset="0"/>
              </a:rPr>
              <a:t>and</a:t>
            </a:r>
            <a:r>
              <a:rPr lang="en-US" sz="2400" b="1" cap="none" dirty="0">
                <a:solidFill>
                  <a:srgbClr val="7030A0"/>
                </a:solidFill>
                <a:latin typeface="Arial" panose="020B0604020202020204" pitchFamily="34" charset="0"/>
                <a:cs typeface="Arial" panose="020B0604020202020204" pitchFamily="34" charset="0"/>
              </a:rPr>
              <a:t> edema over time</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Some </a:t>
            </a:r>
            <a:r>
              <a:rPr lang="en-US" sz="2400" cap="none" dirty="0">
                <a:solidFill>
                  <a:srgbClr val="7030A0"/>
                </a:solidFill>
                <a:latin typeface="Arial" panose="020B0604020202020204" pitchFamily="34" charset="0"/>
                <a:cs typeface="Arial" panose="020B0604020202020204" pitchFamily="34" charset="0"/>
              </a:rPr>
              <a:t>hematomas may </a:t>
            </a:r>
            <a:r>
              <a:rPr lang="en-US" sz="2400" b="1" cap="none" dirty="0">
                <a:solidFill>
                  <a:srgbClr val="7030A0"/>
                </a:solidFill>
                <a:latin typeface="Arial" panose="020B0604020202020204" pitchFamily="34" charset="0"/>
                <a:cs typeface="Arial" panose="020B0604020202020204" pitchFamily="34" charset="0"/>
              </a:rPr>
              <a:t>rupture spontaneously.</a:t>
            </a:r>
          </a:p>
          <a:p>
            <a:endParaRPr lang="en-US" sz="2400" b="1" dirty="0"/>
          </a:p>
        </p:txBody>
      </p:sp>
    </p:spTree>
    <p:extLst>
      <p:ext uri="{BB962C8B-B14F-4D97-AF65-F5344CB8AC3E}">
        <p14:creationId xmlns:p14="http://schemas.microsoft.com/office/powerpoint/2010/main" val="2256583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3826" cy="159617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913774" y="1427640"/>
            <a:ext cx="10363826" cy="5430360"/>
          </a:xfrm>
        </p:spPr>
        <p:txBody>
          <a:bodyPr>
            <a:normAutofit lnSpcReduction="10000"/>
          </a:bodyPr>
          <a:lstStyle/>
          <a:p>
            <a:r>
              <a:rPr lang="en-US" sz="2400" b="1" cap="none" dirty="0">
                <a:solidFill>
                  <a:srgbClr val="7030A0"/>
                </a:solidFill>
                <a:latin typeface="Arial" panose="020B0604020202020204" pitchFamily="34" charset="0"/>
                <a:cs typeface="Arial" panose="020B0604020202020204" pitchFamily="34" charset="0"/>
              </a:rPr>
              <a:t>Ice packs </a:t>
            </a:r>
            <a:r>
              <a:rPr lang="en-US" sz="2400" cap="none" dirty="0" smtClean="0">
                <a:solidFill>
                  <a:srgbClr val="7030A0"/>
                </a:solidFill>
                <a:latin typeface="Arial" panose="020B0604020202020204" pitchFamily="34" charset="0"/>
                <a:cs typeface="Arial" panose="020B0604020202020204" pitchFamily="34" charset="0"/>
              </a:rPr>
              <a:t>for </a:t>
            </a:r>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first 24 hours </a:t>
            </a:r>
            <a:r>
              <a:rPr lang="en-US" sz="2400" cap="none" dirty="0">
                <a:solidFill>
                  <a:srgbClr val="7030A0"/>
                </a:solidFill>
                <a:latin typeface="Arial" panose="020B0604020202020204" pitchFamily="34" charset="0"/>
                <a:cs typeface="Arial" panose="020B0604020202020204" pitchFamily="34" charset="0"/>
              </a:rPr>
              <a:t>help to </a:t>
            </a:r>
            <a:r>
              <a:rPr lang="en-US" sz="2400" b="1" cap="none" dirty="0">
                <a:solidFill>
                  <a:srgbClr val="7030A0"/>
                </a:solidFill>
                <a:latin typeface="Arial" panose="020B0604020202020204" pitchFamily="34" charset="0"/>
                <a:cs typeface="Arial" panose="020B0604020202020204" pitchFamily="34" charset="0"/>
              </a:rPr>
              <a:t>minimize </a:t>
            </a:r>
            <a:r>
              <a:rPr lang="en-US" sz="2400" cap="none" dirty="0">
                <a:solidFill>
                  <a:srgbClr val="7030A0"/>
                </a:solidFill>
                <a:latin typeface="Arial" panose="020B0604020202020204" pitchFamily="34" charset="0"/>
                <a:cs typeface="Arial" panose="020B0604020202020204" pitchFamily="34" charset="0"/>
              </a:rPr>
              <a:t>swelling,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a:solidFill>
                  <a:srgbClr val="7030A0"/>
                </a:solidFill>
                <a:latin typeface="Arial" panose="020B0604020202020204" pitchFamily="34" charset="0"/>
                <a:cs typeface="Arial" panose="020B0604020202020204" pitchFamily="34" charset="0"/>
              </a:rPr>
              <a:t>narcotic or nonnarcotic analgesia</a:t>
            </a:r>
            <a:r>
              <a:rPr lang="en-US" sz="2400" cap="none" dirty="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to </a:t>
            </a:r>
            <a:r>
              <a:rPr lang="en-US" sz="2400" cap="none" dirty="0">
                <a:solidFill>
                  <a:srgbClr val="7030A0"/>
                </a:solidFill>
                <a:latin typeface="Arial" panose="020B0604020202020204" pitchFamily="34" charset="0"/>
                <a:cs typeface="Arial" panose="020B0604020202020204" pitchFamily="34" charset="0"/>
              </a:rPr>
              <a:t>manage </a:t>
            </a:r>
            <a:r>
              <a:rPr lang="en-US" sz="2400" b="1" cap="none" dirty="0">
                <a:solidFill>
                  <a:srgbClr val="7030A0"/>
                </a:solidFill>
                <a:latin typeface="Arial" panose="020B0604020202020204" pitchFamily="34" charset="0"/>
                <a:cs typeface="Arial" panose="020B0604020202020204" pitchFamily="34" charset="0"/>
              </a:rPr>
              <a:t>pain</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Large </a:t>
            </a:r>
            <a:r>
              <a:rPr lang="en-US" sz="2400" b="1" cap="none" dirty="0">
                <a:solidFill>
                  <a:srgbClr val="7030A0"/>
                </a:solidFill>
                <a:latin typeface="Arial" panose="020B0604020202020204" pitchFamily="34" charset="0"/>
                <a:cs typeface="Arial" panose="020B0604020202020204" pitchFamily="34" charset="0"/>
              </a:rPr>
              <a:t>vulvar hematomas </a:t>
            </a:r>
            <a:r>
              <a:rPr lang="en-US" sz="2400" cap="none" dirty="0">
                <a:solidFill>
                  <a:srgbClr val="7030A0"/>
                </a:solidFill>
                <a:latin typeface="Arial" panose="020B0604020202020204" pitchFamily="34" charset="0"/>
                <a:cs typeface="Arial" panose="020B0604020202020204" pitchFamily="34" charset="0"/>
              </a:rPr>
              <a:t>often </a:t>
            </a:r>
            <a:r>
              <a:rPr lang="en-US" sz="2400" b="1" cap="none" dirty="0">
                <a:solidFill>
                  <a:srgbClr val="7030A0"/>
                </a:solidFill>
                <a:latin typeface="Arial" panose="020B0604020202020204" pitchFamily="34" charset="0"/>
                <a:cs typeface="Arial" panose="020B0604020202020204" pitchFamily="34" charset="0"/>
              </a:rPr>
              <a:t>interfere with urination </a:t>
            </a:r>
            <a:endParaRPr lang="en-US" sz="2400" b="1"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So </a:t>
            </a:r>
            <a:r>
              <a:rPr lang="en-US" sz="2400" cap="none" dirty="0">
                <a:solidFill>
                  <a:srgbClr val="7030A0"/>
                </a:solidFill>
                <a:latin typeface="Arial" panose="020B0604020202020204" pitchFamily="34" charset="0"/>
                <a:cs typeface="Arial" panose="020B0604020202020204" pitchFamily="34" charset="0"/>
              </a:rPr>
              <a:t>a </a:t>
            </a:r>
            <a:r>
              <a:rPr lang="en-US" sz="2400" b="1" cap="none" dirty="0">
                <a:solidFill>
                  <a:srgbClr val="7030A0"/>
                </a:solidFill>
                <a:latin typeface="Arial" panose="020B0604020202020204" pitchFamily="34" charset="0"/>
                <a:cs typeface="Arial" panose="020B0604020202020204" pitchFamily="34" charset="0"/>
              </a:rPr>
              <a:t>Foley catheter </a:t>
            </a:r>
            <a:r>
              <a:rPr lang="en-US" sz="2400" cap="none" dirty="0">
                <a:solidFill>
                  <a:srgbClr val="7030A0"/>
                </a:solidFill>
                <a:latin typeface="Arial" panose="020B0604020202020204" pitchFamily="34" charset="0"/>
                <a:cs typeface="Arial" panose="020B0604020202020204" pitchFamily="34" charset="0"/>
              </a:rPr>
              <a:t>should be placed upon initial evaluation.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Placement </a:t>
            </a:r>
            <a:r>
              <a:rPr lang="en-US" sz="2400" b="1" cap="none" dirty="0">
                <a:solidFill>
                  <a:srgbClr val="7030A0"/>
                </a:solidFill>
                <a:latin typeface="Arial" panose="020B0604020202020204" pitchFamily="34" charset="0"/>
                <a:cs typeface="Arial" panose="020B0604020202020204" pitchFamily="34" charset="0"/>
              </a:rPr>
              <a:t>after obstruction </a:t>
            </a:r>
            <a:r>
              <a:rPr lang="en-US" sz="2400" cap="none" dirty="0">
                <a:solidFill>
                  <a:srgbClr val="7030A0"/>
                </a:solidFill>
                <a:latin typeface="Arial" panose="020B0604020202020204" pitchFamily="34" charset="0"/>
                <a:cs typeface="Arial" panose="020B0604020202020204" pitchFamily="34" charset="0"/>
              </a:rPr>
              <a:t>has occurred may </a:t>
            </a:r>
            <a:r>
              <a:rPr lang="en-US" sz="2400" b="1" cap="none" dirty="0">
                <a:solidFill>
                  <a:srgbClr val="7030A0"/>
                </a:solidFill>
                <a:latin typeface="Arial" panose="020B0604020202020204" pitchFamily="34" charset="0"/>
                <a:cs typeface="Arial" panose="020B0604020202020204" pitchFamily="34" charset="0"/>
              </a:rPr>
              <a:t>not be possible without</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sedation</a:t>
            </a:r>
            <a:r>
              <a:rPr lang="en-US" sz="2400" cap="none" dirty="0">
                <a:solidFill>
                  <a:srgbClr val="7030A0"/>
                </a:solidFill>
                <a:latin typeface="Arial" panose="020B0604020202020204" pitchFamily="34" charset="0"/>
                <a:cs typeface="Arial" panose="020B0604020202020204" pitchFamily="34" charset="0"/>
              </a:rPr>
              <a:t> or </a:t>
            </a:r>
            <a:r>
              <a:rPr lang="en-US" sz="2400" b="1" cap="none" dirty="0">
                <a:solidFill>
                  <a:srgbClr val="7030A0"/>
                </a:solidFill>
                <a:latin typeface="Arial" panose="020B0604020202020204" pitchFamily="34" charset="0"/>
                <a:cs typeface="Arial" panose="020B0604020202020204" pitchFamily="34" charset="0"/>
              </a:rPr>
              <a:t>anesthesia.</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These </a:t>
            </a:r>
            <a:r>
              <a:rPr lang="en-US" sz="2400" cap="none" dirty="0">
                <a:solidFill>
                  <a:srgbClr val="7030A0"/>
                </a:solidFill>
                <a:latin typeface="Arial" panose="020B0604020202020204" pitchFamily="34" charset="0"/>
                <a:cs typeface="Arial" panose="020B0604020202020204" pitchFamily="34" charset="0"/>
              </a:rPr>
              <a:t>patients should be </a:t>
            </a:r>
            <a:r>
              <a:rPr lang="en-US" sz="2400" b="1" cap="none" dirty="0">
                <a:solidFill>
                  <a:srgbClr val="7030A0"/>
                </a:solidFill>
                <a:latin typeface="Arial" panose="020B0604020202020204" pitchFamily="34" charset="0"/>
                <a:cs typeface="Arial" panose="020B0604020202020204" pitchFamily="34" charset="0"/>
              </a:rPr>
              <a:t>monitored </a:t>
            </a:r>
            <a:r>
              <a:rPr lang="en-US" sz="2400" b="1" cap="none" dirty="0" smtClean="0">
                <a:solidFill>
                  <a:srgbClr val="7030A0"/>
                </a:solidFill>
                <a:latin typeface="Arial" panose="020B0604020202020204" pitchFamily="34" charset="0"/>
                <a:cs typeface="Arial" panose="020B0604020202020204" pitchFamily="34" charset="0"/>
              </a:rPr>
              <a:t>closely</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otherwise bleeding that </a:t>
            </a:r>
            <a:r>
              <a:rPr lang="en-US" sz="2400" b="1" cap="none" dirty="0">
                <a:solidFill>
                  <a:srgbClr val="7030A0"/>
                </a:solidFill>
                <a:latin typeface="Arial" panose="020B0604020202020204" pitchFamily="34" charset="0"/>
                <a:cs typeface="Arial" panose="020B0604020202020204" pitchFamily="34" charset="0"/>
              </a:rPr>
              <a:t>tracks posteriorly</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vaginally</a:t>
            </a:r>
            <a:r>
              <a:rPr lang="en-US" sz="2400" cap="none" dirty="0">
                <a:solidFill>
                  <a:srgbClr val="7030A0"/>
                </a:solidFill>
                <a:latin typeface="Arial" panose="020B0604020202020204" pitchFamily="34" charset="0"/>
                <a:cs typeface="Arial" panose="020B0604020202020204" pitchFamily="34" charset="0"/>
              </a:rPr>
              <a:t>, or into the </a:t>
            </a:r>
            <a:r>
              <a:rPr lang="en-US" sz="2400" b="1" cap="none" dirty="0" smtClean="0">
                <a:solidFill>
                  <a:srgbClr val="7030A0"/>
                </a:solidFill>
                <a:latin typeface="Arial" panose="020B0604020202020204" pitchFamily="34" charset="0"/>
                <a:cs typeface="Arial" panose="020B0604020202020204" pitchFamily="34" charset="0"/>
              </a:rPr>
              <a:t>retro-peritoneum</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may </a:t>
            </a:r>
            <a:r>
              <a:rPr lang="en-US" sz="2400" b="1" cap="none" dirty="0">
                <a:solidFill>
                  <a:srgbClr val="7030A0"/>
                </a:solidFill>
                <a:latin typeface="Arial" panose="020B0604020202020204" pitchFamily="34" charset="0"/>
                <a:cs typeface="Arial" panose="020B0604020202020204" pitchFamily="34" charset="0"/>
              </a:rPr>
              <a:t>not be recognized promptly.</a:t>
            </a:r>
          </a:p>
          <a:p>
            <a:endParaRPr lang="en-US" sz="2400" dirty="0"/>
          </a:p>
        </p:txBody>
      </p:sp>
    </p:spTree>
    <p:extLst>
      <p:ext uri="{BB962C8B-B14F-4D97-AF65-F5344CB8AC3E}">
        <p14:creationId xmlns:p14="http://schemas.microsoft.com/office/powerpoint/2010/main" val="393447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77863" y="914399"/>
            <a:ext cx="8449926" cy="5617923"/>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pregnant uterus</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vagina</a:t>
            </a:r>
            <a:r>
              <a:rPr lang="en-US" sz="2400" cap="none" dirty="0" smtClean="0">
                <a:solidFill>
                  <a:srgbClr val="7030A0"/>
                </a:solidFill>
                <a:latin typeface="Arial" panose="020B0604020202020204" pitchFamily="34" charset="0"/>
                <a:cs typeface="Arial" panose="020B0604020202020204" pitchFamily="34" charset="0"/>
              </a:rPr>
              <a:t>, and </a:t>
            </a:r>
            <a:r>
              <a:rPr lang="en-US" sz="2400" b="1" cap="none" dirty="0" smtClean="0">
                <a:solidFill>
                  <a:srgbClr val="7030A0"/>
                </a:solidFill>
                <a:latin typeface="Arial" panose="020B0604020202020204" pitchFamily="34" charset="0"/>
                <a:cs typeface="Arial" panose="020B0604020202020204" pitchFamily="34" charset="0"/>
              </a:rPr>
              <a:t>vulva</a:t>
            </a:r>
            <a:r>
              <a:rPr lang="en-US" sz="2400" cap="none" dirty="0" smtClean="0">
                <a:solidFill>
                  <a:srgbClr val="7030A0"/>
                </a:solidFill>
                <a:latin typeface="Arial" panose="020B0604020202020204" pitchFamily="34" charset="0"/>
                <a:cs typeface="Arial" panose="020B0604020202020204" pitchFamily="34" charset="0"/>
              </a:rPr>
              <a:t> have </a:t>
            </a:r>
            <a:r>
              <a:rPr lang="en-US" sz="2400" b="1" cap="none" dirty="0" smtClean="0">
                <a:solidFill>
                  <a:srgbClr val="7030A0"/>
                </a:solidFill>
                <a:latin typeface="Arial" panose="020B0604020202020204" pitchFamily="34" charset="0"/>
                <a:cs typeface="Arial" panose="020B0604020202020204" pitchFamily="34" charset="0"/>
              </a:rPr>
              <a:t>rich vascular supplies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Are at </a:t>
            </a:r>
            <a:r>
              <a:rPr lang="en-US" sz="2400" b="1" cap="none" dirty="0" smtClean="0">
                <a:solidFill>
                  <a:srgbClr val="7030A0"/>
                </a:solidFill>
                <a:latin typeface="Arial" panose="020B0604020202020204" pitchFamily="34" charset="0"/>
                <a:cs typeface="Arial" panose="020B0604020202020204" pitchFamily="34" charset="0"/>
              </a:rPr>
              <a:t>risk of trauma </a:t>
            </a:r>
            <a:r>
              <a:rPr lang="en-US" sz="2400" cap="none" dirty="0" smtClean="0">
                <a:solidFill>
                  <a:srgbClr val="7030A0"/>
                </a:solidFill>
                <a:latin typeface="Arial" panose="020B0604020202020204" pitchFamily="34" charset="0"/>
                <a:cs typeface="Arial" panose="020B0604020202020204" pitchFamily="34" charset="0"/>
              </a:rPr>
              <a:t>during the </a:t>
            </a:r>
            <a:r>
              <a:rPr lang="en-US" sz="2400" b="1" cap="none" dirty="0" smtClean="0">
                <a:solidFill>
                  <a:srgbClr val="7030A0"/>
                </a:solidFill>
                <a:latin typeface="Arial" panose="020B0604020202020204" pitchFamily="34" charset="0"/>
                <a:cs typeface="Arial" panose="020B0604020202020204" pitchFamily="34" charset="0"/>
              </a:rPr>
              <a:t>birth process</a:t>
            </a:r>
            <a:r>
              <a:rPr lang="en-US" sz="2400" cap="none" dirty="0" smtClean="0">
                <a:solidFill>
                  <a:srgbClr val="7030A0"/>
                </a:solidFill>
                <a:latin typeface="Arial" panose="020B0604020202020204" pitchFamily="34" charset="0"/>
                <a:cs typeface="Arial" panose="020B0604020202020204" pitchFamily="34" charset="0"/>
              </a:rPr>
              <a:t>, and trauma may result in formation of a </a:t>
            </a:r>
            <a:r>
              <a:rPr lang="en-US" sz="2400" b="1" cap="none" dirty="0" smtClean="0">
                <a:solidFill>
                  <a:srgbClr val="7030A0"/>
                </a:solidFill>
                <a:latin typeface="Arial" panose="020B0604020202020204" pitchFamily="34" charset="0"/>
                <a:cs typeface="Arial" panose="020B0604020202020204" pitchFamily="34" charset="0"/>
              </a:rPr>
              <a:t>hematoma</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Puerperal hematomas </a:t>
            </a:r>
            <a:r>
              <a:rPr lang="en-US" sz="2400" cap="none" dirty="0" smtClean="0">
                <a:solidFill>
                  <a:srgbClr val="7030A0"/>
                </a:solidFill>
                <a:latin typeface="Arial" panose="020B0604020202020204" pitchFamily="34" charset="0"/>
                <a:cs typeface="Arial" panose="020B0604020202020204" pitchFamily="34" charset="0"/>
              </a:rPr>
              <a:t>occur in </a:t>
            </a:r>
            <a:r>
              <a:rPr lang="en-US" sz="2400" b="1" cap="none" dirty="0" smtClean="0">
                <a:solidFill>
                  <a:srgbClr val="7030A0"/>
                </a:solidFill>
                <a:latin typeface="Arial" panose="020B0604020202020204" pitchFamily="34" charset="0"/>
                <a:cs typeface="Arial" panose="020B0604020202020204" pitchFamily="34" charset="0"/>
              </a:rPr>
              <a:t>1:300 to 1:1500 </a:t>
            </a:r>
            <a:r>
              <a:rPr lang="en-US" sz="2400" cap="none" dirty="0" smtClean="0">
                <a:solidFill>
                  <a:srgbClr val="7030A0"/>
                </a:solidFill>
                <a:latin typeface="Arial" panose="020B0604020202020204" pitchFamily="34" charset="0"/>
                <a:cs typeface="Arial" panose="020B0604020202020204" pitchFamily="34" charset="0"/>
              </a:rPr>
              <a:t>deliveries and, </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Rarely</a:t>
            </a:r>
            <a:r>
              <a:rPr lang="en-US" sz="2400" cap="none" dirty="0" smtClean="0">
                <a:solidFill>
                  <a:srgbClr val="7030A0"/>
                </a:solidFill>
                <a:latin typeface="Arial" panose="020B0604020202020204" pitchFamily="34" charset="0"/>
                <a:cs typeface="Arial" panose="020B0604020202020204" pitchFamily="34" charset="0"/>
              </a:rPr>
              <a:t>, are a potentially </a:t>
            </a:r>
            <a:r>
              <a:rPr lang="en-US" sz="2400" b="1" cap="none" dirty="0" smtClean="0">
                <a:solidFill>
                  <a:srgbClr val="7030A0"/>
                </a:solidFill>
                <a:latin typeface="Arial" panose="020B0604020202020204" pitchFamily="34" charset="0"/>
                <a:cs typeface="Arial" panose="020B0604020202020204" pitchFamily="34" charset="0"/>
              </a:rPr>
              <a:t>life-threatening</a:t>
            </a:r>
            <a:r>
              <a:rPr lang="en-US" sz="2400" cap="none" dirty="0" smtClean="0">
                <a:solidFill>
                  <a:srgbClr val="7030A0"/>
                </a:solidFill>
                <a:latin typeface="Arial" panose="020B0604020202020204" pitchFamily="34" charset="0"/>
                <a:cs typeface="Arial" panose="020B0604020202020204" pitchFamily="34" charset="0"/>
              </a:rPr>
              <a:t> complication of childbirth </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559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7372"/>
            <a:ext cx="10364451" cy="159617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913773" y="1114816"/>
            <a:ext cx="10364451" cy="5617923"/>
          </a:xfrm>
        </p:spPr>
        <p:txBody>
          <a:bodyPr>
            <a:normAutofit lnSpcReduction="10000"/>
          </a:bodyPr>
          <a:lstStyle/>
          <a:p>
            <a:r>
              <a:rPr lang="en-US" sz="2400" cap="none" dirty="0">
                <a:solidFill>
                  <a:srgbClr val="7030A0"/>
                </a:solidFill>
                <a:latin typeface="Arial" panose="020B0604020202020204" pitchFamily="34" charset="0"/>
                <a:cs typeface="Arial" panose="020B0604020202020204" pitchFamily="34" charset="0"/>
              </a:rPr>
              <a:t>There are </a:t>
            </a:r>
            <a:r>
              <a:rPr lang="en-US" sz="2400" b="1" cap="none" dirty="0">
                <a:solidFill>
                  <a:srgbClr val="7030A0"/>
                </a:solidFill>
                <a:latin typeface="Arial" panose="020B0604020202020204" pitchFamily="34" charset="0"/>
                <a:cs typeface="Arial" panose="020B0604020202020204" pitchFamily="34" charset="0"/>
              </a:rPr>
              <a:t>no proven criteria </a:t>
            </a:r>
            <a:r>
              <a:rPr lang="en-US" sz="2400" cap="none" dirty="0">
                <a:solidFill>
                  <a:srgbClr val="7030A0"/>
                </a:solidFill>
                <a:latin typeface="Arial" panose="020B0604020202020204" pitchFamily="34" charset="0"/>
                <a:cs typeface="Arial" panose="020B0604020202020204" pitchFamily="34" charset="0"/>
              </a:rPr>
              <a:t>that can be </a:t>
            </a:r>
            <a:r>
              <a:rPr lang="en-US" sz="2400" b="1" cap="none" dirty="0">
                <a:solidFill>
                  <a:srgbClr val="7030A0"/>
                </a:solidFill>
                <a:latin typeface="Arial" panose="020B0604020202020204" pitchFamily="34" charset="0"/>
                <a:cs typeface="Arial" panose="020B0604020202020204" pitchFamily="34" charset="0"/>
              </a:rPr>
              <a:t>used to select </a:t>
            </a:r>
            <a:r>
              <a:rPr lang="en-US" sz="2400" cap="none" dirty="0">
                <a:solidFill>
                  <a:srgbClr val="7030A0"/>
                </a:solidFill>
                <a:latin typeface="Arial" panose="020B0604020202020204" pitchFamily="34" charset="0"/>
                <a:cs typeface="Arial" panose="020B0604020202020204" pitchFamily="34" charset="0"/>
              </a:rPr>
              <a:t>vulva hematomas likely to have a </a:t>
            </a:r>
            <a:r>
              <a:rPr lang="en-US" sz="2400" b="1" cap="none" dirty="0">
                <a:solidFill>
                  <a:srgbClr val="7030A0"/>
                </a:solidFill>
                <a:latin typeface="Arial" panose="020B0604020202020204" pitchFamily="34" charset="0"/>
                <a:cs typeface="Arial" panose="020B0604020202020204" pitchFamily="34" charset="0"/>
              </a:rPr>
              <a:t>better outcome </a:t>
            </a:r>
            <a:r>
              <a:rPr lang="en-US" sz="2400" cap="none" dirty="0">
                <a:solidFill>
                  <a:srgbClr val="7030A0"/>
                </a:solidFill>
                <a:latin typeface="Arial" panose="020B0604020202020204" pitchFamily="34" charset="0"/>
                <a:cs typeface="Arial" panose="020B0604020202020204" pitchFamily="34" charset="0"/>
              </a:rPr>
              <a:t>with </a:t>
            </a:r>
            <a:r>
              <a:rPr lang="en-US" sz="2400" b="1" cap="none" dirty="0">
                <a:solidFill>
                  <a:srgbClr val="7030A0"/>
                </a:solidFill>
                <a:latin typeface="Arial" panose="020B0604020202020204" pitchFamily="34" charset="0"/>
                <a:cs typeface="Arial" panose="020B0604020202020204" pitchFamily="34" charset="0"/>
              </a:rPr>
              <a:t>surgical intervention </a:t>
            </a:r>
            <a:r>
              <a:rPr lang="en-US" sz="2400" cap="none" dirty="0">
                <a:solidFill>
                  <a:srgbClr val="7030A0"/>
                </a:solidFill>
                <a:latin typeface="Arial" panose="020B0604020202020204" pitchFamily="34" charset="0"/>
                <a:cs typeface="Arial" panose="020B0604020202020204" pitchFamily="34" charset="0"/>
              </a:rPr>
              <a:t>rather than </a:t>
            </a:r>
            <a:r>
              <a:rPr lang="en-US" sz="2400" b="1" cap="none" dirty="0">
                <a:solidFill>
                  <a:srgbClr val="7030A0"/>
                </a:solidFill>
                <a:latin typeface="Arial" panose="020B0604020202020204" pitchFamily="34" charset="0"/>
                <a:cs typeface="Arial" panose="020B0604020202020204" pitchFamily="34" charset="0"/>
              </a:rPr>
              <a:t>supportive care </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One </a:t>
            </a:r>
            <a:r>
              <a:rPr lang="en-US" sz="2400" cap="none" dirty="0">
                <a:solidFill>
                  <a:srgbClr val="7030A0"/>
                </a:solidFill>
                <a:latin typeface="Arial" panose="020B0604020202020204" pitchFamily="34" charset="0"/>
                <a:cs typeface="Arial" panose="020B0604020202020204" pitchFamily="34" charset="0"/>
              </a:rPr>
              <a:t>group </a:t>
            </a:r>
            <a:r>
              <a:rPr lang="en-US" sz="2400" b="1" cap="none" dirty="0">
                <a:solidFill>
                  <a:srgbClr val="7030A0"/>
                </a:solidFill>
                <a:latin typeface="Arial" panose="020B0604020202020204" pitchFamily="34" charset="0"/>
                <a:cs typeface="Arial" panose="020B0604020202020204" pitchFamily="34" charset="0"/>
              </a:rPr>
              <a:t>suggested surgical intervention </a:t>
            </a:r>
            <a:r>
              <a:rPr lang="en-US" sz="2400" cap="none" dirty="0" smtClean="0">
                <a:solidFill>
                  <a:srgbClr val="7030A0"/>
                </a:solidFill>
                <a:latin typeface="Arial" panose="020B0604020202020204" pitchFamily="34" charset="0"/>
                <a:cs typeface="Arial" panose="020B0604020202020204" pitchFamily="34" charset="0"/>
              </a:rPr>
              <a:t>when:</a:t>
            </a:r>
          </a:p>
          <a:p>
            <a:r>
              <a:rPr lang="en-US" sz="2400" cap="none" dirty="0" smtClean="0">
                <a:solidFill>
                  <a:srgbClr val="7030A0"/>
                </a:solidFill>
                <a:latin typeface="Arial" panose="020B0604020202020204" pitchFamily="34" charset="0"/>
                <a:cs typeface="Arial" panose="020B0604020202020204" pitchFamily="34" charset="0"/>
              </a:rPr>
              <a:t>The </a:t>
            </a:r>
            <a:r>
              <a:rPr lang="en-US" sz="2400" cap="none" dirty="0">
                <a:solidFill>
                  <a:srgbClr val="7030A0"/>
                </a:solidFill>
                <a:latin typeface="Arial" panose="020B0604020202020204" pitchFamily="34" charset="0"/>
                <a:cs typeface="Arial" panose="020B0604020202020204" pitchFamily="34" charset="0"/>
              </a:rPr>
              <a:t>patient had </a:t>
            </a:r>
            <a:r>
              <a:rPr lang="en-US" sz="2400" b="1" cap="none" dirty="0">
                <a:solidFill>
                  <a:srgbClr val="7030A0"/>
                </a:solidFill>
                <a:latin typeface="Arial" panose="020B0604020202020204" pitchFamily="34" charset="0"/>
                <a:cs typeface="Arial" panose="020B0604020202020204" pitchFamily="34" charset="0"/>
              </a:rPr>
              <a:t>significant pain </a:t>
            </a:r>
            <a:endParaRPr lang="en-US" sz="2400" b="1"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a:solidFill>
                  <a:srgbClr val="7030A0"/>
                </a:solidFill>
                <a:latin typeface="Arial" panose="020B0604020202020204" pitchFamily="34" charset="0"/>
                <a:cs typeface="Arial" panose="020B0604020202020204" pitchFamily="34" charset="0"/>
              </a:rPr>
              <a:t>expansion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hematoma</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Or </a:t>
            </a:r>
            <a:r>
              <a:rPr lang="en-US" sz="2400" cap="none" dirty="0">
                <a:solidFill>
                  <a:srgbClr val="7030A0"/>
                </a:solidFill>
                <a:latin typeface="Arial" panose="020B0604020202020204" pitchFamily="34" charset="0"/>
                <a:cs typeface="Arial" panose="020B0604020202020204" pitchFamily="34" charset="0"/>
              </a:rPr>
              <a:t>if the </a:t>
            </a:r>
            <a:r>
              <a:rPr lang="en-US" sz="2400" b="1" cap="none" dirty="0">
                <a:solidFill>
                  <a:srgbClr val="7030A0"/>
                </a:solidFill>
                <a:latin typeface="Arial" panose="020B0604020202020204" pitchFamily="34" charset="0"/>
                <a:cs typeface="Arial" panose="020B0604020202020204" pitchFamily="34" charset="0"/>
              </a:rPr>
              <a:t>hematoma was &gt;5 cm </a:t>
            </a:r>
            <a:r>
              <a:rPr lang="en-US" sz="2400" cap="none" dirty="0">
                <a:solidFill>
                  <a:srgbClr val="7030A0"/>
                </a:solidFill>
                <a:latin typeface="Arial" panose="020B0604020202020204" pitchFamily="34" charset="0"/>
                <a:cs typeface="Arial" panose="020B0604020202020204" pitchFamily="34" charset="0"/>
              </a:rPr>
              <a:t>or had </a:t>
            </a:r>
            <a:r>
              <a:rPr lang="en-US" sz="2400" b="1" cap="none" dirty="0">
                <a:solidFill>
                  <a:srgbClr val="7030A0"/>
                </a:solidFill>
                <a:latin typeface="Arial" panose="020B0604020202020204" pitchFamily="34" charset="0"/>
                <a:cs typeface="Arial" panose="020B0604020202020204" pitchFamily="34" charset="0"/>
              </a:rPr>
              <a:t>estimated volume &gt;200 </a:t>
            </a:r>
            <a:r>
              <a:rPr lang="en-US" sz="2400" b="1" cap="none" dirty="0" err="1" smtClean="0">
                <a:solidFill>
                  <a:srgbClr val="7030A0"/>
                </a:solidFill>
                <a:latin typeface="Arial" panose="020B0604020202020204" pitchFamily="34" charset="0"/>
                <a:cs typeface="Arial" panose="020B0604020202020204" pitchFamily="34" charset="0"/>
              </a:rPr>
              <a:t>mL.</a:t>
            </a:r>
            <a:endParaRPr lang="en-US" sz="2400" b="1"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Another group </a:t>
            </a:r>
            <a:r>
              <a:rPr lang="en-US" sz="2400" cap="none" dirty="0">
                <a:solidFill>
                  <a:srgbClr val="7030A0"/>
                </a:solidFill>
                <a:latin typeface="Arial" panose="020B0604020202020204" pitchFamily="34" charset="0"/>
                <a:cs typeface="Arial" panose="020B0604020202020204" pitchFamily="34" charset="0"/>
              </a:rPr>
              <a:t>advised surgical intervention if the </a:t>
            </a:r>
            <a:r>
              <a:rPr lang="en-US" sz="2400" b="1" cap="none" dirty="0">
                <a:solidFill>
                  <a:srgbClr val="7030A0"/>
                </a:solidFill>
                <a:latin typeface="Arial" panose="020B0604020202020204" pitchFamily="34" charset="0"/>
                <a:cs typeface="Arial" panose="020B0604020202020204" pitchFamily="34" charset="0"/>
              </a:rPr>
              <a:t>product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longitudinal</a:t>
            </a:r>
            <a:r>
              <a:rPr lang="en-US" sz="2400" cap="none" dirty="0">
                <a:solidFill>
                  <a:srgbClr val="7030A0"/>
                </a:solidFill>
                <a:latin typeface="Arial" panose="020B0604020202020204" pitchFamily="34" charset="0"/>
                <a:cs typeface="Arial" panose="020B0604020202020204" pitchFamily="34" charset="0"/>
              </a:rPr>
              <a:t> dimension and </a:t>
            </a:r>
            <a:r>
              <a:rPr lang="en-US" sz="2400" b="1" cap="none" dirty="0">
                <a:solidFill>
                  <a:srgbClr val="7030A0"/>
                </a:solidFill>
                <a:latin typeface="Arial" panose="020B0604020202020204" pitchFamily="34" charset="0"/>
                <a:cs typeface="Arial" panose="020B0604020202020204" pitchFamily="34" charset="0"/>
              </a:rPr>
              <a:t>transverse</a:t>
            </a:r>
            <a:r>
              <a:rPr lang="en-US" sz="2400" cap="none" dirty="0">
                <a:solidFill>
                  <a:srgbClr val="7030A0"/>
                </a:solidFill>
                <a:latin typeface="Arial" panose="020B0604020202020204" pitchFamily="34" charset="0"/>
                <a:cs typeface="Arial" panose="020B0604020202020204" pitchFamily="34" charset="0"/>
              </a:rPr>
              <a:t> dimension </a:t>
            </a:r>
            <a:r>
              <a:rPr lang="en-US" sz="2400" b="1" cap="none" dirty="0">
                <a:solidFill>
                  <a:srgbClr val="7030A0"/>
                </a:solidFill>
                <a:latin typeface="Arial" panose="020B0604020202020204" pitchFamily="34" charset="0"/>
                <a:cs typeface="Arial" panose="020B0604020202020204" pitchFamily="34" charset="0"/>
              </a:rPr>
              <a:t>is ≥15 cm2 </a:t>
            </a:r>
            <a:r>
              <a:rPr lang="en-US" sz="2400" cap="none" dirty="0" smtClean="0">
                <a:solidFill>
                  <a:srgbClr val="7030A0"/>
                </a:solidFill>
                <a:latin typeface="Arial" panose="020B0604020202020204" pitchFamily="34" charset="0"/>
                <a:cs typeface="Arial" panose="020B0604020202020204" pitchFamily="34" charset="0"/>
              </a:rPr>
              <a:t>. </a:t>
            </a:r>
          </a:p>
          <a:p>
            <a:pPr marL="0" indent="0">
              <a:buNone/>
            </a:pPr>
            <a:endParaRPr lang="en-US"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785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503122"/>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913774" y="1503124"/>
            <a:ext cx="10364451" cy="5354876"/>
          </a:xfrm>
        </p:spPr>
        <p:txBody>
          <a:bodyPr>
            <a:normAutofit/>
          </a:bodyPr>
          <a:lstStyle/>
          <a:p>
            <a:r>
              <a:rPr lang="en-US" sz="2400" cap="none" dirty="0">
                <a:solidFill>
                  <a:srgbClr val="7030A0"/>
                </a:solidFill>
                <a:latin typeface="Arial" panose="020B0604020202020204" pitchFamily="34" charset="0"/>
                <a:cs typeface="Arial" panose="020B0604020202020204" pitchFamily="34" charset="0"/>
              </a:rPr>
              <a:t>There is a </a:t>
            </a:r>
            <a:r>
              <a:rPr lang="en-US" sz="2400" b="1" cap="none" dirty="0">
                <a:solidFill>
                  <a:srgbClr val="7030A0"/>
                </a:solidFill>
                <a:latin typeface="Arial" panose="020B0604020202020204" pitchFamily="34" charset="0"/>
                <a:cs typeface="Arial" panose="020B0604020202020204" pitchFamily="34" charset="0"/>
              </a:rPr>
              <a:t>general consensus </a:t>
            </a:r>
            <a:r>
              <a:rPr lang="en-US" sz="2400" cap="none" dirty="0">
                <a:solidFill>
                  <a:srgbClr val="7030A0"/>
                </a:solidFill>
                <a:latin typeface="Arial" panose="020B0604020202020204" pitchFamily="34" charset="0"/>
                <a:cs typeface="Arial" panose="020B0604020202020204" pitchFamily="34" charset="0"/>
              </a:rPr>
              <a:t>that </a:t>
            </a:r>
            <a:r>
              <a:rPr lang="en-US" sz="2400" b="1" cap="none" dirty="0">
                <a:solidFill>
                  <a:srgbClr val="7030A0"/>
                </a:solidFill>
                <a:latin typeface="Arial" panose="020B0604020202020204" pitchFamily="34" charset="0"/>
                <a:cs typeface="Arial" panose="020B0604020202020204" pitchFamily="34" charset="0"/>
              </a:rPr>
              <a:t>prompt surgical intervention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necessary</a:t>
            </a:r>
            <a:r>
              <a:rPr lang="en-US" sz="2400" cap="none" dirty="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if:</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There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expansion </a:t>
            </a:r>
            <a:r>
              <a:rPr lang="en-US" sz="2400" cap="none" dirty="0">
                <a:solidFill>
                  <a:srgbClr val="7030A0"/>
                </a:solidFill>
                <a:latin typeface="Arial" panose="020B0604020202020204" pitchFamily="34" charset="0"/>
                <a:cs typeface="Arial" panose="020B0604020202020204" pitchFamily="34" charset="0"/>
              </a:rPr>
              <a:t>of the </a:t>
            </a:r>
            <a:r>
              <a:rPr lang="en-US" sz="2400" b="1" cap="none" dirty="0">
                <a:solidFill>
                  <a:srgbClr val="7030A0"/>
                </a:solidFill>
                <a:latin typeface="Arial" panose="020B0604020202020204" pitchFamily="34" charset="0"/>
                <a:cs typeface="Arial" panose="020B0604020202020204" pitchFamily="34" charset="0"/>
              </a:rPr>
              <a:t>hematoma </a:t>
            </a:r>
            <a:r>
              <a:rPr lang="en-US" sz="2400" cap="none" dirty="0">
                <a:solidFill>
                  <a:srgbClr val="7030A0"/>
                </a:solidFill>
                <a:latin typeface="Arial" panose="020B0604020202020204" pitchFamily="34" charset="0"/>
                <a:cs typeface="Arial" panose="020B0604020202020204" pitchFamily="34" charset="0"/>
              </a:rPr>
              <a:t>on </a:t>
            </a:r>
            <a:r>
              <a:rPr lang="en-US" sz="2400" b="1" cap="none" dirty="0">
                <a:solidFill>
                  <a:srgbClr val="7030A0"/>
                </a:solidFill>
                <a:latin typeface="Arial" panose="020B0604020202020204" pitchFamily="34" charset="0"/>
                <a:cs typeface="Arial" panose="020B0604020202020204" pitchFamily="34" charset="0"/>
              </a:rPr>
              <a:t>physical </a:t>
            </a:r>
            <a:r>
              <a:rPr lang="en-US" sz="2400" b="1" cap="none" dirty="0" smtClean="0">
                <a:solidFill>
                  <a:srgbClr val="7030A0"/>
                </a:solidFill>
                <a:latin typeface="Arial" panose="020B0604020202020204" pitchFamily="34" charset="0"/>
                <a:cs typeface="Arial" panose="020B0604020202020204" pitchFamily="34" charset="0"/>
              </a:rPr>
              <a:t>examination </a:t>
            </a:r>
            <a:r>
              <a:rPr lang="en-US" sz="2400" cap="none" dirty="0">
                <a:solidFill>
                  <a:srgbClr val="7030A0"/>
                </a:solidFill>
                <a:latin typeface="Arial" panose="020B0604020202020204" pitchFamily="34" charset="0"/>
                <a:cs typeface="Arial" panose="020B0604020202020204" pitchFamily="34" charset="0"/>
              </a:rPr>
              <a:t>o</a:t>
            </a:r>
            <a:r>
              <a:rPr lang="en-US" sz="2400" cap="none" dirty="0" smtClean="0">
                <a:solidFill>
                  <a:srgbClr val="7030A0"/>
                </a:solidFill>
                <a:latin typeface="Arial" panose="020B0604020202020204" pitchFamily="34" charset="0"/>
                <a:cs typeface="Arial" panose="020B0604020202020204" pitchFamily="34" charset="0"/>
              </a:rPr>
              <a:t>r </a:t>
            </a:r>
            <a:r>
              <a:rPr lang="en-US" sz="2400" b="1" cap="none" dirty="0">
                <a:solidFill>
                  <a:srgbClr val="7030A0"/>
                </a:solidFill>
                <a:latin typeface="Arial" panose="020B0604020202020204" pitchFamily="34" charset="0"/>
                <a:cs typeface="Arial" panose="020B0604020202020204" pitchFamily="34" charset="0"/>
              </a:rPr>
              <a:t>imaging </a:t>
            </a:r>
            <a:r>
              <a:rPr lang="en-US" sz="2400" cap="none" dirty="0">
                <a:solidFill>
                  <a:srgbClr val="7030A0"/>
                </a:solidFill>
                <a:latin typeface="Arial" panose="020B0604020202020204" pitchFamily="34" charset="0"/>
                <a:cs typeface="Arial" panose="020B0604020202020204" pitchFamily="34" charset="0"/>
              </a:rPr>
              <a:t>studies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Or </a:t>
            </a:r>
            <a:r>
              <a:rPr lang="en-US" sz="2400" cap="none" dirty="0">
                <a:solidFill>
                  <a:srgbClr val="7030A0"/>
                </a:solidFill>
                <a:latin typeface="Arial" panose="020B0604020202020204" pitchFamily="34" charset="0"/>
                <a:cs typeface="Arial" panose="020B0604020202020204" pitchFamily="34" charset="0"/>
              </a:rPr>
              <a:t>a </a:t>
            </a:r>
            <a:r>
              <a:rPr lang="en-US" sz="2400" b="1" cap="none" dirty="0">
                <a:solidFill>
                  <a:srgbClr val="7030A0"/>
                </a:solidFill>
                <a:latin typeface="Arial" panose="020B0604020202020204" pitchFamily="34" charset="0"/>
                <a:cs typeface="Arial" panose="020B0604020202020204" pitchFamily="34" charset="0"/>
              </a:rPr>
              <a:t>falling hematocrit</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As </a:t>
            </a:r>
            <a:r>
              <a:rPr lang="en-US" sz="2400" b="1" cap="none" dirty="0">
                <a:solidFill>
                  <a:srgbClr val="7030A0"/>
                </a:solidFill>
                <a:latin typeface="Arial" panose="020B0604020202020204" pitchFamily="34" charset="0"/>
                <a:cs typeface="Arial" panose="020B0604020202020204" pitchFamily="34" charset="0"/>
              </a:rPr>
              <a:t>persistent hemorrhage </a:t>
            </a:r>
            <a:r>
              <a:rPr lang="en-US" sz="2400" cap="none" dirty="0">
                <a:solidFill>
                  <a:srgbClr val="7030A0"/>
                </a:solidFill>
                <a:latin typeface="Arial" panose="020B0604020202020204" pitchFamily="34" charset="0"/>
                <a:cs typeface="Arial" panose="020B0604020202020204" pitchFamily="34" charset="0"/>
              </a:rPr>
              <a:t>can lead to </a:t>
            </a:r>
            <a:r>
              <a:rPr lang="en-US" sz="2400" b="1" cap="none" dirty="0">
                <a:solidFill>
                  <a:srgbClr val="7030A0"/>
                </a:solidFill>
                <a:latin typeface="Arial" panose="020B0604020202020204" pitchFamily="34" charset="0"/>
                <a:cs typeface="Arial" panose="020B0604020202020204" pitchFamily="34" charset="0"/>
              </a:rPr>
              <a:t>hemodynamic instability </a:t>
            </a:r>
            <a:r>
              <a:rPr lang="en-US" sz="2400" cap="none" dirty="0">
                <a:solidFill>
                  <a:srgbClr val="7030A0"/>
                </a:solidFill>
                <a:latin typeface="Arial" panose="020B0604020202020204" pitchFamily="34" charset="0"/>
                <a:cs typeface="Arial" panose="020B0604020202020204" pitchFamily="34" charset="0"/>
              </a:rPr>
              <a:t>or </a:t>
            </a:r>
            <a:r>
              <a:rPr lang="en-US" sz="2400" b="1" cap="none" dirty="0">
                <a:solidFill>
                  <a:srgbClr val="7030A0"/>
                </a:solidFill>
                <a:latin typeface="Arial" panose="020B0604020202020204" pitchFamily="34" charset="0"/>
                <a:cs typeface="Arial" panose="020B0604020202020204" pitchFamily="34" charset="0"/>
              </a:rPr>
              <a:t>put the tissue at risk of necrosis.</a:t>
            </a:r>
          </a:p>
          <a:p>
            <a:endParaRPr lang="en-US" sz="2400" dirty="0"/>
          </a:p>
          <a:p>
            <a:endParaRPr lang="en-US" sz="2400" dirty="0"/>
          </a:p>
        </p:txBody>
      </p:sp>
    </p:spTree>
    <p:extLst>
      <p:ext uri="{BB962C8B-B14F-4D97-AF65-F5344CB8AC3E}">
        <p14:creationId xmlns:p14="http://schemas.microsoft.com/office/powerpoint/2010/main" val="426346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9795"/>
            <a:ext cx="10364451" cy="734294"/>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913773" y="764090"/>
            <a:ext cx="10364451" cy="6093910"/>
          </a:xfrm>
        </p:spPr>
        <p:txBody>
          <a:bodyPr>
            <a:noAutofit/>
          </a:bodyPr>
          <a:lstStyle/>
          <a:p>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skin over </a:t>
            </a:r>
            <a:r>
              <a:rPr lang="en-US" sz="2400" cap="none" dirty="0">
                <a:solidFill>
                  <a:srgbClr val="7030A0"/>
                </a:solidFill>
                <a:latin typeface="Arial" panose="020B0604020202020204" pitchFamily="34" charset="0"/>
                <a:cs typeface="Arial" panose="020B0604020202020204" pitchFamily="34" charset="0"/>
              </a:rPr>
              <a:t>the hematoma is </a:t>
            </a:r>
            <a:r>
              <a:rPr lang="en-US" sz="2400" b="1" cap="none" dirty="0">
                <a:solidFill>
                  <a:srgbClr val="7030A0"/>
                </a:solidFill>
                <a:latin typeface="Arial" panose="020B0604020202020204" pitchFamily="34" charset="0"/>
                <a:cs typeface="Arial" panose="020B0604020202020204" pitchFamily="34" charset="0"/>
              </a:rPr>
              <a:t>incised</a:t>
            </a:r>
            <a:r>
              <a:rPr lang="en-US" sz="2400" cap="none" dirty="0">
                <a:solidFill>
                  <a:srgbClr val="7030A0"/>
                </a:solidFill>
                <a:latin typeface="Arial" panose="020B0604020202020204" pitchFamily="34" charset="0"/>
                <a:cs typeface="Arial" panose="020B0604020202020204" pitchFamily="34" charset="0"/>
              </a:rPr>
              <a:t> and the </a:t>
            </a:r>
            <a:r>
              <a:rPr lang="en-US" sz="2400" b="1" cap="none" dirty="0">
                <a:solidFill>
                  <a:srgbClr val="7030A0"/>
                </a:solidFill>
                <a:latin typeface="Arial" panose="020B0604020202020204" pitchFamily="34" charset="0"/>
                <a:cs typeface="Arial" panose="020B0604020202020204" pitchFamily="34" charset="0"/>
              </a:rPr>
              <a:t>clot evacuated</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 </a:t>
            </a:r>
            <a:r>
              <a:rPr lang="en-US" sz="2400" b="1" cap="none" dirty="0">
                <a:solidFill>
                  <a:srgbClr val="7030A0"/>
                </a:solidFill>
                <a:latin typeface="Arial" panose="020B0604020202020204" pitchFamily="34" charset="0"/>
                <a:cs typeface="Arial" panose="020B0604020202020204" pitchFamily="34" charset="0"/>
              </a:rPr>
              <a:t>suction/irrigation device </a:t>
            </a:r>
            <a:r>
              <a:rPr lang="en-US" sz="2400" cap="none" dirty="0">
                <a:solidFill>
                  <a:srgbClr val="7030A0"/>
                </a:solidFill>
                <a:latin typeface="Arial" panose="020B0604020202020204" pitchFamily="34" charset="0"/>
                <a:cs typeface="Arial" panose="020B0604020202020204" pitchFamily="34" charset="0"/>
              </a:rPr>
              <a:t>may be helpful in clearing the clot and debris.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Detectable </a:t>
            </a:r>
            <a:r>
              <a:rPr lang="en-US" sz="2400" b="1" cap="none" dirty="0">
                <a:solidFill>
                  <a:srgbClr val="7030A0"/>
                </a:solidFill>
                <a:latin typeface="Arial" panose="020B0604020202020204" pitchFamily="34" charset="0"/>
                <a:cs typeface="Arial" panose="020B0604020202020204" pitchFamily="34" charset="0"/>
              </a:rPr>
              <a:t>bleeding points </a:t>
            </a:r>
            <a:r>
              <a:rPr lang="en-US" sz="2400" cap="none" dirty="0">
                <a:solidFill>
                  <a:srgbClr val="7030A0"/>
                </a:solidFill>
                <a:latin typeface="Arial" panose="020B0604020202020204" pitchFamily="34" charset="0"/>
                <a:cs typeface="Arial" panose="020B0604020202020204" pitchFamily="34" charset="0"/>
              </a:rPr>
              <a:t>should be </a:t>
            </a:r>
            <a:r>
              <a:rPr lang="en-US" sz="2400" b="1" cap="none" dirty="0">
                <a:solidFill>
                  <a:srgbClr val="7030A0"/>
                </a:solidFill>
                <a:latin typeface="Arial" panose="020B0604020202020204" pitchFamily="34" charset="0"/>
                <a:cs typeface="Arial" panose="020B0604020202020204" pitchFamily="34" charset="0"/>
              </a:rPr>
              <a:t>ligated</a:t>
            </a:r>
            <a:r>
              <a:rPr lang="en-US" sz="2400" cap="none" dirty="0">
                <a:solidFill>
                  <a:srgbClr val="7030A0"/>
                </a:solidFill>
                <a:latin typeface="Arial" panose="020B0604020202020204" pitchFamily="34" charset="0"/>
                <a:cs typeface="Arial" panose="020B0604020202020204" pitchFamily="34" charset="0"/>
              </a:rPr>
              <a:t> if identified; however, </a:t>
            </a:r>
            <a:r>
              <a:rPr lang="en-US" sz="2400" b="1" cap="none" dirty="0">
                <a:solidFill>
                  <a:srgbClr val="7030A0"/>
                </a:solidFill>
                <a:latin typeface="Arial" panose="020B0604020202020204" pitchFamily="34" charset="0"/>
                <a:cs typeface="Arial" panose="020B0604020202020204" pitchFamily="34" charset="0"/>
              </a:rPr>
              <a:t>in most cases</a:t>
            </a:r>
            <a:r>
              <a:rPr lang="en-US" sz="2400" cap="none" dirty="0">
                <a:solidFill>
                  <a:srgbClr val="7030A0"/>
                </a:solidFill>
                <a:latin typeface="Arial" panose="020B0604020202020204" pitchFamily="34" charset="0"/>
                <a:cs typeface="Arial" panose="020B0604020202020204" pitchFamily="34" charset="0"/>
              </a:rPr>
              <a:t>, the </a:t>
            </a:r>
            <a:r>
              <a:rPr lang="en-US" sz="2400" b="1" cap="none" dirty="0">
                <a:solidFill>
                  <a:srgbClr val="7030A0"/>
                </a:solidFill>
                <a:latin typeface="Arial" panose="020B0604020202020204" pitchFamily="34" charset="0"/>
                <a:cs typeface="Arial" panose="020B0604020202020204" pitchFamily="34" charset="0"/>
              </a:rPr>
              <a:t>lacerated vessel cannot be identified</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Bleeding </a:t>
            </a:r>
            <a:r>
              <a:rPr lang="en-US" sz="2400" cap="none" dirty="0">
                <a:solidFill>
                  <a:srgbClr val="7030A0"/>
                </a:solidFill>
                <a:latin typeface="Arial" panose="020B0604020202020204" pitchFamily="34" charset="0"/>
                <a:cs typeface="Arial" panose="020B0604020202020204" pitchFamily="34" charset="0"/>
              </a:rPr>
              <a:t>leading to a vulvar hematoma is </a:t>
            </a:r>
            <a:r>
              <a:rPr lang="en-US" sz="2400" b="1" cap="none" dirty="0">
                <a:solidFill>
                  <a:srgbClr val="7030A0"/>
                </a:solidFill>
                <a:latin typeface="Arial" panose="020B0604020202020204" pitchFamily="34" charset="0"/>
                <a:cs typeface="Arial" panose="020B0604020202020204" pitchFamily="34" charset="0"/>
              </a:rPr>
              <a:t>often</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venous</a:t>
            </a:r>
            <a:r>
              <a:rPr lang="en-US" sz="2400" cap="none" dirty="0">
                <a:solidFill>
                  <a:srgbClr val="7030A0"/>
                </a:solidFill>
                <a:latin typeface="Arial" panose="020B0604020202020204" pitchFamily="34" charset="0"/>
                <a:cs typeface="Arial" panose="020B0604020202020204" pitchFamily="34" charset="0"/>
              </a:rPr>
              <a:t> and </a:t>
            </a:r>
            <a:r>
              <a:rPr lang="en-US" sz="2400" b="1" cap="none" dirty="0">
                <a:solidFill>
                  <a:srgbClr val="7030A0"/>
                </a:solidFill>
                <a:latin typeface="Arial" panose="020B0604020202020204" pitchFamily="34" charset="0"/>
                <a:cs typeface="Arial" panose="020B0604020202020204" pitchFamily="34" charset="0"/>
              </a:rPr>
              <a:t>from multiple sites</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specific vessels </a:t>
            </a:r>
            <a:r>
              <a:rPr lang="en-US" sz="2400" cap="none" dirty="0">
                <a:solidFill>
                  <a:srgbClr val="7030A0"/>
                </a:solidFill>
                <a:latin typeface="Arial" panose="020B0604020202020204" pitchFamily="34" charset="0"/>
                <a:cs typeface="Arial" panose="020B0604020202020204" pitchFamily="34" charset="0"/>
              </a:rPr>
              <a:t>may be </a:t>
            </a:r>
            <a:r>
              <a:rPr lang="en-US" sz="2400" b="1" cap="none" dirty="0">
                <a:solidFill>
                  <a:srgbClr val="7030A0"/>
                </a:solidFill>
                <a:latin typeface="Arial" panose="020B0604020202020204" pitchFamily="34" charset="0"/>
                <a:cs typeface="Arial" panose="020B0604020202020204" pitchFamily="34" charset="0"/>
              </a:rPr>
              <a:t>difficult to isolate </a:t>
            </a:r>
            <a:r>
              <a:rPr lang="en-US" sz="2400" cap="none" dirty="0">
                <a:solidFill>
                  <a:srgbClr val="7030A0"/>
                </a:solidFill>
                <a:latin typeface="Arial" panose="020B0604020202020204" pitchFamily="34" charset="0"/>
                <a:cs typeface="Arial" panose="020B0604020202020204" pitchFamily="34" charset="0"/>
              </a:rPr>
              <a:t>to control the bleeding surgically.</a:t>
            </a:r>
          </a:p>
          <a:p>
            <a:r>
              <a:rPr lang="en-US" sz="2400" b="1" cap="none" dirty="0" smtClean="0">
                <a:solidFill>
                  <a:srgbClr val="7030A0"/>
                </a:solidFill>
                <a:latin typeface="Arial" panose="020B0604020202020204" pitchFamily="34" charset="0"/>
                <a:cs typeface="Arial" panose="020B0604020202020204" pitchFamily="34" charset="0"/>
              </a:rPr>
              <a:t>Re-approximate</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the space created by the hematoma using </a:t>
            </a:r>
            <a:r>
              <a:rPr lang="en-US" sz="2400" b="1" cap="none" dirty="0">
                <a:solidFill>
                  <a:srgbClr val="7030A0"/>
                </a:solidFill>
                <a:latin typeface="Arial" panose="020B0604020202020204" pitchFamily="34" charset="0"/>
                <a:cs typeface="Arial" panose="020B0604020202020204" pitchFamily="34" charset="0"/>
              </a:rPr>
              <a:t>interrupted or figure-of-eight stitches</a:t>
            </a:r>
            <a:r>
              <a:rPr lang="en-US" sz="2400" cap="none" dirty="0">
                <a:solidFill>
                  <a:srgbClr val="7030A0"/>
                </a:solidFill>
                <a:latin typeface="Arial" panose="020B0604020202020204" pitchFamily="34" charset="0"/>
                <a:cs typeface="Arial" panose="020B0604020202020204" pitchFamily="34" charset="0"/>
              </a:rPr>
              <a:t> of a fine, </a:t>
            </a:r>
            <a:r>
              <a:rPr lang="en-US" sz="2400" b="1" cap="none" dirty="0">
                <a:solidFill>
                  <a:srgbClr val="7030A0"/>
                </a:solidFill>
                <a:latin typeface="Arial" panose="020B0604020202020204" pitchFamily="34" charset="0"/>
                <a:cs typeface="Arial" panose="020B0604020202020204" pitchFamily="34" charset="0"/>
              </a:rPr>
              <a:t>rapidly absorbable</a:t>
            </a:r>
            <a:r>
              <a:rPr lang="en-US" sz="2400" cap="none" dirty="0">
                <a:solidFill>
                  <a:srgbClr val="7030A0"/>
                </a:solidFill>
                <a:latin typeface="Arial" panose="020B0604020202020204" pitchFamily="34" charset="0"/>
                <a:cs typeface="Arial" panose="020B0604020202020204" pitchFamily="34" charset="0"/>
              </a:rPr>
              <a:t>, synthetic suture such as </a:t>
            </a:r>
            <a:r>
              <a:rPr lang="en-US" sz="2400" b="1" cap="none" dirty="0" err="1">
                <a:solidFill>
                  <a:srgbClr val="7030A0"/>
                </a:solidFill>
                <a:latin typeface="Arial" panose="020B0604020202020204" pitchFamily="34" charset="0"/>
                <a:cs typeface="Arial" panose="020B0604020202020204" pitchFamily="34" charset="0"/>
              </a:rPr>
              <a:t>monocryl</a:t>
            </a:r>
            <a:r>
              <a:rPr lang="en-US" sz="2400" b="1" cap="none" dirty="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or </a:t>
            </a:r>
            <a:r>
              <a:rPr lang="en-US" sz="2400" cap="none" dirty="0" err="1" smtClean="0">
                <a:solidFill>
                  <a:srgbClr val="7030A0"/>
                </a:solidFill>
                <a:latin typeface="Arial" panose="020B0604020202020204" pitchFamily="34" charset="0"/>
                <a:cs typeface="Arial" panose="020B0604020202020204" pitchFamily="34" charset="0"/>
              </a:rPr>
              <a:t>polyglactin</a:t>
            </a:r>
            <a:r>
              <a:rPr lang="en-US" sz="2400" cap="none" dirty="0" smtClean="0">
                <a:solidFill>
                  <a:srgbClr val="7030A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7113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826718"/>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Vulvar Hematomas </a:t>
            </a:r>
            <a:endParaRPr lang="en-US" sz="2800" dirty="0"/>
          </a:p>
        </p:txBody>
      </p:sp>
      <p:sp>
        <p:nvSpPr>
          <p:cNvPr id="3" name="Content Placeholder 2"/>
          <p:cNvSpPr>
            <a:spLocks noGrp="1"/>
          </p:cNvSpPr>
          <p:nvPr>
            <p:ph sz="quarter" idx="13"/>
          </p:nvPr>
        </p:nvSpPr>
        <p:spPr>
          <a:xfrm>
            <a:off x="913773" y="826718"/>
            <a:ext cx="10364451" cy="6031282"/>
          </a:xfrm>
        </p:spPr>
        <p:txBody>
          <a:bodyPr>
            <a:noAutofit/>
          </a:bodyPr>
          <a:lstStyle/>
          <a:p>
            <a:r>
              <a:rPr lang="en-US" sz="2400" cap="none" dirty="0">
                <a:solidFill>
                  <a:srgbClr val="7030A0"/>
                </a:solidFill>
                <a:latin typeface="Arial" panose="020B0604020202020204" pitchFamily="34" charset="0"/>
                <a:cs typeface="Arial" panose="020B0604020202020204" pitchFamily="34" charset="0"/>
              </a:rPr>
              <a:t>It is important to </a:t>
            </a:r>
            <a:r>
              <a:rPr lang="en-US" sz="2400" b="1" cap="none" dirty="0">
                <a:solidFill>
                  <a:srgbClr val="7030A0"/>
                </a:solidFill>
                <a:latin typeface="Arial" panose="020B0604020202020204" pitchFamily="34" charset="0"/>
                <a:cs typeface="Arial" panose="020B0604020202020204" pitchFamily="34" charset="0"/>
              </a:rPr>
              <a:t>avoid putting extra foreign material </a:t>
            </a:r>
            <a:r>
              <a:rPr lang="en-US" sz="2400" cap="none" dirty="0">
                <a:solidFill>
                  <a:srgbClr val="7030A0"/>
                </a:solidFill>
                <a:latin typeface="Arial" panose="020B0604020202020204" pitchFamily="34" charset="0"/>
                <a:cs typeface="Arial" panose="020B0604020202020204" pitchFamily="34" charset="0"/>
              </a:rPr>
              <a:t>into the wound, as this </a:t>
            </a:r>
            <a:r>
              <a:rPr lang="en-US" sz="2400" b="1" cap="none" dirty="0">
                <a:solidFill>
                  <a:srgbClr val="7030A0"/>
                </a:solidFill>
                <a:latin typeface="Arial" panose="020B0604020202020204" pitchFamily="34" charset="0"/>
                <a:cs typeface="Arial" panose="020B0604020202020204" pitchFamily="34" charset="0"/>
              </a:rPr>
              <a:t>increases </a:t>
            </a:r>
            <a:r>
              <a:rPr lang="en-US" sz="2400" cap="none" dirty="0">
                <a:solidFill>
                  <a:srgbClr val="7030A0"/>
                </a:solidFill>
                <a:latin typeface="Arial" panose="020B0604020202020204" pitchFamily="34" charset="0"/>
                <a:cs typeface="Arial" panose="020B0604020202020204" pitchFamily="34" charset="0"/>
              </a:rPr>
              <a:t>the risk of </a:t>
            </a:r>
            <a:r>
              <a:rPr lang="en-US" sz="2400" b="1" cap="none" dirty="0">
                <a:solidFill>
                  <a:srgbClr val="7030A0"/>
                </a:solidFill>
                <a:latin typeface="Arial" panose="020B0604020202020204" pitchFamily="34" charset="0"/>
                <a:cs typeface="Arial" panose="020B0604020202020204" pitchFamily="34" charset="0"/>
              </a:rPr>
              <a:t>infection</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Pressure</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is maintained by placing a </a:t>
            </a:r>
            <a:r>
              <a:rPr lang="en-US" sz="2400" b="1" cap="none" dirty="0">
                <a:solidFill>
                  <a:srgbClr val="7030A0"/>
                </a:solidFill>
                <a:latin typeface="Arial" panose="020B0604020202020204" pitchFamily="34" charset="0"/>
                <a:cs typeface="Arial" panose="020B0604020202020204" pitchFamily="34" charset="0"/>
              </a:rPr>
              <a:t>sandbag</a:t>
            </a:r>
            <a:r>
              <a:rPr lang="en-US" sz="2400" cap="none" dirty="0">
                <a:solidFill>
                  <a:srgbClr val="7030A0"/>
                </a:solidFill>
                <a:latin typeface="Arial" panose="020B0604020202020204" pitchFamily="34" charset="0"/>
                <a:cs typeface="Arial" panose="020B0604020202020204" pitchFamily="34" charset="0"/>
              </a:rPr>
              <a:t> or a </a:t>
            </a:r>
            <a:r>
              <a:rPr lang="en-US" sz="2400" b="1" cap="none" dirty="0">
                <a:solidFill>
                  <a:srgbClr val="7030A0"/>
                </a:solidFill>
                <a:latin typeface="Arial" panose="020B0604020202020204" pitchFamily="34" charset="0"/>
                <a:cs typeface="Arial" panose="020B0604020202020204" pitchFamily="34" charset="0"/>
              </a:rPr>
              <a:t>one liter bag of intravenous fluid </a:t>
            </a:r>
            <a:r>
              <a:rPr lang="en-US" sz="2400" cap="none" dirty="0">
                <a:solidFill>
                  <a:srgbClr val="7030A0"/>
                </a:solidFill>
                <a:latin typeface="Arial" panose="020B0604020202020204" pitchFamily="34" charset="0"/>
                <a:cs typeface="Arial" panose="020B0604020202020204" pitchFamily="34" charset="0"/>
              </a:rPr>
              <a:t>over the area for </a:t>
            </a:r>
            <a:r>
              <a:rPr lang="en-US" sz="2400" b="1" cap="none" dirty="0">
                <a:solidFill>
                  <a:srgbClr val="7030A0"/>
                </a:solidFill>
                <a:latin typeface="Arial" panose="020B0604020202020204" pitchFamily="34" charset="0"/>
                <a:cs typeface="Arial" panose="020B0604020202020204" pitchFamily="34" charset="0"/>
              </a:rPr>
              <a:t>12 hours</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These </a:t>
            </a:r>
            <a:r>
              <a:rPr lang="en-US" sz="2400" cap="none" dirty="0">
                <a:solidFill>
                  <a:srgbClr val="7030A0"/>
                </a:solidFill>
                <a:latin typeface="Arial" panose="020B0604020202020204" pitchFamily="34" charset="0"/>
                <a:cs typeface="Arial" panose="020B0604020202020204" pitchFamily="34" charset="0"/>
              </a:rPr>
              <a:t>maneuvers usually </a:t>
            </a:r>
            <a:r>
              <a:rPr lang="en-US" sz="2400" b="1" cap="none" dirty="0">
                <a:solidFill>
                  <a:srgbClr val="7030A0"/>
                </a:solidFill>
                <a:latin typeface="Arial" panose="020B0604020202020204" pitchFamily="34" charset="0"/>
                <a:cs typeface="Arial" panose="020B0604020202020204" pitchFamily="34" charset="0"/>
              </a:rPr>
              <a:t>prevent recurrence of the hematoma</a:t>
            </a:r>
            <a:r>
              <a:rPr lang="en-US" sz="2400" cap="none" dirty="0">
                <a:solidFill>
                  <a:srgbClr val="7030A0"/>
                </a:solidFill>
                <a:latin typeface="Arial" panose="020B0604020202020204" pitchFamily="34" charset="0"/>
                <a:cs typeface="Arial" panose="020B0604020202020204" pitchFamily="34" charset="0"/>
              </a:rPr>
              <a:t>, even though a </a:t>
            </a:r>
            <a:r>
              <a:rPr lang="en-US" sz="2400" b="1" cap="none" dirty="0">
                <a:solidFill>
                  <a:srgbClr val="7030A0"/>
                </a:solidFill>
                <a:latin typeface="Arial" panose="020B0604020202020204" pitchFamily="34" charset="0"/>
                <a:cs typeface="Arial" panose="020B0604020202020204" pitchFamily="34" charset="0"/>
              </a:rPr>
              <a:t>causative vessel was not identified </a:t>
            </a:r>
            <a:r>
              <a:rPr lang="en-US" sz="2400" cap="none" dirty="0">
                <a:solidFill>
                  <a:srgbClr val="7030A0"/>
                </a:solidFill>
                <a:latin typeface="Arial" panose="020B0604020202020204" pitchFamily="34" charset="0"/>
                <a:cs typeface="Arial" panose="020B0604020202020204" pitchFamily="34" charset="0"/>
              </a:rPr>
              <a:t>and ligated.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We </a:t>
            </a:r>
            <a:r>
              <a:rPr lang="en-US" sz="2400" cap="none" dirty="0">
                <a:solidFill>
                  <a:srgbClr val="7030A0"/>
                </a:solidFill>
                <a:latin typeface="Arial" panose="020B0604020202020204" pitchFamily="34" charset="0"/>
                <a:cs typeface="Arial" panose="020B0604020202020204" pitchFamily="34" charset="0"/>
              </a:rPr>
              <a:t>do not pack or drain the hematoma </a:t>
            </a:r>
            <a:r>
              <a:rPr lang="en-US" sz="2400" cap="none" dirty="0" smtClean="0">
                <a:solidFill>
                  <a:srgbClr val="7030A0"/>
                </a:solidFill>
                <a:latin typeface="Arial" panose="020B0604020202020204" pitchFamily="34" charset="0"/>
                <a:cs typeface="Arial" panose="020B0604020202020204" pitchFamily="34" charset="0"/>
              </a:rPr>
              <a:t>cavity</a:t>
            </a:r>
            <a:r>
              <a:rPr lang="en-US" sz="2400" b="1" cap="none" dirty="0" smtClean="0">
                <a:solidFill>
                  <a:srgbClr val="7030A0"/>
                </a:solidFill>
                <a:latin typeface="Arial" panose="020B0604020202020204" pitchFamily="34" charset="0"/>
                <a:cs typeface="Arial" panose="020B0604020202020204" pitchFamily="34" charset="0"/>
              </a:rPr>
              <a:t> </a:t>
            </a:r>
            <a:r>
              <a:rPr lang="en-US" sz="1200" b="1" cap="none" dirty="0" smtClean="0">
                <a:solidFill>
                  <a:srgbClr val="7030A0"/>
                </a:solidFill>
                <a:latin typeface="Arial" panose="020B0604020202020204" pitchFamily="34" charset="0"/>
                <a:cs typeface="Arial" panose="020B0604020202020204" pitchFamily="34" charset="0"/>
              </a:rPr>
              <a:t>(UP to DATE 2023).</a:t>
            </a:r>
            <a:endParaRPr lang="en-US" sz="1200" b="1" cap="none" dirty="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Suturing</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near the </a:t>
            </a:r>
            <a:r>
              <a:rPr lang="en-US" sz="2400" b="1" cap="none" dirty="0">
                <a:solidFill>
                  <a:srgbClr val="7030A0"/>
                </a:solidFill>
                <a:latin typeface="Arial" panose="020B0604020202020204" pitchFamily="34" charset="0"/>
                <a:cs typeface="Arial" panose="020B0604020202020204" pitchFamily="34" charset="0"/>
              </a:rPr>
              <a:t>clitoris</a:t>
            </a:r>
            <a:r>
              <a:rPr lang="en-US" sz="2400" cap="none" dirty="0">
                <a:solidFill>
                  <a:srgbClr val="7030A0"/>
                </a:solidFill>
                <a:latin typeface="Arial" panose="020B0604020202020204" pitchFamily="34" charset="0"/>
                <a:cs typeface="Arial" panose="020B0604020202020204" pitchFamily="34" charset="0"/>
              </a:rPr>
              <a:t> or on the </a:t>
            </a:r>
            <a:r>
              <a:rPr lang="en-US" sz="2400" b="1" cap="none" dirty="0">
                <a:solidFill>
                  <a:srgbClr val="7030A0"/>
                </a:solidFill>
                <a:latin typeface="Arial" panose="020B0604020202020204" pitchFamily="34" charset="0"/>
                <a:cs typeface="Arial" panose="020B0604020202020204" pitchFamily="34" charset="0"/>
              </a:rPr>
              <a:t>labia</a:t>
            </a:r>
            <a:r>
              <a:rPr lang="en-US" sz="2400" cap="none" dirty="0">
                <a:solidFill>
                  <a:srgbClr val="7030A0"/>
                </a:solidFill>
                <a:latin typeface="Arial" panose="020B0604020202020204" pitchFamily="34" charset="0"/>
                <a:cs typeface="Arial" panose="020B0604020202020204" pitchFamily="34" charset="0"/>
              </a:rPr>
              <a:t> may result </a:t>
            </a:r>
            <a:r>
              <a:rPr lang="en-US" sz="2400" b="1" cap="none" dirty="0">
                <a:solidFill>
                  <a:srgbClr val="7030A0"/>
                </a:solidFill>
                <a:latin typeface="Arial" panose="020B0604020202020204" pitchFamily="34" charset="0"/>
                <a:cs typeface="Arial" panose="020B0604020202020204" pitchFamily="34" charset="0"/>
              </a:rPr>
              <a:t>in more postoperative discomfort </a:t>
            </a:r>
            <a:r>
              <a:rPr lang="en-US" sz="2400" cap="none" dirty="0">
                <a:solidFill>
                  <a:srgbClr val="7030A0"/>
                </a:solidFill>
                <a:latin typeface="Arial" panose="020B0604020202020204" pitchFamily="34" charset="0"/>
                <a:cs typeface="Arial" panose="020B0604020202020204" pitchFamily="34" charset="0"/>
              </a:rPr>
              <a:t>than if the area of the </a:t>
            </a:r>
            <a:r>
              <a:rPr lang="en-US" sz="2400" b="1" cap="none" dirty="0">
                <a:solidFill>
                  <a:srgbClr val="7030A0"/>
                </a:solidFill>
                <a:latin typeface="Arial" panose="020B0604020202020204" pitchFamily="34" charset="0"/>
                <a:cs typeface="Arial" panose="020B0604020202020204" pitchFamily="34" charset="0"/>
              </a:rPr>
              <a:t>evacuated hematoma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left to heal </a:t>
            </a:r>
            <a:r>
              <a:rPr lang="en-US" sz="2400" cap="none" dirty="0">
                <a:solidFill>
                  <a:srgbClr val="7030A0"/>
                </a:solidFill>
                <a:latin typeface="Arial" panose="020B0604020202020204" pitchFamily="34" charset="0"/>
                <a:cs typeface="Arial" panose="020B0604020202020204" pitchFamily="34" charset="0"/>
              </a:rPr>
              <a:t>by secondary intention;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Therefore</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these areas </a:t>
            </a:r>
            <a:r>
              <a:rPr lang="en-US" sz="2400" cap="none" dirty="0">
                <a:solidFill>
                  <a:srgbClr val="7030A0"/>
                </a:solidFill>
                <a:latin typeface="Arial" panose="020B0604020202020204" pitchFamily="34" charset="0"/>
                <a:cs typeface="Arial" panose="020B0604020202020204" pitchFamily="34" charset="0"/>
              </a:rPr>
              <a:t>are</a:t>
            </a:r>
            <a:r>
              <a:rPr lang="en-US" sz="2400" b="1" cap="none" dirty="0">
                <a:solidFill>
                  <a:srgbClr val="7030A0"/>
                </a:solidFill>
                <a:latin typeface="Arial" panose="020B0604020202020204" pitchFamily="34" charset="0"/>
                <a:cs typeface="Arial" panose="020B0604020202020204" pitchFamily="34" charset="0"/>
              </a:rPr>
              <a:t> sutured only if there is persistent bleeding or the defect is large.</a:t>
            </a:r>
          </a:p>
          <a:p>
            <a:endParaRPr lang="en-US" sz="2400" dirty="0"/>
          </a:p>
        </p:txBody>
      </p:sp>
    </p:spTree>
    <p:extLst>
      <p:ext uri="{BB962C8B-B14F-4D97-AF65-F5344CB8AC3E}">
        <p14:creationId xmlns:p14="http://schemas.microsoft.com/office/powerpoint/2010/main" val="329025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723" y="112735"/>
            <a:ext cx="10459233" cy="1077238"/>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Vaginal Hematomas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88723" y="864296"/>
            <a:ext cx="10459233" cy="5993704"/>
          </a:xfrm>
        </p:spPr>
        <p:txBody>
          <a:bodyPr>
            <a:noAutofit/>
          </a:bodyPr>
          <a:lstStyle/>
          <a:p>
            <a:endParaRPr lang="en-US"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cap="none" dirty="0">
                <a:solidFill>
                  <a:srgbClr val="7030A0"/>
                </a:solidFill>
                <a:latin typeface="Arial" panose="020B0604020202020204" pitchFamily="34" charset="0"/>
                <a:cs typeface="Arial" panose="020B0604020202020204" pitchFamily="34" charset="0"/>
              </a:rPr>
              <a:t>approach Is </a:t>
            </a:r>
            <a:r>
              <a:rPr lang="en-US" sz="2400" b="1" cap="none" dirty="0" smtClean="0">
                <a:solidFill>
                  <a:srgbClr val="7030A0"/>
                </a:solidFill>
                <a:latin typeface="Arial" panose="020B0604020202020204" pitchFamily="34" charset="0"/>
                <a:cs typeface="Arial" panose="020B0604020202020204" pitchFamily="34" charset="0"/>
              </a:rPr>
              <a:t>similar</a:t>
            </a:r>
            <a:r>
              <a:rPr lang="en-US" sz="2400" cap="none" dirty="0" smtClean="0">
                <a:solidFill>
                  <a:srgbClr val="7030A0"/>
                </a:solidFill>
                <a:latin typeface="Arial" panose="020B0604020202020204" pitchFamily="34" charset="0"/>
                <a:cs typeface="Arial" panose="020B0604020202020204" pitchFamily="34" charset="0"/>
              </a:rPr>
              <a:t> to that for </a:t>
            </a:r>
            <a:r>
              <a:rPr lang="en-US" sz="2400" b="1" cap="none" dirty="0" smtClean="0">
                <a:solidFill>
                  <a:srgbClr val="7030A0"/>
                </a:solidFill>
                <a:latin typeface="Arial" panose="020B0604020202020204" pitchFamily="34" charset="0"/>
                <a:cs typeface="Arial" panose="020B0604020202020204" pitchFamily="34" charset="0"/>
              </a:rPr>
              <a:t>vulvar hematomas</a:t>
            </a:r>
            <a:r>
              <a:rPr lang="en-US" sz="2400" cap="none" dirty="0" smtClean="0">
                <a:solidFill>
                  <a:srgbClr val="7030A0"/>
                </a:solidFill>
                <a:latin typeface="Arial" panose="020B0604020202020204" pitchFamily="34" charset="0"/>
                <a:cs typeface="Arial" panose="020B0604020202020204" pitchFamily="34" charset="0"/>
              </a:rPr>
              <a:t>. </a:t>
            </a:r>
          </a:p>
          <a:p>
            <a:r>
              <a:rPr lang="en-US" sz="2400" cap="none" dirty="0" smtClean="0">
                <a:solidFill>
                  <a:srgbClr val="7030A0"/>
                </a:solidFill>
                <a:latin typeface="Arial" panose="020B0604020202020204" pitchFamily="34" charset="0"/>
                <a:cs typeface="Arial" panose="020B0604020202020204" pitchFamily="34" charset="0"/>
              </a:rPr>
              <a:t>Vaginal hematomas </a:t>
            </a:r>
            <a:r>
              <a:rPr lang="en-US" sz="2400" b="1" cap="none" dirty="0" smtClean="0">
                <a:solidFill>
                  <a:srgbClr val="7030A0"/>
                </a:solidFill>
                <a:latin typeface="Arial" panose="020B0604020202020204" pitchFamily="34" charset="0"/>
                <a:cs typeface="Arial" panose="020B0604020202020204" pitchFamily="34" charset="0"/>
              </a:rPr>
              <a:t>larger than approximately 4 cm </a:t>
            </a:r>
            <a:r>
              <a:rPr lang="en-US" sz="2400" cap="none" dirty="0" smtClean="0">
                <a:solidFill>
                  <a:srgbClr val="7030A0"/>
                </a:solidFill>
                <a:latin typeface="Arial" panose="020B0604020202020204" pitchFamily="34" charset="0"/>
                <a:cs typeface="Arial" panose="020B0604020202020204" pitchFamily="34" charset="0"/>
              </a:rPr>
              <a:t>may need to be </a:t>
            </a:r>
            <a:r>
              <a:rPr lang="en-US" sz="2400" b="1" cap="none" dirty="0" smtClean="0">
                <a:solidFill>
                  <a:srgbClr val="7030A0"/>
                </a:solidFill>
                <a:latin typeface="Arial" panose="020B0604020202020204" pitchFamily="34" charset="0"/>
                <a:cs typeface="Arial" panose="020B0604020202020204" pitchFamily="34" charset="0"/>
              </a:rPr>
              <a:t>evacuated</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Good </a:t>
            </a:r>
            <a:r>
              <a:rPr lang="en-US" sz="2400" b="1" cap="none" dirty="0">
                <a:solidFill>
                  <a:srgbClr val="7030A0"/>
                </a:solidFill>
                <a:latin typeface="Arial" panose="020B0604020202020204" pitchFamily="34" charset="0"/>
                <a:cs typeface="Arial" panose="020B0604020202020204" pitchFamily="34" charset="0"/>
              </a:rPr>
              <a:t>surgical exposure </a:t>
            </a:r>
            <a:r>
              <a:rPr lang="en-US" sz="2400" cap="none" dirty="0">
                <a:solidFill>
                  <a:srgbClr val="7030A0"/>
                </a:solidFill>
                <a:latin typeface="Arial" panose="020B0604020202020204" pitchFamily="34" charset="0"/>
                <a:cs typeface="Arial" panose="020B0604020202020204" pitchFamily="34" charset="0"/>
              </a:rPr>
              <a:t>is important, as these hematomas are </a:t>
            </a:r>
            <a:r>
              <a:rPr lang="en-US" sz="2400" b="1" cap="none" dirty="0">
                <a:solidFill>
                  <a:srgbClr val="7030A0"/>
                </a:solidFill>
                <a:latin typeface="Arial" panose="020B0604020202020204" pitchFamily="34" charset="0"/>
                <a:cs typeface="Arial" panose="020B0604020202020204" pitchFamily="34" charset="0"/>
              </a:rPr>
              <a:t>less accessible than vulvar hematomas. </a:t>
            </a:r>
            <a:endParaRPr lang="en-US" sz="2400" b="1" cap="none" dirty="0" smtClean="0">
              <a:solidFill>
                <a:srgbClr val="7030A0"/>
              </a:solidFill>
              <a:latin typeface="Arial" panose="020B0604020202020204" pitchFamily="34" charset="0"/>
              <a:cs typeface="Arial" panose="020B0604020202020204" pitchFamily="34" charset="0"/>
            </a:endParaRP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Evacuation</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usually needs to be </a:t>
            </a:r>
            <a:r>
              <a:rPr lang="en-US" sz="2400" b="1" cap="none" dirty="0">
                <a:solidFill>
                  <a:srgbClr val="7030A0"/>
                </a:solidFill>
                <a:latin typeface="Arial" panose="020B0604020202020204" pitchFamily="34" charset="0"/>
                <a:cs typeface="Arial" panose="020B0604020202020204" pitchFamily="34" charset="0"/>
              </a:rPr>
              <a:t>done</a:t>
            </a:r>
            <a:r>
              <a:rPr lang="en-US" sz="2400" cap="none" dirty="0">
                <a:solidFill>
                  <a:srgbClr val="7030A0"/>
                </a:solidFill>
                <a:latin typeface="Arial" panose="020B0604020202020204" pitchFamily="34" charset="0"/>
                <a:cs typeface="Arial" panose="020B0604020202020204" pitchFamily="34" charset="0"/>
              </a:rPr>
              <a:t> under </a:t>
            </a:r>
            <a:r>
              <a:rPr lang="en-US" sz="2400" b="1" cap="none" dirty="0">
                <a:solidFill>
                  <a:srgbClr val="7030A0"/>
                </a:solidFill>
                <a:latin typeface="Arial" panose="020B0604020202020204" pitchFamily="34" charset="0"/>
                <a:cs typeface="Arial" panose="020B0604020202020204" pitchFamily="34" charset="0"/>
              </a:rPr>
              <a:t>general or regional anesthesia</a:t>
            </a:r>
            <a:r>
              <a:rPr lang="en-US" sz="2400" cap="none" dirty="0">
                <a:solidFill>
                  <a:srgbClr val="7030A0"/>
                </a:solidFill>
                <a:latin typeface="Arial" panose="020B0604020202020204" pitchFamily="34" charset="0"/>
                <a:cs typeface="Arial" panose="020B0604020202020204" pitchFamily="34" charset="0"/>
              </a:rPr>
              <a:t> in an </a:t>
            </a:r>
            <a:r>
              <a:rPr lang="en-US" sz="2400" b="1" cap="none" dirty="0">
                <a:solidFill>
                  <a:srgbClr val="7030A0"/>
                </a:solidFill>
                <a:latin typeface="Arial" panose="020B0604020202020204" pitchFamily="34" charset="0"/>
                <a:cs typeface="Arial" panose="020B0604020202020204" pitchFamily="34" charset="0"/>
              </a:rPr>
              <a:t>operating room </a:t>
            </a:r>
            <a:r>
              <a:rPr lang="en-US" sz="2400" cap="none" dirty="0">
                <a:solidFill>
                  <a:srgbClr val="7030A0"/>
                </a:solidFill>
                <a:latin typeface="Arial" panose="020B0604020202020204" pitchFamily="34" charset="0"/>
                <a:cs typeface="Arial" panose="020B0604020202020204" pitchFamily="34" charset="0"/>
              </a:rPr>
              <a:t>(rather than a labor or procedure room), where </a:t>
            </a:r>
            <a:r>
              <a:rPr lang="en-US" sz="2400" b="1" cap="none" dirty="0">
                <a:solidFill>
                  <a:srgbClr val="7030A0"/>
                </a:solidFill>
                <a:latin typeface="Arial" panose="020B0604020202020204" pitchFamily="34" charset="0"/>
                <a:cs typeface="Arial" panose="020B0604020202020204" pitchFamily="34" charset="0"/>
              </a:rPr>
              <a:t>good lighting</a:t>
            </a:r>
            <a:r>
              <a:rPr lang="en-US" sz="2400" cap="none" dirty="0">
                <a:solidFill>
                  <a:srgbClr val="7030A0"/>
                </a:solidFill>
                <a:latin typeface="Arial" panose="020B0604020202020204" pitchFamily="34" charset="0"/>
                <a:cs typeface="Arial" panose="020B0604020202020204" pitchFamily="34" charset="0"/>
              </a:rPr>
              <a:t>, appropriate surgical instruments, and a </a:t>
            </a:r>
            <a:r>
              <a:rPr lang="en-US" sz="2400" b="1" cap="none" dirty="0">
                <a:solidFill>
                  <a:srgbClr val="7030A0"/>
                </a:solidFill>
                <a:latin typeface="Arial" panose="020B0604020202020204" pitchFamily="34" charset="0"/>
                <a:cs typeface="Arial" panose="020B0604020202020204" pitchFamily="34" charset="0"/>
              </a:rPr>
              <a:t>surgical assistant should be available</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7514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3826" cy="1240077"/>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Vaginal Hematomas </a:t>
            </a:r>
            <a:endParaRPr lang="en-US" sz="2800" dirty="0"/>
          </a:p>
        </p:txBody>
      </p:sp>
      <p:sp>
        <p:nvSpPr>
          <p:cNvPr id="3" name="Content Placeholder 2"/>
          <p:cNvSpPr>
            <a:spLocks noGrp="1"/>
          </p:cNvSpPr>
          <p:nvPr>
            <p:ph sz="quarter" idx="13"/>
          </p:nvPr>
        </p:nvSpPr>
        <p:spPr>
          <a:xfrm>
            <a:off x="913775" y="964504"/>
            <a:ext cx="10363826" cy="5893495"/>
          </a:xfrm>
        </p:spPr>
        <p:txBody>
          <a:bodyPr>
            <a:normAutofit fontScale="92500" lnSpcReduction="10000"/>
          </a:bodyPr>
          <a:lstStyle/>
          <a:p>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proximity</a:t>
            </a:r>
            <a:r>
              <a:rPr lang="en-US" sz="2400" cap="none" dirty="0">
                <a:solidFill>
                  <a:srgbClr val="7030A0"/>
                </a:solidFill>
                <a:latin typeface="Arial" panose="020B0604020202020204" pitchFamily="34" charset="0"/>
                <a:cs typeface="Arial" panose="020B0604020202020204" pitchFamily="34" charset="0"/>
              </a:rPr>
              <a:t> of the </a:t>
            </a:r>
            <a:r>
              <a:rPr lang="en-US" sz="2400" b="1" cap="none" dirty="0">
                <a:solidFill>
                  <a:srgbClr val="7030A0"/>
                </a:solidFill>
                <a:latin typeface="Arial" panose="020B0604020202020204" pitchFamily="34" charset="0"/>
                <a:cs typeface="Arial" panose="020B0604020202020204" pitchFamily="34" charset="0"/>
              </a:rPr>
              <a:t>bladder anteriorly</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small bowel and rectum posteriorly</a:t>
            </a:r>
            <a:r>
              <a:rPr lang="en-US" sz="2400" cap="none" dirty="0">
                <a:solidFill>
                  <a:srgbClr val="7030A0"/>
                </a:solidFill>
                <a:latin typeface="Arial" panose="020B0604020202020204" pitchFamily="34" charset="0"/>
                <a:cs typeface="Arial" panose="020B0604020202020204" pitchFamily="34" charset="0"/>
              </a:rPr>
              <a:t>, and the </a:t>
            </a:r>
            <a:r>
              <a:rPr lang="en-US" sz="2400" b="1" cap="none" dirty="0">
                <a:solidFill>
                  <a:srgbClr val="7030A0"/>
                </a:solidFill>
                <a:latin typeface="Arial" panose="020B0604020202020204" pitchFamily="34" charset="0"/>
                <a:cs typeface="Arial" panose="020B0604020202020204" pitchFamily="34" charset="0"/>
              </a:rPr>
              <a:t>ureters and uterine vessels deep </a:t>
            </a:r>
            <a:r>
              <a:rPr lang="en-US" sz="2400" cap="none" dirty="0">
                <a:solidFill>
                  <a:srgbClr val="7030A0"/>
                </a:solidFill>
                <a:latin typeface="Arial" panose="020B0604020202020204" pitchFamily="34" charset="0"/>
                <a:cs typeface="Arial" panose="020B0604020202020204" pitchFamily="34" charset="0"/>
              </a:rPr>
              <a:t>in the </a:t>
            </a:r>
            <a:r>
              <a:rPr lang="en-US" sz="2400" b="1" cap="none" dirty="0">
                <a:solidFill>
                  <a:srgbClr val="7030A0"/>
                </a:solidFill>
                <a:latin typeface="Arial" panose="020B0604020202020204" pitchFamily="34" charset="0"/>
                <a:cs typeface="Arial" panose="020B0604020202020204" pitchFamily="34" charset="0"/>
              </a:rPr>
              <a:t>lateral vaginal </a:t>
            </a:r>
            <a:r>
              <a:rPr lang="en-US" sz="2400" b="1" cap="none" dirty="0" err="1">
                <a:solidFill>
                  <a:srgbClr val="7030A0"/>
                </a:solidFill>
                <a:latin typeface="Arial" panose="020B0604020202020204" pitchFamily="34" charset="0"/>
                <a:cs typeface="Arial" panose="020B0604020202020204" pitchFamily="34" charset="0"/>
              </a:rPr>
              <a:t>fornices</a:t>
            </a:r>
            <a:r>
              <a:rPr lang="en-US" sz="2400" cap="none" dirty="0">
                <a:solidFill>
                  <a:srgbClr val="7030A0"/>
                </a:solidFill>
                <a:latin typeface="Arial" panose="020B0604020202020204" pitchFamily="34" charset="0"/>
                <a:cs typeface="Arial" panose="020B0604020202020204" pitchFamily="34" charset="0"/>
              </a:rPr>
              <a:t> are </a:t>
            </a:r>
            <a:r>
              <a:rPr lang="en-US" sz="2400" b="1" cap="none" dirty="0">
                <a:solidFill>
                  <a:srgbClr val="7030A0"/>
                </a:solidFill>
                <a:latin typeface="Arial" panose="020B0604020202020204" pitchFamily="34" charset="0"/>
                <a:cs typeface="Arial" panose="020B0604020202020204" pitchFamily="34" charset="0"/>
              </a:rPr>
              <a:t>important to consider </a:t>
            </a:r>
            <a:r>
              <a:rPr lang="en-US" sz="2400" cap="none" dirty="0">
                <a:solidFill>
                  <a:srgbClr val="7030A0"/>
                </a:solidFill>
                <a:latin typeface="Arial" panose="020B0604020202020204" pitchFamily="34" charset="0"/>
                <a:cs typeface="Arial" panose="020B0604020202020204" pitchFamily="34" charset="0"/>
              </a:rPr>
              <a:t>when </a:t>
            </a:r>
            <a:r>
              <a:rPr lang="en-US" sz="2400" b="1" cap="none" dirty="0">
                <a:solidFill>
                  <a:srgbClr val="7030A0"/>
                </a:solidFill>
                <a:latin typeface="Arial" panose="020B0604020202020204" pitchFamily="34" charset="0"/>
                <a:cs typeface="Arial" panose="020B0604020202020204" pitchFamily="34" charset="0"/>
              </a:rPr>
              <a:t>closing the </a:t>
            </a:r>
            <a:r>
              <a:rPr lang="en-US" sz="2400" b="1" cap="none" dirty="0" smtClean="0">
                <a:solidFill>
                  <a:srgbClr val="7030A0"/>
                </a:solidFill>
                <a:latin typeface="Arial" panose="020B0604020202020204" pitchFamily="34" charset="0"/>
                <a:cs typeface="Arial" panose="020B0604020202020204" pitchFamily="34" charset="0"/>
              </a:rPr>
              <a:t>defect</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If </a:t>
            </a:r>
            <a:r>
              <a:rPr lang="en-US" sz="2400" b="1" cap="none" dirty="0">
                <a:solidFill>
                  <a:srgbClr val="7030A0"/>
                </a:solidFill>
                <a:latin typeface="Arial" panose="020B0604020202020204" pitchFamily="34" charset="0"/>
                <a:cs typeface="Arial" panose="020B0604020202020204" pitchFamily="34" charset="0"/>
              </a:rPr>
              <a:t>electrocautery</a:t>
            </a:r>
            <a:r>
              <a:rPr lang="en-US" sz="2400" cap="none" dirty="0">
                <a:solidFill>
                  <a:srgbClr val="7030A0"/>
                </a:solidFill>
                <a:latin typeface="Arial" panose="020B0604020202020204" pitchFamily="34" charset="0"/>
                <a:cs typeface="Arial" panose="020B0604020202020204" pitchFamily="34" charset="0"/>
              </a:rPr>
              <a:t> is used to achieve </a:t>
            </a:r>
            <a:r>
              <a:rPr lang="en-US" sz="2400" b="1" cap="none" dirty="0">
                <a:solidFill>
                  <a:srgbClr val="7030A0"/>
                </a:solidFill>
                <a:latin typeface="Arial" panose="020B0604020202020204" pitchFamily="34" charset="0"/>
                <a:cs typeface="Arial" panose="020B0604020202020204" pitchFamily="34" charset="0"/>
              </a:rPr>
              <a:t>hemostasis</a:t>
            </a:r>
            <a:r>
              <a:rPr lang="en-US" sz="2400" cap="none" dirty="0">
                <a:solidFill>
                  <a:srgbClr val="7030A0"/>
                </a:solidFill>
                <a:latin typeface="Arial" panose="020B0604020202020204" pitchFamily="34" charset="0"/>
                <a:cs typeface="Arial" panose="020B0604020202020204" pitchFamily="34" charset="0"/>
              </a:rPr>
              <a:t>, it is important to </a:t>
            </a:r>
            <a:r>
              <a:rPr lang="en-US" sz="2400" b="1" cap="none" dirty="0">
                <a:solidFill>
                  <a:srgbClr val="7030A0"/>
                </a:solidFill>
                <a:latin typeface="Arial" panose="020B0604020202020204" pitchFamily="34" charset="0"/>
                <a:cs typeface="Arial" panose="020B0604020202020204" pitchFamily="34" charset="0"/>
              </a:rPr>
              <a:t>avoid deep or</a:t>
            </a:r>
            <a:r>
              <a:rPr lang="en-US" sz="2400" cap="none" dirty="0">
                <a:solidFill>
                  <a:srgbClr val="7030A0"/>
                </a:solidFill>
                <a:latin typeface="Arial" panose="020B0604020202020204" pitchFamily="34" charset="0"/>
                <a:cs typeface="Arial" panose="020B0604020202020204" pitchFamily="34" charset="0"/>
              </a:rPr>
              <a:t> widespread </a:t>
            </a:r>
            <a:r>
              <a:rPr lang="en-US" sz="2400" b="1" cap="none" dirty="0">
                <a:solidFill>
                  <a:srgbClr val="7030A0"/>
                </a:solidFill>
                <a:latin typeface="Arial" panose="020B0604020202020204" pitchFamily="34" charset="0"/>
                <a:cs typeface="Arial" panose="020B0604020202020204" pitchFamily="34" charset="0"/>
              </a:rPr>
              <a:t>thermal injury </a:t>
            </a:r>
            <a:r>
              <a:rPr lang="en-US" sz="2400" cap="none" dirty="0">
                <a:solidFill>
                  <a:srgbClr val="7030A0"/>
                </a:solidFill>
                <a:latin typeface="Arial" panose="020B0604020202020204" pitchFamily="34" charset="0"/>
                <a:cs typeface="Arial" panose="020B0604020202020204" pitchFamily="34" charset="0"/>
              </a:rPr>
              <a:t>because of the </a:t>
            </a:r>
            <a:r>
              <a:rPr lang="en-US" sz="2400" b="1" cap="none" dirty="0">
                <a:solidFill>
                  <a:srgbClr val="7030A0"/>
                </a:solidFill>
                <a:latin typeface="Arial" panose="020B0604020202020204" pitchFamily="34" charset="0"/>
                <a:cs typeface="Arial" panose="020B0604020202020204" pitchFamily="34" charset="0"/>
              </a:rPr>
              <a:t>vagina's proximity </a:t>
            </a:r>
            <a:r>
              <a:rPr lang="en-US" sz="2400" cap="none" dirty="0">
                <a:solidFill>
                  <a:srgbClr val="7030A0"/>
                </a:solidFill>
                <a:latin typeface="Arial" panose="020B0604020202020204" pitchFamily="34" charset="0"/>
                <a:cs typeface="Arial" panose="020B0604020202020204" pitchFamily="34" charset="0"/>
              </a:rPr>
              <a:t>to the </a:t>
            </a:r>
            <a:r>
              <a:rPr lang="en-US" sz="2400" b="1" cap="none" dirty="0">
                <a:solidFill>
                  <a:srgbClr val="7030A0"/>
                </a:solidFill>
                <a:latin typeface="Arial" panose="020B0604020202020204" pitchFamily="34" charset="0"/>
                <a:cs typeface="Arial" panose="020B0604020202020204" pitchFamily="34" charset="0"/>
              </a:rPr>
              <a:t>bowel and bladder</a:t>
            </a:r>
            <a:r>
              <a:rPr lang="en-US" sz="2400" cap="none" dirty="0">
                <a:solidFill>
                  <a:srgbClr val="7030A0"/>
                </a:solidFill>
                <a:latin typeface="Arial" panose="020B0604020202020204" pitchFamily="34" charset="0"/>
                <a:cs typeface="Arial" panose="020B0604020202020204" pitchFamily="34" charset="0"/>
              </a:rPr>
              <a:t>, as well as </a:t>
            </a:r>
            <a:r>
              <a:rPr lang="en-US" sz="2400" b="1" cap="none" dirty="0">
                <a:solidFill>
                  <a:srgbClr val="7030A0"/>
                </a:solidFill>
                <a:latin typeface="Arial" panose="020B0604020202020204" pitchFamily="34" charset="0"/>
                <a:cs typeface="Arial" panose="020B0604020202020204" pitchFamily="34" charset="0"/>
              </a:rPr>
              <a:t>risk of infection </a:t>
            </a:r>
            <a:r>
              <a:rPr lang="en-US" sz="2400" cap="none" dirty="0">
                <a:solidFill>
                  <a:srgbClr val="7030A0"/>
                </a:solidFill>
                <a:latin typeface="Arial" panose="020B0604020202020204" pitchFamily="34" charset="0"/>
                <a:cs typeface="Arial" panose="020B0604020202020204" pitchFamily="34" charset="0"/>
              </a:rPr>
              <a:t>in the resulting </a:t>
            </a:r>
            <a:r>
              <a:rPr lang="en-US" sz="2400" b="1" cap="none" dirty="0">
                <a:solidFill>
                  <a:srgbClr val="7030A0"/>
                </a:solidFill>
                <a:latin typeface="Arial" panose="020B0604020202020204" pitchFamily="34" charset="0"/>
                <a:cs typeface="Arial" panose="020B0604020202020204" pitchFamily="34" charset="0"/>
              </a:rPr>
              <a:t>necrotic tissue</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a:solidFill>
                  <a:srgbClr val="7030A0"/>
                </a:solidFill>
                <a:latin typeface="Arial" panose="020B0604020202020204" pitchFamily="34" charset="0"/>
                <a:cs typeface="Arial" panose="020B0604020202020204" pitchFamily="34" charset="0"/>
              </a:rPr>
              <a:t>C</a:t>
            </a:r>
            <a:r>
              <a:rPr lang="en-US" sz="2400" cap="none" dirty="0" smtClean="0">
                <a:solidFill>
                  <a:srgbClr val="7030A0"/>
                </a:solidFill>
                <a:latin typeface="Arial" panose="020B0604020202020204" pitchFamily="34" charset="0"/>
                <a:cs typeface="Arial" panose="020B0604020202020204" pitchFamily="34" charset="0"/>
              </a:rPr>
              <a:t>lose </a:t>
            </a:r>
            <a:r>
              <a:rPr lang="en-US" sz="2400" cap="none" dirty="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vaginal epithelium </a:t>
            </a:r>
            <a:r>
              <a:rPr lang="en-US" sz="2400" cap="none" dirty="0">
                <a:solidFill>
                  <a:srgbClr val="7030A0"/>
                </a:solidFill>
                <a:latin typeface="Arial" panose="020B0604020202020204" pitchFamily="34" charset="0"/>
                <a:cs typeface="Arial" panose="020B0604020202020204" pitchFamily="34" charset="0"/>
              </a:rPr>
              <a:t>with a </a:t>
            </a:r>
            <a:r>
              <a:rPr lang="en-US" sz="2400" b="1" cap="none" dirty="0">
                <a:solidFill>
                  <a:srgbClr val="7030A0"/>
                </a:solidFill>
                <a:latin typeface="Arial" panose="020B0604020202020204" pitchFamily="34" charset="0"/>
                <a:cs typeface="Arial" panose="020B0604020202020204" pitchFamily="34" charset="0"/>
              </a:rPr>
              <a:t>running locked absorbable suture</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a:solidFill>
                  <a:srgbClr val="7030A0"/>
                </a:solidFill>
                <a:latin typeface="Arial" panose="020B0604020202020204" pitchFamily="34" charset="0"/>
                <a:cs typeface="Arial" panose="020B0604020202020204" pitchFamily="34" charset="0"/>
              </a:rPr>
              <a:t>anchoring stitch </a:t>
            </a:r>
            <a:r>
              <a:rPr lang="en-US" sz="2400" cap="none" dirty="0">
                <a:solidFill>
                  <a:srgbClr val="7030A0"/>
                </a:solidFill>
                <a:latin typeface="Arial" panose="020B0604020202020204" pitchFamily="34" charset="0"/>
                <a:cs typeface="Arial" panose="020B0604020202020204" pitchFamily="34" charset="0"/>
              </a:rPr>
              <a:t>is placed </a:t>
            </a:r>
            <a:r>
              <a:rPr lang="en-US" sz="2400" b="1" cap="none" dirty="0">
                <a:solidFill>
                  <a:srgbClr val="7030A0"/>
                </a:solidFill>
                <a:latin typeface="Arial" panose="020B0604020202020204" pitchFamily="34" charset="0"/>
                <a:cs typeface="Arial" panose="020B0604020202020204" pitchFamily="34" charset="0"/>
              </a:rPr>
              <a:t>above the apex </a:t>
            </a:r>
            <a:r>
              <a:rPr lang="en-US" sz="2400" cap="none" dirty="0">
                <a:solidFill>
                  <a:srgbClr val="7030A0"/>
                </a:solidFill>
                <a:latin typeface="Arial" panose="020B0604020202020204" pitchFamily="34" charset="0"/>
                <a:cs typeface="Arial" panose="020B0604020202020204" pitchFamily="34" charset="0"/>
              </a:rPr>
              <a:t>of the laceration, and each </a:t>
            </a:r>
            <a:r>
              <a:rPr lang="en-US" sz="2400" b="1" cap="none" dirty="0">
                <a:solidFill>
                  <a:srgbClr val="7030A0"/>
                </a:solidFill>
                <a:latin typeface="Arial" panose="020B0604020202020204" pitchFamily="34" charset="0"/>
                <a:cs typeface="Arial" panose="020B0604020202020204" pitchFamily="34" charset="0"/>
              </a:rPr>
              <a:t>stitch extends </a:t>
            </a:r>
            <a:r>
              <a:rPr lang="en-US" sz="2400" cap="none" dirty="0">
                <a:solidFill>
                  <a:srgbClr val="7030A0"/>
                </a:solidFill>
                <a:latin typeface="Arial" panose="020B0604020202020204" pitchFamily="34" charset="0"/>
                <a:cs typeface="Arial" panose="020B0604020202020204" pitchFamily="34" charset="0"/>
              </a:rPr>
              <a:t>to the </a:t>
            </a:r>
            <a:r>
              <a:rPr lang="en-US" sz="2400" b="1" cap="none" dirty="0">
                <a:solidFill>
                  <a:srgbClr val="7030A0"/>
                </a:solidFill>
                <a:latin typeface="Arial" panose="020B0604020202020204" pitchFamily="34" charset="0"/>
                <a:cs typeface="Arial" panose="020B0604020202020204" pitchFamily="34" charset="0"/>
              </a:rPr>
              <a:t>base of the opening</a:t>
            </a:r>
            <a:r>
              <a:rPr lang="en-US" sz="2400" cap="none" dirty="0">
                <a:solidFill>
                  <a:srgbClr val="7030A0"/>
                </a:solidFill>
                <a:latin typeface="Arial" panose="020B0604020202020204" pitchFamily="34" charset="0"/>
                <a:cs typeface="Arial" panose="020B0604020202020204" pitchFamily="34" charset="0"/>
              </a:rPr>
              <a:t> to </a:t>
            </a:r>
            <a:r>
              <a:rPr lang="en-US" sz="2400" b="1" cap="none" dirty="0">
                <a:solidFill>
                  <a:srgbClr val="7030A0"/>
                </a:solidFill>
                <a:latin typeface="Arial" panose="020B0604020202020204" pitchFamily="34" charset="0"/>
                <a:cs typeface="Arial" panose="020B0604020202020204" pitchFamily="34" charset="0"/>
              </a:rPr>
              <a:t>avoid creating </a:t>
            </a:r>
            <a:r>
              <a:rPr lang="en-US" sz="2400" cap="none" dirty="0">
                <a:solidFill>
                  <a:srgbClr val="7030A0"/>
                </a:solidFill>
                <a:latin typeface="Arial" panose="020B0604020202020204" pitchFamily="34" charset="0"/>
                <a:cs typeface="Arial" panose="020B0604020202020204" pitchFamily="34" charset="0"/>
              </a:rPr>
              <a:t>pockets for </a:t>
            </a:r>
            <a:r>
              <a:rPr lang="en-US" sz="2400" b="1" cap="none" dirty="0">
                <a:solidFill>
                  <a:srgbClr val="7030A0"/>
                </a:solidFill>
                <a:latin typeface="Arial" panose="020B0604020202020204" pitchFamily="34" charset="0"/>
                <a:cs typeface="Arial" panose="020B0604020202020204" pitchFamily="34" charset="0"/>
              </a:rPr>
              <a:t>hematoma/</a:t>
            </a:r>
            <a:r>
              <a:rPr lang="en-US" sz="2400" b="1" cap="none" dirty="0" err="1">
                <a:solidFill>
                  <a:srgbClr val="7030A0"/>
                </a:solidFill>
                <a:latin typeface="Arial" panose="020B0604020202020204" pitchFamily="34" charset="0"/>
                <a:cs typeface="Arial" panose="020B0604020202020204" pitchFamily="34" charset="0"/>
              </a:rPr>
              <a:t>seroma</a:t>
            </a:r>
            <a:r>
              <a:rPr lang="en-US" sz="2400" b="1" cap="none" dirty="0">
                <a:solidFill>
                  <a:srgbClr val="7030A0"/>
                </a:solidFill>
                <a:latin typeface="Arial" panose="020B0604020202020204" pitchFamily="34" charset="0"/>
                <a:cs typeface="Arial" panose="020B0604020202020204" pitchFamily="34" charset="0"/>
              </a:rPr>
              <a:t> formation</a:t>
            </a:r>
            <a:r>
              <a:rPr lang="en-US" sz="2400" cap="none" dirty="0">
                <a:solidFill>
                  <a:srgbClr val="7030A0"/>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76891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002081"/>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Vaginal Hematomas </a:t>
            </a:r>
            <a:endParaRPr lang="en-US" sz="2800" dirty="0"/>
          </a:p>
        </p:txBody>
      </p:sp>
      <p:sp>
        <p:nvSpPr>
          <p:cNvPr id="3" name="Content Placeholder 2"/>
          <p:cNvSpPr>
            <a:spLocks noGrp="1"/>
          </p:cNvSpPr>
          <p:nvPr>
            <p:ph sz="quarter" idx="13"/>
          </p:nvPr>
        </p:nvSpPr>
        <p:spPr>
          <a:xfrm>
            <a:off x="913775" y="776614"/>
            <a:ext cx="10364451" cy="6081386"/>
          </a:xfrm>
        </p:spPr>
        <p:txBody>
          <a:bodyPr>
            <a:normAutofit fontScale="92500" lnSpcReduction="10000"/>
          </a:bodyPr>
          <a:lstStyle/>
          <a:p>
            <a:r>
              <a:rPr lang="en-US" sz="2400" b="1" cap="none" dirty="0" smtClean="0">
                <a:solidFill>
                  <a:srgbClr val="7030A0"/>
                </a:solidFill>
                <a:latin typeface="Arial" panose="020B0604020202020204" pitchFamily="34" charset="0"/>
                <a:cs typeface="Arial" panose="020B0604020202020204" pitchFamily="34" charset="0"/>
              </a:rPr>
              <a:t>Vaginal packing </a:t>
            </a:r>
            <a:r>
              <a:rPr lang="en-US" sz="2400" cap="none" dirty="0" smtClean="0">
                <a:solidFill>
                  <a:srgbClr val="7030A0"/>
                </a:solidFill>
                <a:latin typeface="Arial" panose="020B0604020202020204" pitchFamily="34" charset="0"/>
                <a:cs typeface="Arial" panose="020B0604020202020204" pitchFamily="34" charset="0"/>
              </a:rPr>
              <a:t>with </a:t>
            </a:r>
            <a:r>
              <a:rPr lang="en-US" sz="2400" b="1" cap="none" dirty="0" smtClean="0">
                <a:solidFill>
                  <a:srgbClr val="7030A0"/>
                </a:solidFill>
                <a:latin typeface="Arial" panose="020B0604020202020204" pitchFamily="34" charset="0"/>
                <a:cs typeface="Arial" panose="020B0604020202020204" pitchFamily="34" charset="0"/>
              </a:rPr>
              <a:t>gauze</a:t>
            </a:r>
            <a:r>
              <a:rPr lang="en-US" sz="2400" cap="none" dirty="0" smtClean="0">
                <a:solidFill>
                  <a:srgbClr val="7030A0"/>
                </a:solidFill>
                <a:latin typeface="Arial" panose="020B0604020202020204" pitchFamily="34" charset="0"/>
                <a:cs typeface="Arial" panose="020B0604020202020204" pitchFamily="34" charset="0"/>
              </a:rPr>
              <a:t> or a </a:t>
            </a:r>
            <a:r>
              <a:rPr lang="en-US" sz="2400" b="1" cap="none" dirty="0" smtClean="0">
                <a:solidFill>
                  <a:srgbClr val="7030A0"/>
                </a:solidFill>
                <a:latin typeface="Arial" panose="020B0604020202020204" pitchFamily="34" charset="0"/>
                <a:cs typeface="Arial" panose="020B0604020202020204" pitchFamily="34" charset="0"/>
              </a:rPr>
              <a:t>balloon</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err="1" smtClean="0">
                <a:solidFill>
                  <a:srgbClr val="7030A0"/>
                </a:solidFill>
                <a:latin typeface="Arial" panose="020B0604020202020204" pitchFamily="34" charset="0"/>
                <a:cs typeface="Arial" panose="020B0604020202020204" pitchFamily="34" charset="0"/>
              </a:rPr>
              <a:t>eg</a:t>
            </a:r>
            <a:r>
              <a:rPr lang="en-US" sz="2400" cap="none" dirty="0" smtClean="0">
                <a:solidFill>
                  <a:srgbClr val="7030A0"/>
                </a:solidFill>
                <a:latin typeface="Arial" panose="020B0604020202020204" pitchFamily="34" charset="0"/>
                <a:cs typeface="Arial" panose="020B0604020202020204" pitchFamily="34" charset="0"/>
              </a:rPr>
              <a:t>, Bakri, </a:t>
            </a:r>
            <a:r>
              <a:rPr lang="en-US" sz="2400" cap="none" dirty="0" err="1" smtClean="0">
                <a:solidFill>
                  <a:srgbClr val="7030A0"/>
                </a:solidFill>
                <a:latin typeface="Arial" panose="020B0604020202020204" pitchFamily="34" charset="0"/>
                <a:cs typeface="Arial" panose="020B0604020202020204" pitchFamily="34" charset="0"/>
              </a:rPr>
              <a:t>Sengstaken</a:t>
            </a:r>
            <a:r>
              <a:rPr lang="en-US" sz="2400" cap="none" dirty="0" smtClean="0">
                <a:solidFill>
                  <a:srgbClr val="7030A0"/>
                </a:solidFill>
                <a:latin typeface="Arial" panose="020B0604020202020204" pitchFamily="34" charset="0"/>
                <a:cs typeface="Arial" panose="020B0604020202020204" pitchFamily="34" charset="0"/>
              </a:rPr>
              <a:t>-Blakemore, balloon rectal tube) for </a:t>
            </a:r>
            <a:r>
              <a:rPr lang="en-US" sz="2400" b="1" cap="none" dirty="0" smtClean="0">
                <a:solidFill>
                  <a:srgbClr val="7030A0"/>
                </a:solidFill>
                <a:latin typeface="Arial" panose="020B0604020202020204" pitchFamily="34" charset="0"/>
                <a:cs typeface="Arial" panose="020B0604020202020204" pitchFamily="34" charset="0"/>
              </a:rPr>
              <a:t>12 to 24 hours </a:t>
            </a:r>
            <a:r>
              <a:rPr lang="en-US" sz="2400" cap="none" dirty="0" smtClean="0">
                <a:solidFill>
                  <a:srgbClr val="7030A0"/>
                </a:solidFill>
                <a:latin typeface="Arial" panose="020B0604020202020204" pitchFamily="34" charset="0"/>
                <a:cs typeface="Arial" panose="020B0604020202020204" pitchFamily="34" charset="0"/>
              </a:rPr>
              <a:t>may </a:t>
            </a:r>
            <a:r>
              <a:rPr lang="en-US" sz="2400" b="1" cap="none" dirty="0" smtClean="0">
                <a:solidFill>
                  <a:srgbClr val="7030A0"/>
                </a:solidFill>
                <a:latin typeface="Arial" panose="020B0604020202020204" pitchFamily="34" charset="0"/>
                <a:cs typeface="Arial" panose="020B0604020202020204" pitchFamily="34" charset="0"/>
              </a:rPr>
              <a:t>aid in tamponade</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We do </a:t>
            </a:r>
            <a:r>
              <a:rPr lang="en-US" sz="2400" b="1" cap="none" dirty="0" smtClean="0">
                <a:solidFill>
                  <a:srgbClr val="7030A0"/>
                </a:solidFill>
                <a:latin typeface="Arial" panose="020B0604020202020204" pitchFamily="34" charset="0"/>
                <a:cs typeface="Arial" panose="020B0604020202020204" pitchFamily="34" charset="0"/>
              </a:rPr>
              <a:t>not routinely </a:t>
            </a:r>
            <a:r>
              <a:rPr lang="en-US" sz="2400" cap="none" dirty="0" smtClean="0">
                <a:solidFill>
                  <a:srgbClr val="7030A0"/>
                </a:solidFill>
                <a:latin typeface="Arial" panose="020B0604020202020204" pitchFamily="34" charset="0"/>
                <a:cs typeface="Arial" panose="020B0604020202020204" pitchFamily="34" charset="0"/>
              </a:rPr>
              <a:t>place </a:t>
            </a:r>
            <a:r>
              <a:rPr lang="en-US" sz="2400" b="1" cap="none" dirty="0" smtClean="0">
                <a:solidFill>
                  <a:srgbClr val="7030A0"/>
                </a:solidFill>
                <a:latin typeface="Arial" panose="020B0604020202020204" pitchFamily="34" charset="0"/>
                <a:cs typeface="Arial" panose="020B0604020202020204" pitchFamily="34" charset="0"/>
              </a:rPr>
              <a:t>drains</a:t>
            </a:r>
            <a:r>
              <a:rPr lang="en-US" sz="2400" cap="none" dirty="0" smtClean="0">
                <a:solidFill>
                  <a:srgbClr val="7030A0"/>
                </a:solidFill>
                <a:latin typeface="Arial" panose="020B0604020202020204" pitchFamily="34" charset="0"/>
                <a:cs typeface="Arial" panose="020B0604020202020204" pitchFamily="34" charset="0"/>
              </a:rPr>
              <a:t> in the </a:t>
            </a:r>
            <a:r>
              <a:rPr lang="en-US" sz="2400" b="1" cap="none" dirty="0" smtClean="0">
                <a:solidFill>
                  <a:srgbClr val="7030A0"/>
                </a:solidFill>
                <a:latin typeface="Arial" panose="020B0604020202020204" pitchFamily="34" charset="0"/>
                <a:cs typeface="Arial" panose="020B0604020202020204" pitchFamily="34" charset="0"/>
              </a:rPr>
              <a:t>absence of infection</a:t>
            </a:r>
            <a:r>
              <a:rPr lang="en-US" sz="2400" cap="none" dirty="0" smtClean="0">
                <a:solidFill>
                  <a:srgbClr val="7030A0"/>
                </a:solidFill>
                <a:latin typeface="Arial" panose="020B0604020202020204" pitchFamily="34" charset="0"/>
                <a:cs typeface="Arial" panose="020B0604020202020204" pitchFamily="34" charset="0"/>
              </a:rPr>
              <a:t>, although others may use a </a:t>
            </a:r>
            <a:r>
              <a:rPr lang="en-US" sz="2400" b="1" cap="none" dirty="0" smtClean="0">
                <a:solidFill>
                  <a:srgbClr val="7030A0"/>
                </a:solidFill>
                <a:latin typeface="Arial" panose="020B0604020202020204" pitchFamily="34" charset="0"/>
                <a:cs typeface="Arial" panose="020B0604020202020204" pitchFamily="34" charset="0"/>
              </a:rPr>
              <a:t>closed system drainage </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 A </a:t>
            </a:r>
            <a:r>
              <a:rPr lang="en-US" sz="2400" b="1" cap="none" dirty="0" smtClean="0">
                <a:solidFill>
                  <a:srgbClr val="7030A0"/>
                </a:solidFill>
                <a:latin typeface="Arial" panose="020B0604020202020204" pitchFamily="34" charset="0"/>
                <a:cs typeface="Arial" panose="020B0604020202020204" pitchFamily="34" charset="0"/>
              </a:rPr>
              <a:t>Foley catheter is necessary </a:t>
            </a:r>
            <a:r>
              <a:rPr lang="en-US" sz="2400" cap="none" dirty="0" smtClean="0">
                <a:solidFill>
                  <a:srgbClr val="7030A0"/>
                </a:solidFill>
                <a:latin typeface="Arial" panose="020B0604020202020204" pitchFamily="34" charset="0"/>
                <a:cs typeface="Arial" panose="020B0604020202020204" pitchFamily="34" charset="0"/>
              </a:rPr>
              <a:t>to drain the </a:t>
            </a:r>
            <a:r>
              <a:rPr lang="en-US" sz="2400" b="1" cap="none" dirty="0" smtClean="0">
                <a:solidFill>
                  <a:srgbClr val="7030A0"/>
                </a:solidFill>
                <a:latin typeface="Arial" panose="020B0604020202020204" pitchFamily="34" charset="0"/>
                <a:cs typeface="Arial" panose="020B0604020202020204" pitchFamily="34" charset="0"/>
              </a:rPr>
              <a:t>bladder</a:t>
            </a:r>
            <a:r>
              <a:rPr lang="en-US" sz="2400" cap="none" dirty="0" smtClean="0">
                <a:solidFill>
                  <a:srgbClr val="7030A0"/>
                </a:solidFill>
                <a:latin typeface="Arial" panose="020B0604020202020204" pitchFamily="34" charset="0"/>
                <a:cs typeface="Arial" panose="020B0604020202020204" pitchFamily="34" charset="0"/>
              </a:rPr>
              <a:t> in the presence of a vaginal pack or significant edema.</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 possibility of </a:t>
            </a:r>
            <a:r>
              <a:rPr lang="en-US" sz="2400" b="1" cap="none" dirty="0" smtClean="0">
                <a:solidFill>
                  <a:srgbClr val="7030A0"/>
                </a:solidFill>
                <a:latin typeface="Arial" panose="020B0604020202020204" pitchFamily="34" charset="0"/>
                <a:cs typeface="Arial" panose="020B0604020202020204" pitchFamily="34" charset="0"/>
              </a:rPr>
              <a:t>retroperitoneal bleeding </a:t>
            </a:r>
            <a:r>
              <a:rPr lang="en-US" sz="2400" cap="none" dirty="0" smtClean="0">
                <a:solidFill>
                  <a:srgbClr val="7030A0"/>
                </a:solidFill>
                <a:latin typeface="Arial" panose="020B0604020202020204" pitchFamily="34" charset="0"/>
                <a:cs typeface="Arial" panose="020B0604020202020204" pitchFamily="34" charset="0"/>
              </a:rPr>
              <a:t>from torn and </a:t>
            </a:r>
            <a:r>
              <a:rPr lang="en-US" sz="2400" b="1" cap="none" dirty="0" smtClean="0">
                <a:solidFill>
                  <a:srgbClr val="7030A0"/>
                </a:solidFill>
                <a:latin typeface="Arial" panose="020B0604020202020204" pitchFamily="34" charset="0"/>
                <a:cs typeface="Arial" panose="020B0604020202020204" pitchFamily="34" charset="0"/>
              </a:rPr>
              <a:t>retracted vessels </a:t>
            </a:r>
            <a:r>
              <a:rPr lang="en-US" sz="2400" cap="none" dirty="0" smtClean="0">
                <a:solidFill>
                  <a:srgbClr val="7030A0"/>
                </a:solidFill>
                <a:latin typeface="Arial" panose="020B0604020202020204" pitchFamily="34" charset="0"/>
                <a:cs typeface="Arial" panose="020B0604020202020204" pitchFamily="34" charset="0"/>
              </a:rPr>
              <a:t>should also be </a:t>
            </a:r>
            <a:r>
              <a:rPr lang="en-US" sz="2400" b="1" cap="none" dirty="0" smtClean="0">
                <a:solidFill>
                  <a:srgbClr val="7030A0"/>
                </a:solidFill>
                <a:latin typeface="Arial" panose="020B0604020202020204" pitchFamily="34" charset="0"/>
                <a:cs typeface="Arial" panose="020B0604020202020204" pitchFamily="34" charset="0"/>
              </a:rPr>
              <a:t>considered</a:t>
            </a:r>
            <a:r>
              <a:rPr lang="en-US" sz="2400" cap="none" dirty="0" smtClean="0">
                <a:solidFill>
                  <a:srgbClr val="7030A0"/>
                </a:solidFill>
                <a:latin typeface="Arial" panose="020B0604020202020204" pitchFamily="34" charset="0"/>
                <a:cs typeface="Arial" panose="020B0604020202020204" pitchFamily="34" charset="0"/>
              </a:rPr>
              <a:t> if the patient becomes </a:t>
            </a:r>
            <a:r>
              <a:rPr lang="en-US" sz="2400" b="1" cap="none" dirty="0" smtClean="0">
                <a:solidFill>
                  <a:srgbClr val="7030A0"/>
                </a:solidFill>
                <a:latin typeface="Arial" panose="020B0604020202020204" pitchFamily="34" charset="0"/>
                <a:cs typeface="Arial" panose="020B0604020202020204" pitchFamily="34" charset="0"/>
              </a:rPr>
              <a:t>hemodynamically unstable</a:t>
            </a:r>
            <a:r>
              <a:rPr lang="en-US" sz="2400" cap="none" dirty="0" smtClean="0">
                <a:solidFill>
                  <a:srgbClr val="7030A0"/>
                </a:solidFill>
                <a:latin typeface="Arial" panose="020B0604020202020204" pitchFamily="34" charset="0"/>
                <a:cs typeface="Arial" panose="020B0604020202020204" pitchFamily="34" charset="0"/>
              </a:rPr>
              <a:t>.</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Usually </a:t>
            </a:r>
            <a:r>
              <a:rPr lang="en-US" sz="2400" b="1" cap="none" dirty="0" smtClean="0">
                <a:solidFill>
                  <a:srgbClr val="7030A0"/>
                </a:solidFill>
                <a:latin typeface="Arial" panose="020B0604020202020204" pitchFamily="34" charset="0"/>
                <a:cs typeface="Arial" panose="020B0604020202020204" pitchFamily="34" charset="0"/>
              </a:rPr>
              <a:t>diffuse oozing </a:t>
            </a:r>
            <a:r>
              <a:rPr lang="en-US" sz="2400" cap="none" dirty="0" smtClean="0">
                <a:solidFill>
                  <a:srgbClr val="7030A0"/>
                </a:solidFill>
                <a:latin typeface="Arial" panose="020B0604020202020204" pitchFamily="34" charset="0"/>
                <a:cs typeface="Arial" panose="020B0604020202020204" pitchFamily="34" charset="0"/>
              </a:rPr>
              <a:t>is noted, </a:t>
            </a:r>
            <a:r>
              <a:rPr lang="en-US" sz="2400" b="1" cap="none" dirty="0" smtClean="0">
                <a:solidFill>
                  <a:srgbClr val="7030A0"/>
                </a:solidFill>
                <a:latin typeface="Arial" panose="020B0604020202020204" pitchFamily="34" charset="0"/>
                <a:cs typeface="Arial" panose="020B0604020202020204" pitchFamily="34" charset="0"/>
              </a:rPr>
              <a:t>rather than bleeding from a single vessel</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b="1" cap="none" dirty="0" smtClean="0">
              <a:solidFill>
                <a:srgbClr val="7030A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06550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052186"/>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Postoperative Care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263047" y="676405"/>
            <a:ext cx="11711835" cy="6181595"/>
          </a:xfrm>
        </p:spPr>
        <p:txBody>
          <a:bodyPr>
            <a:noAutofit/>
          </a:bodyPr>
          <a:lstStyle/>
          <a:p>
            <a:r>
              <a:rPr lang="en-US" sz="2400" b="1" cap="none" dirty="0" smtClean="0">
                <a:solidFill>
                  <a:srgbClr val="7030A0"/>
                </a:solidFill>
                <a:latin typeface="Arial" panose="020B0604020202020204" pitchFamily="34" charset="0"/>
                <a:cs typeface="Arial" panose="020B0604020202020204" pitchFamily="34" charset="0"/>
              </a:rPr>
              <a:t>Perineal hygiene </a:t>
            </a:r>
            <a:r>
              <a:rPr lang="en-US" sz="2400" cap="none" dirty="0" smtClean="0">
                <a:solidFill>
                  <a:srgbClr val="7030A0"/>
                </a:solidFill>
                <a:latin typeface="Arial" panose="020B0604020202020204" pitchFamily="34" charset="0"/>
                <a:cs typeface="Arial" panose="020B0604020202020204" pitchFamily="34" charset="0"/>
              </a:rPr>
              <a:t>with </a:t>
            </a:r>
            <a:r>
              <a:rPr lang="en-US" sz="2400" b="1" cap="none" dirty="0" err="1" smtClean="0">
                <a:solidFill>
                  <a:srgbClr val="7030A0"/>
                </a:solidFill>
                <a:latin typeface="Arial" panose="020B0604020202020204" pitchFamily="34" charset="0"/>
                <a:cs typeface="Arial" panose="020B0604020202020204" pitchFamily="34" charset="0"/>
              </a:rPr>
              <a:t>sitz</a:t>
            </a:r>
            <a:r>
              <a:rPr lang="en-US" sz="2400" b="1" cap="none" dirty="0" smtClean="0">
                <a:solidFill>
                  <a:srgbClr val="7030A0"/>
                </a:solidFill>
                <a:latin typeface="Arial" panose="020B0604020202020204" pitchFamily="34" charset="0"/>
                <a:cs typeface="Arial" panose="020B0604020202020204" pitchFamily="34" charset="0"/>
              </a:rPr>
              <a:t> baths </a:t>
            </a:r>
            <a:r>
              <a:rPr lang="en-US" sz="2400" cap="none" dirty="0" smtClean="0">
                <a:solidFill>
                  <a:srgbClr val="7030A0"/>
                </a:solidFill>
                <a:latin typeface="Arial" panose="020B0604020202020204" pitchFamily="34" charset="0"/>
                <a:cs typeface="Arial" panose="020B0604020202020204" pitchFamily="34" charset="0"/>
              </a:rPr>
              <a:t>and gentle </a:t>
            </a:r>
            <a:r>
              <a:rPr lang="en-US" sz="2400" b="1" cap="none" dirty="0" smtClean="0">
                <a:solidFill>
                  <a:srgbClr val="7030A0"/>
                </a:solidFill>
                <a:latin typeface="Arial" panose="020B0604020202020204" pitchFamily="34" charset="0"/>
                <a:cs typeface="Arial" panose="020B0604020202020204" pitchFamily="34" charset="0"/>
              </a:rPr>
              <a:t>cleansing with saline </a:t>
            </a:r>
            <a:r>
              <a:rPr lang="en-US" sz="2400" cap="none" dirty="0" smtClean="0">
                <a:solidFill>
                  <a:srgbClr val="7030A0"/>
                </a:solidFill>
                <a:latin typeface="Arial" panose="020B0604020202020204" pitchFamily="34" charset="0"/>
                <a:cs typeface="Arial" panose="020B0604020202020204" pitchFamily="34" charset="0"/>
              </a:rPr>
              <a:t>after </a:t>
            </a:r>
            <a:r>
              <a:rPr lang="en-US" sz="2400" cap="none" dirty="0" smtClean="0">
                <a:solidFill>
                  <a:srgbClr val="7030A0"/>
                </a:solidFill>
                <a:latin typeface="Arial" panose="020B0604020202020204" pitchFamily="34" charset="0"/>
                <a:cs typeface="Arial" panose="020B0604020202020204" pitchFamily="34" charset="0"/>
              </a:rPr>
              <a:t>vulvar surgery. </a:t>
            </a:r>
          </a:p>
          <a:p>
            <a:r>
              <a:rPr lang="en-US" sz="2400" cap="none" dirty="0" smtClean="0">
                <a:solidFill>
                  <a:srgbClr val="7030A0"/>
                </a:solidFill>
                <a:latin typeface="Arial" panose="020B0604020202020204" pitchFamily="34" charset="0"/>
                <a:cs typeface="Arial" panose="020B0604020202020204" pitchFamily="34" charset="0"/>
              </a:rPr>
              <a:t>Adequate </a:t>
            </a:r>
            <a:r>
              <a:rPr lang="en-US" sz="2400" b="1" cap="none" dirty="0" smtClean="0">
                <a:solidFill>
                  <a:srgbClr val="7030A0"/>
                </a:solidFill>
                <a:latin typeface="Arial" panose="020B0604020202020204" pitchFamily="34" charset="0"/>
                <a:cs typeface="Arial" panose="020B0604020202020204" pitchFamily="34" charset="0"/>
              </a:rPr>
              <a:t>analgesia</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Pelvic rest </a:t>
            </a:r>
            <a:r>
              <a:rPr lang="en-US" sz="2400" cap="none" dirty="0" smtClean="0">
                <a:solidFill>
                  <a:srgbClr val="7030A0"/>
                </a:solidFill>
                <a:latin typeface="Arial" panose="020B0604020202020204" pitchFamily="34" charset="0"/>
                <a:cs typeface="Arial" panose="020B0604020202020204" pitchFamily="34" charset="0"/>
              </a:rPr>
              <a:t>(</a:t>
            </a:r>
            <a:r>
              <a:rPr lang="en-US" sz="2400" b="1" cap="none" dirty="0" smtClean="0">
                <a:solidFill>
                  <a:srgbClr val="7030A0"/>
                </a:solidFill>
                <a:latin typeface="Arial" panose="020B0604020202020204" pitchFamily="34" charset="0"/>
                <a:cs typeface="Arial" panose="020B0604020202020204" pitchFamily="34" charset="0"/>
              </a:rPr>
              <a:t>no vaginal coitus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placement of tampons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vaginal medications</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for 4-6 weeks</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depending upon the extent of the injury, to </a:t>
            </a:r>
            <a:r>
              <a:rPr lang="en-US" sz="2400" b="1" cap="none" dirty="0">
                <a:solidFill>
                  <a:srgbClr val="7030A0"/>
                </a:solidFill>
                <a:latin typeface="Arial" panose="020B0604020202020204" pitchFamily="34" charset="0"/>
                <a:cs typeface="Arial" panose="020B0604020202020204" pitchFamily="34" charset="0"/>
              </a:rPr>
              <a:t>avoid disruption </a:t>
            </a:r>
            <a:r>
              <a:rPr lang="en-US" sz="2400" cap="none" dirty="0">
                <a:solidFill>
                  <a:srgbClr val="7030A0"/>
                </a:solidFill>
                <a:latin typeface="Arial" panose="020B0604020202020204" pitchFamily="34" charset="0"/>
                <a:cs typeface="Arial" panose="020B0604020202020204" pitchFamily="34" charset="0"/>
              </a:rPr>
              <a:t>of </a:t>
            </a:r>
            <a:r>
              <a:rPr lang="en-US" sz="2400" b="1" cap="none" dirty="0">
                <a:solidFill>
                  <a:srgbClr val="7030A0"/>
                </a:solidFill>
                <a:latin typeface="Arial" panose="020B0604020202020204" pitchFamily="34" charset="0"/>
                <a:cs typeface="Arial" panose="020B0604020202020204" pitchFamily="34" charset="0"/>
              </a:rPr>
              <a:t>healing</a:t>
            </a:r>
            <a:r>
              <a:rPr lang="en-US" sz="2400" cap="none" dirty="0">
                <a:solidFill>
                  <a:srgbClr val="7030A0"/>
                </a:solidFill>
                <a:latin typeface="Arial" panose="020B0604020202020204" pitchFamily="34" charset="0"/>
                <a:cs typeface="Arial" panose="020B0604020202020204" pitchFamily="34" charset="0"/>
              </a:rPr>
              <a:t> tissues</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Pressure </a:t>
            </a:r>
            <a:r>
              <a:rPr lang="en-US" sz="2400" b="1" cap="none" dirty="0" smtClean="0">
                <a:solidFill>
                  <a:srgbClr val="7030A0"/>
                </a:solidFill>
                <a:latin typeface="Arial" panose="020B0604020202020204" pitchFamily="34" charset="0"/>
                <a:cs typeface="Arial" panose="020B0604020202020204" pitchFamily="34" charset="0"/>
              </a:rPr>
              <a:t>necrosis </a:t>
            </a:r>
            <a:r>
              <a:rPr lang="en-US" sz="2400" cap="none" dirty="0" smtClean="0">
                <a:solidFill>
                  <a:srgbClr val="7030A0"/>
                </a:solidFill>
                <a:latin typeface="Arial" panose="020B0604020202020204" pitchFamily="34" charset="0"/>
                <a:cs typeface="Arial" panose="020B0604020202020204" pitchFamily="34" charset="0"/>
              </a:rPr>
              <a:t>of the </a:t>
            </a:r>
            <a:r>
              <a:rPr lang="en-US" sz="2400" b="1" cap="none" dirty="0" smtClean="0">
                <a:solidFill>
                  <a:srgbClr val="7030A0"/>
                </a:solidFill>
                <a:latin typeface="Arial" panose="020B0604020202020204" pitchFamily="34" charset="0"/>
                <a:cs typeface="Arial" panose="020B0604020202020204" pitchFamily="34" charset="0"/>
              </a:rPr>
              <a:t>swollen external genitalia </a:t>
            </a:r>
            <a:r>
              <a:rPr lang="en-US" sz="2400" cap="none" dirty="0" smtClean="0">
                <a:solidFill>
                  <a:srgbClr val="7030A0"/>
                </a:solidFill>
                <a:latin typeface="Arial" panose="020B0604020202020204" pitchFamily="34" charset="0"/>
                <a:cs typeface="Arial" panose="020B0604020202020204" pitchFamily="34" charset="0"/>
              </a:rPr>
              <a:t>may be prevented by having the patient </a:t>
            </a:r>
            <a:r>
              <a:rPr lang="en-US" sz="2400" b="1" cap="none" dirty="0" smtClean="0">
                <a:solidFill>
                  <a:srgbClr val="7030A0"/>
                </a:solidFill>
                <a:latin typeface="Arial" panose="020B0604020202020204" pitchFamily="34" charset="0"/>
                <a:cs typeface="Arial" panose="020B0604020202020204" pitchFamily="34" charset="0"/>
              </a:rPr>
              <a:t>rest primarily on her side or back</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At discharge, patients should be counseled </a:t>
            </a:r>
            <a:r>
              <a:rPr lang="en-US" sz="2400" b="1" cap="none" dirty="0" smtClean="0">
                <a:solidFill>
                  <a:srgbClr val="7030A0"/>
                </a:solidFill>
                <a:latin typeface="Arial" panose="020B0604020202020204" pitchFamily="34" charset="0"/>
                <a:cs typeface="Arial" panose="020B0604020202020204" pitchFamily="34" charset="0"/>
              </a:rPr>
              <a:t>to call </a:t>
            </a:r>
            <a:r>
              <a:rPr lang="en-US" sz="2400" cap="none" dirty="0" smtClean="0">
                <a:solidFill>
                  <a:srgbClr val="7030A0"/>
                </a:solidFill>
                <a:latin typeface="Arial" panose="020B0604020202020204" pitchFamily="34" charset="0"/>
                <a:cs typeface="Arial" panose="020B0604020202020204" pitchFamily="34" charset="0"/>
              </a:rPr>
              <a:t>their </a:t>
            </a:r>
            <a:r>
              <a:rPr lang="en-US" sz="2400" b="1" cap="none" dirty="0" smtClean="0">
                <a:solidFill>
                  <a:srgbClr val="7030A0"/>
                </a:solidFill>
                <a:latin typeface="Arial" panose="020B0604020202020204" pitchFamily="34" charset="0"/>
                <a:cs typeface="Arial" panose="020B0604020202020204" pitchFamily="34" charset="0"/>
              </a:rPr>
              <a:t>provider promptly </a:t>
            </a:r>
            <a:r>
              <a:rPr lang="en-US" sz="2400" cap="none" dirty="0" smtClean="0">
                <a:solidFill>
                  <a:srgbClr val="7030A0"/>
                </a:solidFill>
                <a:latin typeface="Arial" panose="020B0604020202020204" pitchFamily="34" charset="0"/>
                <a:cs typeface="Arial" panose="020B0604020202020204" pitchFamily="34" charset="0"/>
              </a:rPr>
              <a:t>if </a:t>
            </a:r>
          </a:p>
          <a:p>
            <a:r>
              <a:rPr lang="en-US" sz="2400" cap="none" dirty="0" smtClean="0">
                <a:solidFill>
                  <a:srgbClr val="7030A0"/>
                </a:solidFill>
                <a:latin typeface="Arial" panose="020B0604020202020204" pitchFamily="34" charset="0"/>
                <a:cs typeface="Arial" panose="020B0604020202020204" pitchFamily="34" charset="0"/>
              </a:rPr>
              <a:t>They </a:t>
            </a:r>
            <a:r>
              <a:rPr lang="en-US" sz="2400" cap="none" dirty="0" smtClean="0">
                <a:solidFill>
                  <a:srgbClr val="7030A0"/>
                </a:solidFill>
                <a:latin typeface="Arial" panose="020B0604020202020204" pitchFamily="34" charset="0"/>
                <a:cs typeface="Arial" panose="020B0604020202020204" pitchFamily="34" charset="0"/>
              </a:rPr>
              <a:t>develop </a:t>
            </a:r>
            <a:r>
              <a:rPr lang="en-US" sz="2400" b="1" cap="none" dirty="0" smtClean="0">
                <a:solidFill>
                  <a:srgbClr val="7030A0"/>
                </a:solidFill>
                <a:latin typeface="Arial" panose="020B0604020202020204" pitchFamily="34" charset="0"/>
                <a:cs typeface="Arial" panose="020B0604020202020204" pitchFamily="34" charset="0"/>
              </a:rPr>
              <a:t>fever</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new</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worsening pain</a:t>
            </a:r>
            <a:r>
              <a:rPr lang="en-US" sz="2400" cap="none" dirty="0" smtClean="0">
                <a:solidFill>
                  <a:srgbClr val="7030A0"/>
                </a:solidFill>
                <a:latin typeface="Arial" panose="020B0604020202020204" pitchFamily="34" charset="0"/>
                <a:cs typeface="Arial" panose="020B0604020202020204" pitchFamily="34" charset="0"/>
              </a:rPr>
              <a:t>, or </a:t>
            </a:r>
            <a:r>
              <a:rPr lang="en-US" sz="2400" b="1" cap="none" dirty="0" smtClean="0">
                <a:solidFill>
                  <a:srgbClr val="7030A0"/>
                </a:solidFill>
                <a:latin typeface="Arial" panose="020B0604020202020204" pitchFamily="34" charset="0"/>
                <a:cs typeface="Arial" panose="020B0604020202020204" pitchFamily="34" charset="0"/>
              </a:rPr>
              <a:t>bleeding</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785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3825" cy="1415441"/>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Retroperitoneal Hematomas</a:t>
            </a:r>
            <a:endParaRPr lang="en-US" sz="2800" b="1" cap="none" dirty="0"/>
          </a:p>
        </p:txBody>
      </p:sp>
      <p:sp>
        <p:nvSpPr>
          <p:cNvPr id="3" name="Content Placeholder 2"/>
          <p:cNvSpPr>
            <a:spLocks noGrp="1"/>
          </p:cNvSpPr>
          <p:nvPr>
            <p:ph sz="quarter" idx="13"/>
          </p:nvPr>
        </p:nvSpPr>
        <p:spPr>
          <a:xfrm>
            <a:off x="913774" y="1415442"/>
            <a:ext cx="10363826" cy="5442558"/>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There are </a:t>
            </a:r>
            <a:r>
              <a:rPr lang="en-US" sz="2400" b="1" cap="none" dirty="0" smtClean="0">
                <a:solidFill>
                  <a:srgbClr val="7030A0"/>
                </a:solidFill>
                <a:latin typeface="Arial" panose="020B0604020202020204" pitchFamily="34" charset="0"/>
                <a:cs typeface="Arial" panose="020B0604020202020204" pitchFamily="34" charset="0"/>
              </a:rPr>
              <a:t>no large or randomized trials </a:t>
            </a:r>
            <a:r>
              <a:rPr lang="en-US" sz="2400" cap="none" dirty="0" smtClean="0">
                <a:solidFill>
                  <a:srgbClr val="7030A0"/>
                </a:solidFill>
                <a:latin typeface="Arial" panose="020B0604020202020204" pitchFamily="34" charset="0"/>
                <a:cs typeface="Arial" panose="020B0604020202020204" pitchFamily="34" charset="0"/>
              </a:rPr>
              <a:t>comparing </a:t>
            </a:r>
            <a:r>
              <a:rPr lang="en-US" sz="2400" b="1" cap="none" dirty="0" smtClean="0">
                <a:solidFill>
                  <a:srgbClr val="7030A0"/>
                </a:solidFill>
                <a:latin typeface="Arial" panose="020B0604020202020204" pitchFamily="34" charset="0"/>
                <a:cs typeface="Arial" panose="020B0604020202020204" pitchFamily="34" charset="0"/>
              </a:rPr>
              <a:t>surgical versus angiographic </a:t>
            </a:r>
            <a:r>
              <a:rPr lang="en-US" sz="2400" cap="none" dirty="0" smtClean="0">
                <a:solidFill>
                  <a:srgbClr val="7030A0"/>
                </a:solidFill>
                <a:latin typeface="Arial" panose="020B0604020202020204" pitchFamily="34" charset="0"/>
                <a:cs typeface="Arial" panose="020B0604020202020204" pitchFamily="34" charset="0"/>
              </a:rPr>
              <a:t>approaches to </a:t>
            </a:r>
            <a:r>
              <a:rPr lang="en-US" sz="2400" b="1" cap="none" dirty="0" smtClean="0">
                <a:solidFill>
                  <a:srgbClr val="7030A0"/>
                </a:solidFill>
                <a:latin typeface="Arial" panose="020B0604020202020204" pitchFamily="34" charset="0"/>
                <a:cs typeface="Arial" panose="020B0604020202020204" pitchFamily="34" charset="0"/>
              </a:rPr>
              <a:t>management</a:t>
            </a:r>
            <a:r>
              <a:rPr lang="en-US" sz="2400" cap="none" dirty="0" smtClean="0">
                <a:solidFill>
                  <a:srgbClr val="7030A0"/>
                </a:solidFill>
                <a:latin typeface="Arial" panose="020B0604020202020204" pitchFamily="34" charset="0"/>
                <a:cs typeface="Arial" panose="020B0604020202020204" pitchFamily="34" charset="0"/>
              </a:rPr>
              <a:t> of </a:t>
            </a:r>
            <a:r>
              <a:rPr lang="en-US" sz="2400" b="1" cap="none" dirty="0" smtClean="0">
                <a:solidFill>
                  <a:srgbClr val="7030A0"/>
                </a:solidFill>
                <a:latin typeface="Arial" panose="020B0604020202020204" pitchFamily="34" charset="0"/>
                <a:cs typeface="Arial" panose="020B0604020202020204" pitchFamily="34" charset="0"/>
              </a:rPr>
              <a:t>retroperitoneal</a:t>
            </a:r>
            <a:r>
              <a:rPr lang="en-US" sz="2400" cap="none" dirty="0" smtClean="0">
                <a:solidFill>
                  <a:srgbClr val="7030A0"/>
                </a:solidFill>
                <a:latin typeface="Arial" panose="020B0604020202020204" pitchFamily="34" charset="0"/>
                <a:cs typeface="Arial" panose="020B0604020202020204" pitchFamily="34" charset="0"/>
              </a:rPr>
              <a:t> hematomas.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Because the </a:t>
            </a:r>
            <a:r>
              <a:rPr lang="en-US" sz="2400" b="1" cap="none" dirty="0" smtClean="0">
                <a:solidFill>
                  <a:srgbClr val="7030A0"/>
                </a:solidFill>
                <a:latin typeface="Arial" panose="020B0604020202020204" pitchFamily="34" charset="0"/>
                <a:cs typeface="Arial" panose="020B0604020202020204" pitchFamily="34" charset="0"/>
              </a:rPr>
              <a:t>retroperitoneal space </a:t>
            </a:r>
            <a:r>
              <a:rPr lang="en-US" sz="2400" cap="none" dirty="0" smtClean="0">
                <a:solidFill>
                  <a:srgbClr val="7030A0"/>
                </a:solidFill>
                <a:latin typeface="Arial" panose="020B0604020202020204" pitchFamily="34" charset="0"/>
                <a:cs typeface="Arial" panose="020B0604020202020204" pitchFamily="34" charset="0"/>
              </a:rPr>
              <a:t>is</a:t>
            </a:r>
            <a:r>
              <a:rPr lang="en-US" sz="2400" b="1" cap="none" dirty="0" smtClean="0">
                <a:solidFill>
                  <a:srgbClr val="7030A0"/>
                </a:solidFill>
                <a:latin typeface="Arial" panose="020B0604020202020204" pitchFamily="34" charset="0"/>
                <a:cs typeface="Arial" panose="020B0604020202020204" pitchFamily="34" charset="0"/>
              </a:rPr>
              <a:t> large</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many patients </a:t>
            </a:r>
            <a:r>
              <a:rPr lang="en-US" sz="2400" b="1" cap="none" dirty="0" smtClean="0">
                <a:solidFill>
                  <a:srgbClr val="7030A0"/>
                </a:solidFill>
                <a:latin typeface="Arial" panose="020B0604020202020204" pitchFamily="34" charset="0"/>
                <a:cs typeface="Arial" panose="020B0604020202020204" pitchFamily="34" charset="0"/>
              </a:rPr>
              <a:t>require </a:t>
            </a:r>
            <a:r>
              <a:rPr lang="en-US" sz="2400" b="1" cap="none" dirty="0" smtClean="0">
                <a:solidFill>
                  <a:srgbClr val="7030A0"/>
                </a:solidFill>
                <a:latin typeface="Arial" panose="020B0604020202020204" pitchFamily="34" charset="0"/>
                <a:cs typeface="Arial" panose="020B0604020202020204" pitchFamily="34" charset="0"/>
              </a:rPr>
              <a:t>either surgical or angiographic </a:t>
            </a:r>
            <a:r>
              <a:rPr lang="en-US" sz="2400" cap="none" dirty="0" smtClean="0">
                <a:solidFill>
                  <a:srgbClr val="7030A0"/>
                </a:solidFill>
                <a:latin typeface="Arial" panose="020B0604020202020204" pitchFamily="34" charset="0"/>
                <a:cs typeface="Arial" panose="020B0604020202020204" pitchFamily="34" charset="0"/>
              </a:rPr>
              <a:t>intervention</a:t>
            </a:r>
            <a:r>
              <a:rPr lang="en-US" sz="2400" b="1" cap="none" dirty="0" smtClean="0">
                <a:solidFill>
                  <a:srgbClr val="7030A0"/>
                </a:solidFill>
                <a:latin typeface="Arial" panose="020B0604020202020204" pitchFamily="34" charset="0"/>
                <a:cs typeface="Arial" panose="020B0604020202020204" pitchFamily="34" charset="0"/>
              </a:rPr>
              <a:t>. </a:t>
            </a:r>
          </a:p>
          <a:p>
            <a:endParaRPr lang="en-US" sz="2400" cap="none" dirty="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However</a:t>
            </a:r>
            <a:r>
              <a:rPr lang="en-US" sz="2400" cap="none" dirty="0" smtClean="0">
                <a:solidFill>
                  <a:srgbClr val="7030A0"/>
                </a:solidFill>
                <a:latin typeface="Arial" panose="020B0604020202020204" pitchFamily="34" charset="0"/>
                <a:cs typeface="Arial" panose="020B0604020202020204" pitchFamily="34" charset="0"/>
              </a:rPr>
              <a:t>, since it is a </a:t>
            </a:r>
            <a:r>
              <a:rPr lang="en-US" sz="2400" b="1" cap="none" dirty="0" smtClean="0">
                <a:solidFill>
                  <a:srgbClr val="7030A0"/>
                </a:solidFill>
                <a:latin typeface="Arial" panose="020B0604020202020204" pitchFamily="34" charset="0"/>
                <a:cs typeface="Arial" panose="020B0604020202020204" pitchFamily="34" charset="0"/>
              </a:rPr>
              <a:t>confined </a:t>
            </a:r>
            <a:r>
              <a:rPr lang="en-US" sz="2400" cap="none" dirty="0" smtClean="0">
                <a:solidFill>
                  <a:srgbClr val="7030A0"/>
                </a:solidFill>
                <a:latin typeface="Arial" panose="020B0604020202020204" pitchFamily="34" charset="0"/>
                <a:cs typeface="Arial" panose="020B0604020202020204" pitchFamily="34" charset="0"/>
              </a:rPr>
              <a:t>space, </a:t>
            </a:r>
            <a:r>
              <a:rPr lang="en-US" sz="2400" b="1" cap="none" dirty="0" smtClean="0">
                <a:solidFill>
                  <a:srgbClr val="7030A0"/>
                </a:solidFill>
                <a:latin typeface="Arial" panose="020B0604020202020204" pitchFamily="34" charset="0"/>
                <a:cs typeface="Arial" panose="020B0604020202020204" pitchFamily="34" charset="0"/>
              </a:rPr>
              <a:t>conservative management </a:t>
            </a:r>
            <a:r>
              <a:rPr lang="en-US" sz="2400" cap="none" dirty="0" smtClean="0">
                <a:solidFill>
                  <a:srgbClr val="7030A0"/>
                </a:solidFill>
                <a:latin typeface="Arial" panose="020B0604020202020204" pitchFamily="34" charset="0"/>
                <a:cs typeface="Arial" panose="020B0604020202020204" pitchFamily="34" charset="0"/>
              </a:rPr>
              <a:t>may </a:t>
            </a:r>
            <a:r>
              <a:rPr lang="en-US" sz="2400" b="1" cap="none" dirty="0" smtClean="0">
                <a:solidFill>
                  <a:srgbClr val="7030A0"/>
                </a:solidFill>
                <a:latin typeface="Arial" panose="020B0604020202020204" pitchFamily="34" charset="0"/>
                <a:cs typeface="Arial" panose="020B0604020202020204" pitchFamily="34" charset="0"/>
              </a:rPr>
              <a:t>suffice</a:t>
            </a:r>
            <a:r>
              <a:rPr lang="en-US" sz="2400" cap="none" dirty="0" smtClean="0">
                <a:solidFill>
                  <a:srgbClr val="7030A0"/>
                </a:solidFill>
                <a:latin typeface="Arial" panose="020B0604020202020204" pitchFamily="34" charset="0"/>
                <a:cs typeface="Arial" panose="020B0604020202020204" pitchFamily="34" charset="0"/>
              </a:rPr>
              <a:t> because the </a:t>
            </a:r>
            <a:r>
              <a:rPr lang="en-US" sz="2400" b="1" cap="none" dirty="0" smtClean="0">
                <a:solidFill>
                  <a:srgbClr val="7030A0"/>
                </a:solidFill>
                <a:latin typeface="Arial" panose="020B0604020202020204" pitchFamily="34" charset="0"/>
                <a:cs typeface="Arial" panose="020B0604020202020204" pitchFamily="34" charset="0"/>
              </a:rPr>
              <a:t>hematoma tamponades slowly bleeding vessels</a:t>
            </a:r>
            <a:r>
              <a:rPr lang="en-US" sz="2400" cap="none" dirty="0" smtClean="0">
                <a:solidFill>
                  <a:srgbClr val="7030A0"/>
                </a:solidFill>
                <a:latin typeface="Arial" panose="020B0604020202020204" pitchFamily="34" charset="0"/>
                <a:cs typeface="Arial" panose="020B0604020202020204" pitchFamily="34" charset="0"/>
              </a:rPr>
              <a:t>.</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19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989555"/>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Retroperitoneal Hematomas</a:t>
            </a:r>
            <a:endParaRPr lang="en-US" sz="2800" dirty="0"/>
          </a:p>
        </p:txBody>
      </p:sp>
      <p:sp>
        <p:nvSpPr>
          <p:cNvPr id="3" name="Content Placeholder 2"/>
          <p:cNvSpPr>
            <a:spLocks noGrp="1"/>
          </p:cNvSpPr>
          <p:nvPr>
            <p:ph sz="quarter" idx="13"/>
          </p:nvPr>
        </p:nvSpPr>
        <p:spPr>
          <a:xfrm>
            <a:off x="913775" y="713984"/>
            <a:ext cx="10364450" cy="6144016"/>
          </a:xfrm>
        </p:spPr>
        <p:txBody>
          <a:bodyPr>
            <a:noAutofit/>
          </a:bodyPr>
          <a:lstStyle/>
          <a:p>
            <a:r>
              <a:rPr lang="en-US" sz="2400" b="1" cap="none" dirty="0">
                <a:solidFill>
                  <a:srgbClr val="7030A0"/>
                </a:solidFill>
                <a:latin typeface="Arial" panose="020B0604020202020204" pitchFamily="34" charset="0"/>
                <a:cs typeface="Arial" panose="020B0604020202020204" pitchFamily="34" charset="0"/>
              </a:rPr>
              <a:t>S</a:t>
            </a:r>
            <a:r>
              <a:rPr lang="en-US" sz="2400" b="1" cap="none" dirty="0" smtClean="0">
                <a:solidFill>
                  <a:srgbClr val="7030A0"/>
                </a:solidFill>
                <a:latin typeface="Arial" panose="020B0604020202020204" pitchFamily="34" charset="0"/>
                <a:cs typeface="Arial" panose="020B0604020202020204" pitchFamily="34" charset="0"/>
              </a:rPr>
              <a:t>urgery</a:t>
            </a:r>
          </a:p>
          <a:p>
            <a:r>
              <a:rPr lang="en-US" sz="2400" b="1" cap="none" dirty="0" smtClean="0">
                <a:solidFill>
                  <a:srgbClr val="7030A0"/>
                </a:solidFill>
                <a:latin typeface="Arial" panose="020B0604020202020204" pitchFamily="34" charset="0"/>
                <a:cs typeface="Arial" panose="020B0604020202020204" pitchFamily="34" charset="0"/>
              </a:rPr>
              <a:t>Laparotomy</a:t>
            </a:r>
            <a:r>
              <a:rPr lang="en-US" sz="2400" cap="none" dirty="0" smtClean="0">
                <a:solidFill>
                  <a:srgbClr val="7030A0"/>
                </a:solidFill>
                <a:latin typeface="Arial" panose="020B0604020202020204" pitchFamily="34" charset="0"/>
                <a:cs typeface="Arial" panose="020B0604020202020204" pitchFamily="34" charset="0"/>
              </a:rPr>
              <a:t> is required in virtually </a:t>
            </a:r>
            <a:r>
              <a:rPr lang="en-US" sz="2400" b="1" cap="none" dirty="0" smtClean="0">
                <a:solidFill>
                  <a:srgbClr val="7030A0"/>
                </a:solidFill>
                <a:latin typeface="Arial" panose="020B0604020202020204" pitchFamily="34" charset="0"/>
                <a:cs typeface="Arial" panose="020B0604020202020204" pitchFamily="34" charset="0"/>
              </a:rPr>
              <a:t>all cases </a:t>
            </a:r>
            <a:r>
              <a:rPr lang="en-US" sz="2400" cap="none" dirty="0" smtClean="0">
                <a:solidFill>
                  <a:srgbClr val="7030A0"/>
                </a:solidFill>
                <a:latin typeface="Arial" panose="020B0604020202020204" pitchFamily="34" charset="0"/>
                <a:cs typeface="Arial" panose="020B0604020202020204" pitchFamily="34" charset="0"/>
              </a:rPr>
              <a:t>of puerperal retroperitoneal bleeding. </a:t>
            </a:r>
          </a:p>
          <a:p>
            <a:endParaRPr lang="en-US" sz="2400" b="1" cap="none" dirty="0" smtClean="0">
              <a:solidFill>
                <a:srgbClr val="7030A0"/>
              </a:solidFill>
              <a:latin typeface="Arial" panose="020B0604020202020204" pitchFamily="34" charset="0"/>
              <a:cs typeface="Arial" panose="020B0604020202020204" pitchFamily="34" charset="0"/>
            </a:endParaRPr>
          </a:p>
          <a:p>
            <a:r>
              <a:rPr lang="en-US" sz="2400" b="1" cap="none" dirty="0" smtClean="0">
                <a:solidFill>
                  <a:srgbClr val="7030A0"/>
                </a:solidFill>
                <a:latin typeface="Arial" panose="020B0604020202020204" pitchFamily="34" charset="0"/>
                <a:cs typeface="Arial" panose="020B0604020202020204" pitchFamily="34" charset="0"/>
              </a:rPr>
              <a:t>Most</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of these patients are </a:t>
            </a:r>
            <a:r>
              <a:rPr lang="en-US" sz="2400" b="1" cap="none" dirty="0" smtClean="0">
                <a:solidFill>
                  <a:srgbClr val="7030A0"/>
                </a:solidFill>
                <a:latin typeface="Arial" panose="020B0604020202020204" pitchFamily="34" charset="0"/>
                <a:cs typeface="Arial" panose="020B0604020202020204" pitchFamily="34" charset="0"/>
              </a:rPr>
              <a:t>hemodynamically unstable </a:t>
            </a:r>
            <a:r>
              <a:rPr lang="en-US" sz="2400" cap="none" dirty="0" smtClean="0">
                <a:solidFill>
                  <a:srgbClr val="7030A0"/>
                </a:solidFill>
                <a:latin typeface="Arial" panose="020B0604020202020204" pitchFamily="34" charset="0"/>
                <a:cs typeface="Arial" panose="020B0604020202020204" pitchFamily="34" charset="0"/>
              </a:rPr>
              <a:t>and </a:t>
            </a:r>
            <a:r>
              <a:rPr lang="en-US" sz="2400" b="1" cap="none" dirty="0" smtClean="0">
                <a:solidFill>
                  <a:srgbClr val="7030A0"/>
                </a:solidFill>
                <a:latin typeface="Arial" panose="020B0604020202020204" pitchFamily="34" charset="0"/>
                <a:cs typeface="Arial" panose="020B0604020202020204" pitchFamily="34" charset="0"/>
              </a:rPr>
              <a:t>most cases </a:t>
            </a:r>
            <a:r>
              <a:rPr lang="en-US" sz="2400" cap="none" dirty="0" smtClean="0">
                <a:solidFill>
                  <a:srgbClr val="7030A0"/>
                </a:solidFill>
                <a:latin typeface="Arial" panose="020B0604020202020204" pitchFamily="34" charset="0"/>
                <a:cs typeface="Arial" panose="020B0604020202020204" pitchFamily="34" charset="0"/>
              </a:rPr>
              <a:t>are associated with </a:t>
            </a:r>
            <a:r>
              <a:rPr lang="en-US" sz="2400" b="1" cap="none" dirty="0" smtClean="0">
                <a:solidFill>
                  <a:srgbClr val="7030A0"/>
                </a:solidFill>
                <a:latin typeface="Arial" panose="020B0604020202020204" pitchFamily="34" charset="0"/>
                <a:cs typeface="Arial" panose="020B0604020202020204" pitchFamily="34" charset="0"/>
              </a:rPr>
              <a:t>uterine rupture </a:t>
            </a:r>
            <a:r>
              <a:rPr lang="en-US" sz="2400" cap="none" dirty="0" smtClean="0">
                <a:solidFill>
                  <a:srgbClr val="7030A0"/>
                </a:solidFill>
                <a:latin typeface="Arial" panose="020B0604020202020204" pitchFamily="34" charset="0"/>
                <a:cs typeface="Arial" panose="020B0604020202020204" pitchFamily="34" charset="0"/>
              </a:rPr>
              <a:t>or </a:t>
            </a:r>
            <a:r>
              <a:rPr lang="en-US" sz="2400" b="1" cap="none" dirty="0" smtClean="0">
                <a:solidFill>
                  <a:srgbClr val="7030A0"/>
                </a:solidFill>
                <a:latin typeface="Arial" panose="020B0604020202020204" pitchFamily="34" charset="0"/>
                <a:cs typeface="Arial" panose="020B0604020202020204" pitchFamily="34" charset="0"/>
              </a:rPr>
              <a:t>cesarean delivery</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both </a:t>
            </a:r>
            <a:r>
              <a:rPr lang="en-US" sz="2400" b="1" cap="none" dirty="0" smtClean="0">
                <a:solidFill>
                  <a:srgbClr val="7030A0"/>
                </a:solidFill>
                <a:latin typeface="Arial" panose="020B0604020202020204" pitchFamily="34" charset="0"/>
                <a:cs typeface="Arial" panose="020B0604020202020204" pitchFamily="34" charset="0"/>
              </a:rPr>
              <a:t>require </a:t>
            </a:r>
            <a:r>
              <a:rPr lang="en-US" sz="2400" cap="none" dirty="0" smtClean="0">
                <a:solidFill>
                  <a:srgbClr val="7030A0"/>
                </a:solidFill>
                <a:latin typeface="Arial" panose="020B0604020202020204" pitchFamily="34" charset="0"/>
                <a:cs typeface="Arial" panose="020B0604020202020204" pitchFamily="34" charset="0"/>
              </a:rPr>
              <a:t>laparotomy for repair of the uterus.</a:t>
            </a: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Hemostasis can be achieved after </a:t>
            </a:r>
            <a:r>
              <a:rPr lang="en-US" sz="2400" b="1" cap="none" dirty="0" smtClean="0">
                <a:solidFill>
                  <a:srgbClr val="7030A0"/>
                </a:solidFill>
                <a:latin typeface="Arial" panose="020B0604020202020204" pitchFamily="34" charset="0"/>
                <a:cs typeface="Arial" panose="020B0604020202020204" pitchFamily="34" charset="0"/>
              </a:rPr>
              <a:t>opening </a:t>
            </a:r>
            <a:r>
              <a:rPr lang="en-US" sz="2400" cap="none" dirty="0" smtClean="0">
                <a:solidFill>
                  <a:srgbClr val="7030A0"/>
                </a:solidFill>
                <a:latin typeface="Arial" panose="020B0604020202020204" pitchFamily="34" charset="0"/>
                <a:cs typeface="Arial" panose="020B0604020202020204" pitchFamily="34" charset="0"/>
              </a:rPr>
              <a:t>the</a:t>
            </a:r>
            <a:r>
              <a:rPr lang="en-US" sz="2400" b="1" cap="none" dirty="0" smtClean="0">
                <a:solidFill>
                  <a:srgbClr val="7030A0"/>
                </a:solidFill>
                <a:latin typeface="Arial" panose="020B0604020202020204" pitchFamily="34" charset="0"/>
                <a:cs typeface="Arial" panose="020B0604020202020204" pitchFamily="34" charset="0"/>
              </a:rPr>
              <a:t> retroperitoneal space </a:t>
            </a:r>
            <a:r>
              <a:rPr lang="en-US" sz="2400" cap="none" dirty="0" smtClean="0">
                <a:solidFill>
                  <a:srgbClr val="7030A0"/>
                </a:solidFill>
                <a:latin typeface="Arial" panose="020B0604020202020204" pitchFamily="34" charset="0"/>
                <a:cs typeface="Arial" panose="020B0604020202020204" pitchFamily="34" charset="0"/>
              </a:rPr>
              <a:t>by </a:t>
            </a:r>
            <a:r>
              <a:rPr lang="en-US" sz="2400" b="1" cap="none" dirty="0" smtClean="0">
                <a:solidFill>
                  <a:srgbClr val="7030A0"/>
                </a:solidFill>
                <a:latin typeface="Arial" panose="020B0604020202020204" pitchFamily="34" charset="0"/>
                <a:cs typeface="Arial" panose="020B0604020202020204" pitchFamily="34" charset="0"/>
              </a:rPr>
              <a:t>identifying </a:t>
            </a:r>
            <a:r>
              <a:rPr lang="en-US" sz="2400" cap="none" dirty="0" smtClean="0">
                <a:solidFill>
                  <a:srgbClr val="7030A0"/>
                </a:solidFill>
                <a:latin typeface="Arial" panose="020B0604020202020204" pitchFamily="34" charset="0"/>
                <a:cs typeface="Arial" panose="020B0604020202020204" pitchFamily="34" charset="0"/>
              </a:rPr>
              <a:t>and</a:t>
            </a:r>
            <a:r>
              <a:rPr lang="en-US" sz="2400" b="1" cap="none" dirty="0" smtClean="0">
                <a:solidFill>
                  <a:srgbClr val="7030A0"/>
                </a:solidFill>
                <a:latin typeface="Arial" panose="020B0604020202020204" pitchFamily="34" charset="0"/>
                <a:cs typeface="Arial" panose="020B0604020202020204" pitchFamily="34" charset="0"/>
              </a:rPr>
              <a:t> ligating </a:t>
            </a:r>
            <a:r>
              <a:rPr lang="en-US" sz="2400" cap="none" dirty="0" smtClean="0">
                <a:solidFill>
                  <a:srgbClr val="7030A0"/>
                </a:solidFill>
                <a:latin typeface="Arial" panose="020B0604020202020204" pitchFamily="34" charset="0"/>
                <a:cs typeface="Arial" panose="020B0604020202020204" pitchFamily="34" charset="0"/>
              </a:rPr>
              <a:t>the</a:t>
            </a:r>
            <a:r>
              <a:rPr lang="en-US" sz="2400" b="1" cap="none" dirty="0" smtClean="0">
                <a:solidFill>
                  <a:srgbClr val="7030A0"/>
                </a:solidFill>
                <a:latin typeface="Arial" panose="020B0604020202020204" pitchFamily="34" charset="0"/>
                <a:cs typeface="Arial" panose="020B0604020202020204" pitchFamily="34" charset="0"/>
              </a:rPr>
              <a:t> </a:t>
            </a:r>
            <a:r>
              <a:rPr lang="en-US" sz="2400" cap="none" dirty="0" smtClean="0">
                <a:solidFill>
                  <a:srgbClr val="7030A0"/>
                </a:solidFill>
                <a:latin typeface="Arial" panose="020B0604020202020204" pitchFamily="34" charset="0"/>
                <a:cs typeface="Arial" panose="020B0604020202020204" pitchFamily="34" charset="0"/>
              </a:rPr>
              <a:t>lacerated</a:t>
            </a:r>
            <a:r>
              <a:rPr lang="en-US" sz="2400" b="1" cap="none" dirty="0" smtClean="0">
                <a:solidFill>
                  <a:srgbClr val="7030A0"/>
                </a:solidFill>
                <a:latin typeface="Arial" panose="020B0604020202020204" pitchFamily="34" charset="0"/>
                <a:cs typeface="Arial" panose="020B0604020202020204" pitchFamily="34" charset="0"/>
              </a:rPr>
              <a:t> blood vessel</a:t>
            </a:r>
            <a:r>
              <a:rPr lang="en-US" sz="2400" cap="none" dirty="0" smtClean="0">
                <a:solidFill>
                  <a:srgbClr val="7030A0"/>
                </a:solidFill>
                <a:latin typeface="Arial" panose="020B0604020202020204" pitchFamily="34" charset="0"/>
                <a:cs typeface="Arial" panose="020B0604020202020204" pitchFamily="34" charset="0"/>
              </a:rPr>
              <a:t> </a:t>
            </a:r>
            <a:r>
              <a:rPr lang="en-US" sz="2400" b="1" cap="none" dirty="0" smtClean="0">
                <a:solidFill>
                  <a:srgbClr val="7030A0"/>
                </a:solidFill>
                <a:latin typeface="Arial" panose="020B0604020202020204" pitchFamily="34" charset="0"/>
                <a:cs typeface="Arial" panose="020B0604020202020204" pitchFamily="34" charset="0"/>
              </a:rPr>
              <a:t>or</a:t>
            </a:r>
            <a:r>
              <a:rPr lang="en-US" sz="2400" cap="none" dirty="0" smtClean="0">
                <a:solidFill>
                  <a:srgbClr val="7030A0"/>
                </a:solidFill>
                <a:latin typeface="Arial" panose="020B0604020202020204" pitchFamily="34" charset="0"/>
                <a:cs typeface="Arial" panose="020B0604020202020204" pitchFamily="34" charset="0"/>
              </a:rPr>
              <a:t> by </a:t>
            </a:r>
            <a:r>
              <a:rPr lang="en-US" sz="2400" b="1" cap="none" dirty="0" smtClean="0">
                <a:solidFill>
                  <a:srgbClr val="7030A0"/>
                </a:solidFill>
                <a:latin typeface="Arial" panose="020B0604020202020204" pitchFamily="34" charset="0"/>
                <a:cs typeface="Arial" panose="020B0604020202020204" pitchFamily="34" charset="0"/>
              </a:rPr>
              <a:t>ligating </a:t>
            </a:r>
            <a:r>
              <a:rPr lang="en-US" sz="2400" cap="none" dirty="0" smtClean="0">
                <a:solidFill>
                  <a:srgbClr val="7030A0"/>
                </a:solidFill>
                <a:latin typeface="Arial" panose="020B0604020202020204" pitchFamily="34" charset="0"/>
                <a:cs typeface="Arial" panose="020B0604020202020204" pitchFamily="34" charset="0"/>
              </a:rPr>
              <a:t>the</a:t>
            </a:r>
            <a:r>
              <a:rPr lang="en-US" sz="2400" b="1" cap="none" dirty="0" smtClean="0">
                <a:solidFill>
                  <a:srgbClr val="7030A0"/>
                </a:solidFill>
                <a:latin typeface="Arial" panose="020B0604020202020204" pitchFamily="34" charset="0"/>
                <a:cs typeface="Arial" panose="020B0604020202020204" pitchFamily="34" charset="0"/>
              </a:rPr>
              <a:t> hypogastric artery</a:t>
            </a:r>
            <a:r>
              <a:rPr lang="en-US" sz="2400" cap="none" dirty="0" smtClean="0">
                <a:solidFill>
                  <a:srgbClr val="7030A0"/>
                </a:solidFill>
                <a:latin typeface="Arial" panose="020B0604020202020204" pitchFamily="34" charset="0"/>
                <a:cs typeface="Arial" panose="020B0604020202020204" pitchFamily="34" charset="0"/>
              </a:rPr>
              <a:t>. </a:t>
            </a:r>
          </a:p>
          <a:p>
            <a:r>
              <a:rPr lang="en-US" sz="2400" b="1" cap="none" dirty="0" smtClean="0">
                <a:solidFill>
                  <a:srgbClr val="7030A0"/>
                </a:solidFill>
                <a:latin typeface="Arial" panose="020B0604020202020204" pitchFamily="34" charset="0"/>
                <a:cs typeface="Arial" panose="020B0604020202020204" pitchFamily="34" charset="0"/>
              </a:rPr>
              <a:t>Identification </a:t>
            </a:r>
            <a:r>
              <a:rPr lang="en-US" sz="2400" cap="none" dirty="0" smtClean="0">
                <a:solidFill>
                  <a:srgbClr val="7030A0"/>
                </a:solidFill>
                <a:latin typeface="Arial" panose="020B0604020202020204" pitchFamily="34" charset="0"/>
                <a:cs typeface="Arial" panose="020B0604020202020204" pitchFamily="34" charset="0"/>
              </a:rPr>
              <a:t>of a</a:t>
            </a:r>
            <a:r>
              <a:rPr lang="en-US" sz="2400" b="1" cap="none" dirty="0" smtClean="0">
                <a:solidFill>
                  <a:srgbClr val="7030A0"/>
                </a:solidFill>
                <a:latin typeface="Arial" panose="020B0604020202020204" pitchFamily="34" charset="0"/>
                <a:cs typeface="Arial" panose="020B0604020202020204" pitchFamily="34" charset="0"/>
              </a:rPr>
              <a:t> bleeding vessel </a:t>
            </a:r>
            <a:r>
              <a:rPr lang="en-US" sz="2400" cap="none" dirty="0" smtClean="0">
                <a:solidFill>
                  <a:srgbClr val="7030A0"/>
                </a:solidFill>
                <a:latin typeface="Arial" panose="020B0604020202020204" pitchFamily="34" charset="0"/>
                <a:cs typeface="Arial" panose="020B0604020202020204" pitchFamily="34" charset="0"/>
              </a:rPr>
              <a:t>may be </a:t>
            </a:r>
            <a:r>
              <a:rPr lang="en-US" sz="2400" b="1" cap="none" dirty="0" smtClean="0">
                <a:solidFill>
                  <a:srgbClr val="7030A0"/>
                </a:solidFill>
                <a:latin typeface="Arial" panose="020B0604020202020204" pitchFamily="34" charset="0"/>
                <a:cs typeface="Arial" panose="020B0604020202020204" pitchFamily="34" charset="0"/>
              </a:rPr>
              <a:t>difficult. </a:t>
            </a:r>
          </a:p>
          <a:p>
            <a:endParaRPr lang="en-US" sz="2400"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31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563670"/>
          </a:xfrm>
        </p:spPr>
        <p:txBody>
          <a:bodyPr>
            <a:normAutofit fontScale="90000"/>
          </a:bodyPr>
          <a:lstStyle/>
          <a:p>
            <a:endParaRPr lang="en-US" dirty="0"/>
          </a:p>
        </p:txBody>
      </p:sp>
      <p:sp>
        <p:nvSpPr>
          <p:cNvPr id="3" name="Content Placeholder 2"/>
          <p:cNvSpPr>
            <a:spLocks noGrp="1"/>
          </p:cNvSpPr>
          <p:nvPr>
            <p:ph sz="quarter" idx="13"/>
          </p:nvPr>
        </p:nvSpPr>
        <p:spPr>
          <a:xfrm>
            <a:off x="913775" y="294362"/>
            <a:ext cx="10363826" cy="6162805"/>
          </a:xfrm>
        </p:spPr>
        <p:txBody>
          <a:bodyPr>
            <a:noAutofit/>
          </a:bodyPr>
          <a:lstStyle/>
          <a:p>
            <a:endParaRPr lang="en-US" sz="2800" cap="none" dirty="0" smtClean="0">
              <a:solidFill>
                <a:srgbClr val="7030A0"/>
              </a:solidFill>
              <a:latin typeface="Arial" panose="020B0604020202020204" pitchFamily="34" charset="0"/>
              <a:cs typeface="Arial" panose="020B0604020202020204" pitchFamily="34" charset="0"/>
            </a:endParaRPr>
          </a:p>
          <a:p>
            <a:pPr>
              <a:buClr>
                <a:schemeClr val="accent6">
                  <a:lumMod val="50000"/>
                </a:schemeClr>
              </a:buClr>
            </a:pPr>
            <a:endParaRPr lang="en-US" sz="2800" cap="none" dirty="0">
              <a:solidFill>
                <a:srgbClr val="7030A0"/>
              </a:solidFill>
              <a:latin typeface="Arial" panose="020B0604020202020204" pitchFamily="34" charset="0"/>
              <a:cs typeface="Arial" panose="020B0604020202020204" pitchFamily="34" charset="0"/>
            </a:endParaRPr>
          </a:p>
          <a:p>
            <a:pPr>
              <a:buClr>
                <a:schemeClr val="accent6">
                  <a:lumMod val="50000"/>
                </a:schemeClr>
              </a:buClr>
            </a:pPr>
            <a:r>
              <a:rPr lang="en-US" sz="2800" b="1" cap="none" dirty="0" smtClean="0">
                <a:solidFill>
                  <a:srgbClr val="7030A0"/>
                </a:solidFill>
                <a:latin typeface="Arial" panose="020B0604020202020204" pitchFamily="34" charset="0"/>
                <a:cs typeface="Arial" panose="020B0604020202020204" pitchFamily="34" charset="0"/>
              </a:rPr>
              <a:t>Most</a:t>
            </a:r>
            <a:r>
              <a:rPr lang="en-US" sz="2800" cap="none" dirty="0" smtClean="0">
                <a:solidFill>
                  <a:srgbClr val="7030A0"/>
                </a:solidFill>
                <a:latin typeface="Arial" panose="020B0604020202020204" pitchFamily="34" charset="0"/>
                <a:cs typeface="Arial" panose="020B0604020202020204" pitchFamily="34" charset="0"/>
              </a:rPr>
              <a:t> arise from bleeding lacerations related to </a:t>
            </a:r>
            <a:r>
              <a:rPr lang="en-US" sz="2800" b="1" cap="none" dirty="0" smtClean="0">
                <a:solidFill>
                  <a:srgbClr val="7030A0"/>
                </a:solidFill>
                <a:latin typeface="Arial" panose="020B0604020202020204" pitchFamily="34" charset="0"/>
                <a:cs typeface="Arial" panose="020B0604020202020204" pitchFamily="34" charset="0"/>
              </a:rPr>
              <a:t>operative deliveries</a:t>
            </a:r>
            <a:r>
              <a:rPr lang="en-US" sz="2800" cap="none" dirty="0" smtClean="0">
                <a:solidFill>
                  <a:srgbClr val="7030A0"/>
                </a:solidFill>
                <a:latin typeface="Arial" panose="020B0604020202020204" pitchFamily="34" charset="0"/>
                <a:cs typeface="Arial" panose="020B0604020202020204" pitchFamily="34" charset="0"/>
              </a:rPr>
              <a:t> or </a:t>
            </a:r>
            <a:r>
              <a:rPr lang="en-US" sz="2800" b="1" cap="none" dirty="0" smtClean="0">
                <a:solidFill>
                  <a:srgbClr val="7030A0"/>
                </a:solidFill>
                <a:latin typeface="Arial" panose="020B0604020202020204" pitchFamily="34" charset="0"/>
                <a:cs typeface="Arial" panose="020B0604020202020204" pitchFamily="34" charset="0"/>
              </a:rPr>
              <a:t>episiotomy</a:t>
            </a:r>
            <a:r>
              <a:rPr lang="en-US" sz="2800" cap="none" dirty="0" smtClean="0">
                <a:solidFill>
                  <a:srgbClr val="7030A0"/>
                </a:solidFill>
                <a:latin typeface="Arial" panose="020B0604020202020204" pitchFamily="34" charset="0"/>
                <a:cs typeface="Arial" panose="020B0604020202020204" pitchFamily="34" charset="0"/>
              </a:rPr>
              <a:t>; </a:t>
            </a:r>
          </a:p>
          <a:p>
            <a:pPr>
              <a:buClr>
                <a:schemeClr val="accent6">
                  <a:lumMod val="50000"/>
                </a:schemeClr>
              </a:buClr>
            </a:pPr>
            <a:endParaRPr lang="en-US" sz="2800" cap="none" dirty="0" smtClean="0">
              <a:solidFill>
                <a:srgbClr val="7030A0"/>
              </a:solidFill>
              <a:latin typeface="Arial" panose="020B0604020202020204" pitchFamily="34" charset="0"/>
              <a:cs typeface="Arial" panose="020B0604020202020204" pitchFamily="34" charset="0"/>
            </a:endParaRPr>
          </a:p>
          <a:p>
            <a:pPr>
              <a:buClr>
                <a:schemeClr val="accent6">
                  <a:lumMod val="50000"/>
                </a:schemeClr>
              </a:buClr>
            </a:pPr>
            <a:r>
              <a:rPr lang="en-US" sz="2800" cap="none" dirty="0" smtClean="0">
                <a:solidFill>
                  <a:srgbClr val="7030A0"/>
                </a:solidFill>
                <a:latin typeface="Arial" panose="020B0604020202020204" pitchFamily="34" charset="0"/>
                <a:cs typeface="Arial" panose="020B0604020202020204" pitchFamily="34" charset="0"/>
              </a:rPr>
              <a:t>However, a </a:t>
            </a:r>
            <a:r>
              <a:rPr lang="en-US" sz="2800" b="1" cap="none" dirty="0" smtClean="0">
                <a:solidFill>
                  <a:srgbClr val="7030A0"/>
                </a:solidFill>
                <a:latin typeface="Arial" panose="020B0604020202020204" pitchFamily="34" charset="0"/>
                <a:cs typeface="Arial" panose="020B0604020202020204" pitchFamily="34" charset="0"/>
              </a:rPr>
              <a:t>hematoma</a:t>
            </a:r>
            <a:r>
              <a:rPr lang="en-US" sz="2800" cap="none" dirty="0" smtClean="0">
                <a:solidFill>
                  <a:srgbClr val="7030A0"/>
                </a:solidFill>
                <a:latin typeface="Arial" panose="020B0604020202020204" pitchFamily="34" charset="0"/>
                <a:cs typeface="Arial" panose="020B0604020202020204" pitchFamily="34" charset="0"/>
              </a:rPr>
              <a:t> may also result from </a:t>
            </a:r>
            <a:r>
              <a:rPr lang="en-US" sz="2800" b="1" cap="none" dirty="0" smtClean="0">
                <a:solidFill>
                  <a:srgbClr val="7030A0"/>
                </a:solidFill>
                <a:latin typeface="Arial" panose="020B0604020202020204" pitchFamily="34" charset="0"/>
                <a:cs typeface="Arial" panose="020B0604020202020204" pitchFamily="34" charset="0"/>
              </a:rPr>
              <a:t>injury to a blood vessel</a:t>
            </a:r>
            <a:r>
              <a:rPr lang="en-US" sz="2800" cap="none" dirty="0" smtClean="0">
                <a:solidFill>
                  <a:srgbClr val="7030A0"/>
                </a:solidFill>
                <a:latin typeface="Arial" panose="020B0604020202020204" pitchFamily="34" charset="0"/>
                <a:cs typeface="Arial" panose="020B0604020202020204" pitchFamily="34" charset="0"/>
              </a:rPr>
              <a:t> in the </a:t>
            </a:r>
            <a:r>
              <a:rPr lang="en-US" sz="2800" b="1" cap="none" dirty="0" smtClean="0">
                <a:solidFill>
                  <a:srgbClr val="7030A0"/>
                </a:solidFill>
                <a:latin typeface="Arial" panose="020B0604020202020204" pitchFamily="34" charset="0"/>
                <a:cs typeface="Arial" panose="020B0604020202020204" pitchFamily="34" charset="0"/>
              </a:rPr>
              <a:t>absence of laceration/incision </a:t>
            </a:r>
            <a:r>
              <a:rPr lang="en-US" sz="2800" cap="none" dirty="0" smtClean="0">
                <a:solidFill>
                  <a:srgbClr val="7030A0"/>
                </a:solidFill>
                <a:latin typeface="Arial" panose="020B0604020202020204" pitchFamily="34" charset="0"/>
                <a:cs typeface="Arial" panose="020B0604020202020204" pitchFamily="34" charset="0"/>
              </a:rPr>
              <a:t>of the surrounding tissue; </a:t>
            </a:r>
            <a:r>
              <a:rPr lang="en-US" sz="2800" cap="none" dirty="0" err="1" smtClean="0">
                <a:solidFill>
                  <a:srgbClr val="7030A0"/>
                </a:solidFill>
                <a:latin typeface="Arial" panose="020B0604020202020204" pitchFamily="34" charset="0"/>
                <a:cs typeface="Arial" panose="020B0604020202020204" pitchFamily="34" charset="0"/>
              </a:rPr>
              <a:t>eg</a:t>
            </a:r>
            <a:r>
              <a:rPr lang="en-US" sz="2800" cap="none" dirty="0">
                <a:solidFill>
                  <a:srgbClr val="7030A0"/>
                </a:solidFill>
                <a:latin typeface="Arial" panose="020B0604020202020204" pitchFamily="34" charset="0"/>
                <a:cs typeface="Arial" panose="020B0604020202020204" pitchFamily="34" charset="0"/>
              </a:rPr>
              <a:t>, </a:t>
            </a:r>
            <a:r>
              <a:rPr lang="en-US" sz="2800" b="1" cap="none" dirty="0" err="1">
                <a:solidFill>
                  <a:srgbClr val="7030A0"/>
                </a:solidFill>
                <a:latin typeface="Arial" panose="020B0604020202020204" pitchFamily="34" charset="0"/>
                <a:cs typeface="Arial" panose="020B0604020202020204" pitchFamily="34" charset="0"/>
              </a:rPr>
              <a:t>pseudoaneurysm</a:t>
            </a:r>
            <a:r>
              <a:rPr lang="en-US" sz="2800" cap="none" dirty="0">
                <a:solidFill>
                  <a:srgbClr val="7030A0"/>
                </a:solidFill>
                <a:latin typeface="Arial" panose="020B0604020202020204" pitchFamily="34" charset="0"/>
                <a:cs typeface="Arial" panose="020B0604020202020204" pitchFamily="34" charset="0"/>
              </a:rPr>
              <a:t>, </a:t>
            </a:r>
            <a:r>
              <a:rPr lang="en-US" sz="2800" b="1" cap="none" dirty="0">
                <a:solidFill>
                  <a:srgbClr val="7030A0"/>
                </a:solidFill>
                <a:latin typeface="Arial" panose="020B0604020202020204" pitchFamily="34" charset="0"/>
                <a:cs typeface="Arial" panose="020B0604020202020204" pitchFamily="34" charset="0"/>
              </a:rPr>
              <a:t>traumatic arteriovenous fistula</a:t>
            </a:r>
            <a:r>
              <a:rPr lang="en-US" sz="2800" cap="none" dirty="0">
                <a:solidFill>
                  <a:srgbClr val="7030A0"/>
                </a:solidFill>
                <a:latin typeface="Arial" panose="020B0604020202020204" pitchFamily="34" charset="0"/>
                <a:cs typeface="Arial" panose="020B0604020202020204" pitchFamily="34" charset="0"/>
              </a:rPr>
              <a:t>). </a:t>
            </a:r>
            <a:endParaRPr lang="en-US" sz="2800" cap="none" dirty="0" smtClean="0">
              <a:solidFill>
                <a:srgbClr val="7030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440493" y="281836"/>
            <a:ext cx="1553228" cy="1440492"/>
          </a:xfrm>
          <a:prstGeom prst="rect">
            <a:avLst/>
          </a:prstGeom>
        </p:spPr>
      </p:pic>
    </p:spTree>
    <p:extLst>
      <p:ext uri="{BB962C8B-B14F-4D97-AF65-F5344CB8AC3E}">
        <p14:creationId xmlns:p14="http://schemas.microsoft.com/office/powerpoint/2010/main" val="3573493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691013"/>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Retroperitoneal Hematomas</a:t>
            </a:r>
            <a:endParaRPr lang="en-US" sz="2800" dirty="0"/>
          </a:p>
        </p:txBody>
      </p:sp>
      <p:sp>
        <p:nvSpPr>
          <p:cNvPr id="3" name="Content Placeholder 2"/>
          <p:cNvSpPr>
            <a:spLocks noGrp="1"/>
          </p:cNvSpPr>
          <p:nvPr>
            <p:ph sz="quarter" idx="13"/>
          </p:nvPr>
        </p:nvSpPr>
        <p:spPr>
          <a:xfrm>
            <a:off x="913774" y="1252603"/>
            <a:ext cx="10363826" cy="5605397"/>
          </a:xfrm>
        </p:spPr>
        <p:txBody>
          <a:bodyPr>
            <a:normAutofit/>
          </a:bodyPr>
          <a:lstStyle/>
          <a:p>
            <a:r>
              <a:rPr lang="en-US" sz="2400" b="1" cap="none" dirty="0">
                <a:solidFill>
                  <a:srgbClr val="7030A0"/>
                </a:solidFill>
                <a:latin typeface="Arial" panose="020B0604020202020204" pitchFamily="34" charset="0"/>
                <a:cs typeface="Arial" panose="020B0604020202020204" pitchFamily="34" charset="0"/>
              </a:rPr>
              <a:t>Ligation</a:t>
            </a:r>
            <a:r>
              <a:rPr lang="en-US" sz="2400" cap="none" dirty="0">
                <a:solidFill>
                  <a:srgbClr val="7030A0"/>
                </a:solidFill>
                <a:latin typeface="Arial" panose="020B0604020202020204" pitchFamily="34" charset="0"/>
                <a:cs typeface="Arial" panose="020B0604020202020204" pitchFamily="34" charset="0"/>
              </a:rPr>
              <a:t> of the </a:t>
            </a:r>
            <a:r>
              <a:rPr lang="en-US" sz="2400" b="1" cap="none" dirty="0">
                <a:solidFill>
                  <a:srgbClr val="7030A0"/>
                </a:solidFill>
                <a:latin typeface="Arial" panose="020B0604020202020204" pitchFamily="34" charset="0"/>
                <a:cs typeface="Arial" panose="020B0604020202020204" pitchFamily="34" charset="0"/>
              </a:rPr>
              <a:t>ipsilateral hypogastric artery </a:t>
            </a:r>
            <a:r>
              <a:rPr lang="en-US" sz="2400" cap="none" dirty="0">
                <a:solidFill>
                  <a:srgbClr val="7030A0"/>
                </a:solidFill>
                <a:latin typeface="Arial" panose="020B0604020202020204" pitchFamily="34" charset="0"/>
                <a:cs typeface="Arial" panose="020B0604020202020204" pitchFamily="34" charset="0"/>
              </a:rPr>
              <a:t>usually </a:t>
            </a:r>
            <a:r>
              <a:rPr lang="en-US" sz="2400" b="1" cap="none" dirty="0">
                <a:solidFill>
                  <a:srgbClr val="7030A0"/>
                </a:solidFill>
                <a:latin typeface="Arial" panose="020B0604020202020204" pitchFamily="34" charset="0"/>
                <a:cs typeface="Arial" panose="020B0604020202020204" pitchFamily="34" charset="0"/>
              </a:rPr>
              <a:t>stops</a:t>
            </a:r>
            <a:r>
              <a:rPr lang="en-US" sz="2400" cap="none" dirty="0">
                <a:solidFill>
                  <a:srgbClr val="7030A0"/>
                </a:solidFill>
                <a:latin typeface="Arial" panose="020B0604020202020204" pitchFamily="34" charset="0"/>
                <a:cs typeface="Arial" panose="020B0604020202020204" pitchFamily="34" charset="0"/>
              </a:rPr>
              <a:t> the bleeding and </a:t>
            </a:r>
            <a:r>
              <a:rPr lang="en-US" sz="2400" b="1" cap="none" dirty="0">
                <a:solidFill>
                  <a:srgbClr val="7030A0"/>
                </a:solidFill>
                <a:latin typeface="Arial" panose="020B0604020202020204" pitchFamily="34" charset="0"/>
                <a:cs typeface="Arial" panose="020B0604020202020204" pitchFamily="34" charset="0"/>
              </a:rPr>
              <a:t>avoids</a:t>
            </a:r>
            <a:r>
              <a:rPr lang="en-US" sz="2400" cap="none" dirty="0">
                <a:solidFill>
                  <a:srgbClr val="7030A0"/>
                </a:solidFill>
                <a:latin typeface="Arial" panose="020B0604020202020204" pitchFamily="34" charset="0"/>
                <a:cs typeface="Arial" panose="020B0604020202020204" pitchFamily="34" charset="0"/>
              </a:rPr>
              <a:t> the </a:t>
            </a:r>
            <a:r>
              <a:rPr lang="en-US" sz="2400" b="1" cap="none" dirty="0">
                <a:solidFill>
                  <a:srgbClr val="7030A0"/>
                </a:solidFill>
                <a:latin typeface="Arial" panose="020B0604020202020204" pitchFamily="34" charset="0"/>
                <a:cs typeface="Arial" panose="020B0604020202020204" pitchFamily="34" charset="0"/>
              </a:rPr>
              <a:t>delay</a:t>
            </a:r>
            <a:r>
              <a:rPr lang="en-US" sz="2400" cap="none" dirty="0">
                <a:solidFill>
                  <a:srgbClr val="7030A0"/>
                </a:solidFill>
                <a:latin typeface="Arial" panose="020B0604020202020204" pitchFamily="34" charset="0"/>
                <a:cs typeface="Arial" panose="020B0604020202020204" pitchFamily="34" charset="0"/>
              </a:rPr>
              <a:t> associated with </a:t>
            </a:r>
            <a:r>
              <a:rPr lang="en-US" sz="2400" b="1" cap="none" dirty="0">
                <a:solidFill>
                  <a:srgbClr val="7030A0"/>
                </a:solidFill>
                <a:latin typeface="Arial" panose="020B0604020202020204" pitchFamily="34" charset="0"/>
                <a:cs typeface="Arial" panose="020B0604020202020204" pitchFamily="34" charset="0"/>
              </a:rPr>
              <a:t>searching</a:t>
            </a:r>
            <a:r>
              <a:rPr lang="en-US" sz="2400" cap="none" dirty="0">
                <a:solidFill>
                  <a:srgbClr val="7030A0"/>
                </a:solidFill>
                <a:latin typeface="Arial" panose="020B0604020202020204" pitchFamily="34" charset="0"/>
                <a:cs typeface="Arial" panose="020B0604020202020204" pitchFamily="34" charset="0"/>
              </a:rPr>
              <a:t> for the discrete </a:t>
            </a:r>
            <a:r>
              <a:rPr lang="en-US" sz="2400" b="1" cap="none" dirty="0">
                <a:solidFill>
                  <a:srgbClr val="7030A0"/>
                </a:solidFill>
                <a:latin typeface="Arial" panose="020B0604020202020204" pitchFamily="34" charset="0"/>
                <a:cs typeface="Arial" panose="020B0604020202020204" pitchFamily="34" charset="0"/>
              </a:rPr>
              <a:t>source of bleeding</a:t>
            </a:r>
            <a:r>
              <a:rPr lang="en-US" sz="2400" cap="none" dirty="0">
                <a:solidFill>
                  <a:srgbClr val="7030A0"/>
                </a:solidFill>
                <a:latin typeface="Arial" panose="020B0604020202020204" pitchFamily="34" charset="0"/>
                <a:cs typeface="Arial" panose="020B0604020202020204" pitchFamily="34" charset="0"/>
              </a:rPr>
              <a:t>. </a:t>
            </a:r>
            <a:endParaRPr lang="en-US" sz="2400" cap="none" dirty="0" smtClean="0">
              <a:solidFill>
                <a:srgbClr val="7030A0"/>
              </a:solidFill>
              <a:latin typeface="Arial" panose="020B0604020202020204" pitchFamily="34" charset="0"/>
              <a:cs typeface="Arial" panose="020B0604020202020204" pitchFamily="34" charset="0"/>
            </a:endParaRPr>
          </a:p>
          <a:p>
            <a:pPr marL="0" indent="0">
              <a:buNone/>
            </a:pP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If </a:t>
            </a:r>
            <a:r>
              <a:rPr lang="en-US" sz="2400" cap="none" dirty="0">
                <a:solidFill>
                  <a:srgbClr val="7030A0"/>
                </a:solidFill>
                <a:latin typeface="Arial" panose="020B0604020202020204" pitchFamily="34" charset="0"/>
                <a:cs typeface="Arial" panose="020B0604020202020204" pitchFamily="34" charset="0"/>
              </a:rPr>
              <a:t>bleeding does </a:t>
            </a:r>
            <a:r>
              <a:rPr lang="en-US" sz="2400" b="1" cap="none" dirty="0">
                <a:solidFill>
                  <a:srgbClr val="7030A0"/>
                </a:solidFill>
                <a:latin typeface="Arial" panose="020B0604020202020204" pitchFamily="34" charset="0"/>
                <a:cs typeface="Arial" panose="020B0604020202020204" pitchFamily="34" charset="0"/>
              </a:rPr>
              <a:t>not respond </a:t>
            </a:r>
            <a:r>
              <a:rPr lang="en-US" sz="2400" cap="none" dirty="0">
                <a:solidFill>
                  <a:srgbClr val="7030A0"/>
                </a:solidFill>
                <a:latin typeface="Arial" panose="020B0604020202020204" pitchFamily="34" charset="0"/>
                <a:cs typeface="Arial" panose="020B0604020202020204" pitchFamily="34" charset="0"/>
              </a:rPr>
              <a:t>to </a:t>
            </a:r>
            <a:r>
              <a:rPr lang="en-US" sz="2400" b="1" cap="none" dirty="0">
                <a:solidFill>
                  <a:srgbClr val="7030A0"/>
                </a:solidFill>
                <a:latin typeface="Arial" panose="020B0604020202020204" pitchFamily="34" charset="0"/>
                <a:cs typeface="Arial" panose="020B0604020202020204" pitchFamily="34" charset="0"/>
              </a:rPr>
              <a:t>ipsilateral hypogastric </a:t>
            </a:r>
            <a:r>
              <a:rPr lang="en-US" sz="2400" cap="none" dirty="0">
                <a:solidFill>
                  <a:srgbClr val="7030A0"/>
                </a:solidFill>
                <a:latin typeface="Arial" panose="020B0604020202020204" pitchFamily="34" charset="0"/>
                <a:cs typeface="Arial" panose="020B0604020202020204" pitchFamily="34" charset="0"/>
              </a:rPr>
              <a:t>artery</a:t>
            </a:r>
            <a:r>
              <a:rPr lang="en-US" sz="2400" b="1" cap="none" dirty="0">
                <a:solidFill>
                  <a:srgbClr val="7030A0"/>
                </a:solidFill>
                <a:latin typeface="Arial" panose="020B0604020202020204" pitchFamily="34" charset="0"/>
                <a:cs typeface="Arial" panose="020B0604020202020204" pitchFamily="34" charset="0"/>
              </a:rPr>
              <a:t> ligation</a:t>
            </a:r>
            <a:r>
              <a:rPr lang="en-US" sz="2400" cap="none" dirty="0">
                <a:solidFill>
                  <a:srgbClr val="7030A0"/>
                </a:solidFill>
                <a:latin typeface="Arial" panose="020B0604020202020204" pitchFamily="34" charset="0"/>
                <a:cs typeface="Arial" panose="020B0604020202020204" pitchFamily="34" charset="0"/>
              </a:rPr>
              <a:t>, then </a:t>
            </a:r>
            <a:r>
              <a:rPr lang="en-US" sz="2400" b="1" cap="none" dirty="0">
                <a:solidFill>
                  <a:srgbClr val="7030A0"/>
                </a:solidFill>
                <a:latin typeface="Arial" panose="020B0604020202020204" pitchFamily="34" charset="0"/>
                <a:cs typeface="Arial" panose="020B0604020202020204" pitchFamily="34" charset="0"/>
              </a:rPr>
              <a:t>bilateral hypogastric artery ligation </a:t>
            </a:r>
            <a:r>
              <a:rPr lang="en-US" sz="2400" cap="none" dirty="0">
                <a:solidFill>
                  <a:srgbClr val="7030A0"/>
                </a:solidFill>
                <a:latin typeface="Arial" panose="020B0604020202020204" pitchFamily="34" charset="0"/>
                <a:cs typeface="Arial" panose="020B0604020202020204" pitchFamily="34" charset="0"/>
              </a:rPr>
              <a:t>should be </a:t>
            </a:r>
            <a:r>
              <a:rPr lang="en-US" sz="2400" b="1" cap="none" dirty="0">
                <a:solidFill>
                  <a:srgbClr val="7030A0"/>
                </a:solidFill>
                <a:latin typeface="Arial" panose="020B0604020202020204" pitchFamily="34" charset="0"/>
                <a:cs typeface="Arial" panose="020B0604020202020204" pitchFamily="34" charset="0"/>
              </a:rPr>
              <a:t>performed</a:t>
            </a:r>
            <a:r>
              <a:rPr lang="en-US" sz="2400" cap="none" dirty="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Although </a:t>
            </a:r>
            <a:r>
              <a:rPr lang="en-US" sz="2400" b="1" cap="none" dirty="0">
                <a:solidFill>
                  <a:srgbClr val="7030A0"/>
                </a:solidFill>
                <a:latin typeface="Arial" panose="020B0604020202020204" pitchFamily="34" charset="0"/>
                <a:cs typeface="Arial" panose="020B0604020202020204" pitchFamily="34" charset="0"/>
              </a:rPr>
              <a:t>hypogastric</a:t>
            </a:r>
            <a:r>
              <a:rPr lang="en-US" sz="2400" cap="none" dirty="0">
                <a:solidFill>
                  <a:srgbClr val="7030A0"/>
                </a:solidFill>
                <a:latin typeface="Arial" panose="020B0604020202020204" pitchFamily="34" charset="0"/>
                <a:cs typeface="Arial" panose="020B0604020202020204" pitchFamily="34" charset="0"/>
              </a:rPr>
              <a:t> artery </a:t>
            </a:r>
            <a:r>
              <a:rPr lang="en-US" sz="2400" b="1" cap="none" dirty="0">
                <a:solidFill>
                  <a:srgbClr val="7030A0"/>
                </a:solidFill>
                <a:latin typeface="Arial" panose="020B0604020202020204" pitchFamily="34" charset="0"/>
                <a:cs typeface="Arial" panose="020B0604020202020204" pitchFamily="34" charset="0"/>
              </a:rPr>
              <a:t>ligation</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reduces pelvic blood </a:t>
            </a:r>
            <a:r>
              <a:rPr lang="en-US" sz="2400" cap="none" dirty="0">
                <a:solidFill>
                  <a:srgbClr val="7030A0"/>
                </a:solidFill>
                <a:latin typeface="Arial" panose="020B0604020202020204" pitchFamily="34" charset="0"/>
                <a:cs typeface="Arial" panose="020B0604020202020204" pitchFamily="34" charset="0"/>
              </a:rPr>
              <a:t>flow by approximately </a:t>
            </a:r>
            <a:r>
              <a:rPr lang="en-US" sz="2400" b="1" cap="none" dirty="0">
                <a:solidFill>
                  <a:srgbClr val="7030A0"/>
                </a:solidFill>
                <a:latin typeface="Arial" panose="020B0604020202020204" pitchFamily="34" charset="0"/>
                <a:cs typeface="Arial" panose="020B0604020202020204" pitchFamily="34" charset="0"/>
              </a:rPr>
              <a:t>one-half</a:t>
            </a:r>
            <a:r>
              <a:rPr lang="en-US" sz="2400" cap="none" dirty="0">
                <a:solidFill>
                  <a:srgbClr val="7030A0"/>
                </a:solidFill>
                <a:latin typeface="Arial" panose="020B0604020202020204" pitchFamily="34" charset="0"/>
                <a:cs typeface="Arial" panose="020B0604020202020204" pitchFamily="34" charset="0"/>
              </a:rPr>
              <a:t>, it has a </a:t>
            </a:r>
            <a:r>
              <a:rPr lang="en-US" sz="2400" b="1" cap="none" dirty="0">
                <a:solidFill>
                  <a:srgbClr val="7030A0"/>
                </a:solidFill>
                <a:latin typeface="Arial" panose="020B0604020202020204" pitchFamily="34" charset="0"/>
                <a:cs typeface="Arial" panose="020B0604020202020204" pitchFamily="34" charset="0"/>
              </a:rPr>
              <a:t>greater impact on pulse pressure distal to the ligation</a:t>
            </a:r>
            <a:r>
              <a:rPr lang="en-US" sz="2400" cap="none" dirty="0">
                <a:solidFill>
                  <a:srgbClr val="7030A0"/>
                </a:solidFill>
                <a:latin typeface="Arial" panose="020B0604020202020204" pitchFamily="34" charset="0"/>
                <a:cs typeface="Arial" panose="020B0604020202020204" pitchFamily="34" charset="0"/>
              </a:rPr>
              <a:t> (85 </a:t>
            </a:r>
            <a:r>
              <a:rPr lang="en-US" sz="2400" cap="none" dirty="0" smtClean="0">
                <a:solidFill>
                  <a:srgbClr val="7030A0"/>
                </a:solidFill>
                <a:latin typeface="Arial" panose="020B0604020202020204" pitchFamily="34" charset="0"/>
                <a:cs typeface="Arial" panose="020B0604020202020204" pitchFamily="34" charset="0"/>
              </a:rPr>
              <a:t>% reduction</a:t>
            </a:r>
            <a:r>
              <a:rPr lang="en-US" sz="2400" cap="none" dirty="0">
                <a:solidFill>
                  <a:srgbClr val="7030A0"/>
                </a:solidFill>
                <a:latin typeface="Arial" panose="020B0604020202020204" pitchFamily="34" charset="0"/>
                <a:cs typeface="Arial" panose="020B0604020202020204" pitchFamily="34" charset="0"/>
              </a:rPr>
              <a:t>), </a:t>
            </a:r>
            <a:r>
              <a:rPr lang="en-US" sz="2400" b="1" cap="none" dirty="0">
                <a:solidFill>
                  <a:srgbClr val="7030A0"/>
                </a:solidFill>
                <a:latin typeface="Arial" panose="020B0604020202020204" pitchFamily="34" charset="0"/>
                <a:cs typeface="Arial" panose="020B0604020202020204" pitchFamily="34" charset="0"/>
              </a:rPr>
              <a:t>reducing</a:t>
            </a:r>
            <a:r>
              <a:rPr lang="en-US" sz="2400" cap="none" dirty="0">
                <a:solidFill>
                  <a:srgbClr val="7030A0"/>
                </a:solidFill>
                <a:latin typeface="Arial" panose="020B0604020202020204" pitchFamily="34" charset="0"/>
                <a:cs typeface="Arial" panose="020B0604020202020204" pitchFamily="34" charset="0"/>
              </a:rPr>
              <a:t> pulse pressures to that of the </a:t>
            </a:r>
            <a:r>
              <a:rPr lang="en-US" sz="2400" b="1" cap="none" dirty="0">
                <a:solidFill>
                  <a:srgbClr val="7030A0"/>
                </a:solidFill>
                <a:latin typeface="Arial" panose="020B0604020202020204" pitchFamily="34" charset="0"/>
                <a:cs typeface="Arial" panose="020B0604020202020204" pitchFamily="34" charset="0"/>
              </a:rPr>
              <a:t>venous circuit </a:t>
            </a:r>
            <a:r>
              <a:rPr lang="en-US" sz="2400" cap="none" dirty="0">
                <a:solidFill>
                  <a:srgbClr val="7030A0"/>
                </a:solidFill>
                <a:latin typeface="Arial" panose="020B0604020202020204" pitchFamily="34" charset="0"/>
                <a:cs typeface="Arial" panose="020B0604020202020204" pitchFamily="34" charset="0"/>
              </a:rPr>
              <a:t>which </a:t>
            </a:r>
            <a:r>
              <a:rPr lang="en-US" sz="2400" b="1" cap="none" dirty="0">
                <a:solidFill>
                  <a:srgbClr val="7030A0"/>
                </a:solidFill>
                <a:latin typeface="Arial" panose="020B0604020202020204" pitchFamily="34" charset="0"/>
                <a:cs typeface="Arial" panose="020B0604020202020204" pitchFamily="34" charset="0"/>
              </a:rPr>
              <a:t>promotes hemostasis </a:t>
            </a:r>
            <a:r>
              <a:rPr lang="en-US" sz="2400" cap="none" dirty="0">
                <a:solidFill>
                  <a:srgbClr val="7030A0"/>
                </a:solidFill>
                <a:latin typeface="Arial" panose="020B0604020202020204" pitchFamily="34" charset="0"/>
                <a:cs typeface="Arial" panose="020B0604020202020204" pitchFamily="34" charset="0"/>
              </a:rPr>
              <a:t>.</a:t>
            </a:r>
          </a:p>
          <a:p>
            <a:endParaRPr lang="en-US" sz="2400" dirty="0"/>
          </a:p>
        </p:txBody>
      </p:sp>
    </p:spTree>
    <p:extLst>
      <p:ext uri="{BB962C8B-B14F-4D97-AF65-F5344CB8AC3E}">
        <p14:creationId xmlns:p14="http://schemas.microsoft.com/office/powerpoint/2010/main" val="366828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916" y="813572"/>
            <a:ext cx="9582410" cy="954107"/>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Consider </a:t>
            </a:r>
            <a:r>
              <a:rPr lang="en-US" sz="2800" b="1" dirty="0" smtClean="0">
                <a:solidFill>
                  <a:srgbClr val="7030A0"/>
                </a:solidFill>
                <a:latin typeface="Arial" panose="020B0604020202020204" pitchFamily="34" charset="0"/>
                <a:cs typeface="Arial" panose="020B0604020202020204" pitchFamily="34" charset="0"/>
              </a:rPr>
              <a:t>Retroperitoneal Packing for Postpartum Hemorrhage </a:t>
            </a:r>
            <a:r>
              <a:rPr lang="en-US" sz="2800" b="1" baseline="30000" dirty="0" smtClean="0">
                <a:solidFill>
                  <a:srgbClr val="7030A0"/>
                </a:solidFill>
                <a:latin typeface="Arial" panose="020B0604020202020204" pitchFamily="34" charset="0"/>
                <a:cs typeface="Arial" panose="020B0604020202020204" pitchFamily="34" charset="0"/>
              </a:rPr>
              <a:t>1</a:t>
            </a:r>
            <a:endParaRPr lang="en-US" sz="2800" b="1" baseline="30000" dirty="0">
              <a:solidFill>
                <a:srgbClr val="7030A0"/>
              </a:solidFill>
              <a:latin typeface="Arial" panose="020B0604020202020204" pitchFamily="34" charset="0"/>
              <a:cs typeface="Arial" panose="020B0604020202020204" pitchFamily="34" charset="0"/>
            </a:endParaRPr>
          </a:p>
        </p:txBody>
      </p:sp>
      <p:sp>
        <p:nvSpPr>
          <p:cNvPr id="3" name="Rectangle 2"/>
          <p:cNvSpPr/>
          <p:nvPr/>
        </p:nvSpPr>
        <p:spPr>
          <a:xfrm>
            <a:off x="1414795" y="2146413"/>
            <a:ext cx="9582410" cy="4154984"/>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For </a:t>
            </a:r>
            <a:r>
              <a:rPr lang="en-US" sz="2400" b="1" dirty="0">
                <a:solidFill>
                  <a:srgbClr val="7030A0"/>
                </a:solidFill>
                <a:latin typeface="Arial" panose="020B0604020202020204" pitchFamily="34" charset="0"/>
                <a:cs typeface="Arial" panose="020B0604020202020204" pitchFamily="34" charset="0"/>
              </a:rPr>
              <a:t>intractable bleeding</a:t>
            </a:r>
            <a:r>
              <a:rPr lang="en-US" sz="2400" dirty="0">
                <a:solidFill>
                  <a:srgbClr val="7030A0"/>
                </a:solidFill>
                <a:latin typeface="Arial" panose="020B0604020202020204" pitchFamily="34" charset="0"/>
                <a:cs typeface="Arial" panose="020B0604020202020204" pitchFamily="34" charset="0"/>
              </a:rPr>
              <a:t>, this technique, borrowed from </a:t>
            </a:r>
            <a:r>
              <a:rPr lang="en-US" sz="2400" b="1" dirty="0">
                <a:solidFill>
                  <a:srgbClr val="7030A0"/>
                </a:solidFill>
                <a:latin typeface="Arial" panose="020B0604020202020204" pitchFamily="34" charset="0"/>
                <a:cs typeface="Arial" panose="020B0604020202020204" pitchFamily="34" charset="0"/>
              </a:rPr>
              <a:t>pelvic trauma surgery</a:t>
            </a:r>
            <a:r>
              <a:rPr lang="en-US" sz="2400" dirty="0">
                <a:solidFill>
                  <a:srgbClr val="7030A0"/>
                </a:solidFill>
                <a:latin typeface="Arial" panose="020B0604020202020204" pitchFamily="34" charset="0"/>
                <a:cs typeface="Arial" panose="020B0604020202020204" pitchFamily="34" charset="0"/>
              </a:rPr>
              <a:t>, allows you to </a:t>
            </a:r>
            <a:r>
              <a:rPr lang="en-US" sz="2400" b="1" dirty="0">
                <a:solidFill>
                  <a:srgbClr val="7030A0"/>
                </a:solidFill>
                <a:latin typeface="Arial" panose="020B0604020202020204" pitchFamily="34" charset="0"/>
                <a:cs typeface="Arial" panose="020B0604020202020204" pitchFamily="34" charset="0"/>
              </a:rPr>
              <a:t>stabilize</a:t>
            </a:r>
            <a:r>
              <a:rPr lang="en-US" sz="2400" dirty="0">
                <a:solidFill>
                  <a:srgbClr val="7030A0"/>
                </a:solidFill>
                <a:latin typeface="Arial" panose="020B0604020202020204" pitchFamily="34" charset="0"/>
                <a:cs typeface="Arial" panose="020B0604020202020204" pitchFamily="34" charset="0"/>
              </a:rPr>
              <a:t> the </a:t>
            </a:r>
            <a:r>
              <a:rPr lang="en-US" sz="2400" b="1" dirty="0">
                <a:solidFill>
                  <a:srgbClr val="7030A0"/>
                </a:solidFill>
                <a:latin typeface="Arial" panose="020B0604020202020204" pitchFamily="34" charset="0"/>
                <a:cs typeface="Arial" panose="020B0604020202020204" pitchFamily="34" charset="0"/>
              </a:rPr>
              <a:t>patient</a:t>
            </a:r>
            <a:r>
              <a:rPr lang="en-US" sz="2400" dirty="0">
                <a:solidFill>
                  <a:srgbClr val="7030A0"/>
                </a:solidFill>
                <a:latin typeface="Arial" panose="020B0604020202020204" pitchFamily="34" charset="0"/>
                <a:cs typeface="Arial" panose="020B0604020202020204" pitchFamily="34" charset="0"/>
              </a:rPr>
              <a:t> until her </a:t>
            </a:r>
            <a:r>
              <a:rPr lang="en-US" sz="2400" b="1" dirty="0">
                <a:solidFill>
                  <a:srgbClr val="7030A0"/>
                </a:solidFill>
                <a:latin typeface="Arial" panose="020B0604020202020204" pitchFamily="34" charset="0"/>
                <a:cs typeface="Arial" panose="020B0604020202020204" pitchFamily="34" charset="0"/>
              </a:rPr>
              <a:t>underlying injury </a:t>
            </a:r>
            <a:r>
              <a:rPr lang="en-US" sz="2400" dirty="0">
                <a:solidFill>
                  <a:srgbClr val="7030A0"/>
                </a:solidFill>
                <a:latin typeface="Arial" panose="020B0604020202020204" pitchFamily="34" charset="0"/>
                <a:cs typeface="Arial" panose="020B0604020202020204" pitchFamily="34" charset="0"/>
              </a:rPr>
              <a:t>can be </a:t>
            </a:r>
            <a:r>
              <a:rPr lang="en-US" sz="2400" dirty="0" smtClean="0">
                <a:solidFill>
                  <a:srgbClr val="7030A0"/>
                </a:solidFill>
                <a:latin typeface="Arial" panose="020B0604020202020204" pitchFamily="34" charset="0"/>
                <a:cs typeface="Arial" panose="020B0604020202020204" pitchFamily="34" charset="0"/>
              </a:rPr>
              <a:t>addressed</a:t>
            </a:r>
          </a:p>
          <a:p>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a:solidFill>
                  <a:srgbClr val="7030A0"/>
                </a:solidFill>
                <a:latin typeface="Arial" panose="020B0604020202020204" pitchFamily="34" charset="0"/>
                <a:cs typeface="Arial" panose="020B0604020202020204" pitchFamily="34" charset="0"/>
              </a:rPr>
              <a:t>Retroperitoneal packing </a:t>
            </a:r>
            <a:r>
              <a:rPr lang="en-US" sz="2400" dirty="0">
                <a:solidFill>
                  <a:srgbClr val="7030A0"/>
                </a:solidFill>
                <a:latin typeface="Arial" panose="020B0604020202020204" pitchFamily="34" charset="0"/>
                <a:cs typeface="Arial" panose="020B0604020202020204" pitchFamily="34" charset="0"/>
              </a:rPr>
              <a:t>is a </a:t>
            </a:r>
            <a:r>
              <a:rPr lang="en-US" sz="2400" b="1" dirty="0">
                <a:solidFill>
                  <a:srgbClr val="7030A0"/>
                </a:solidFill>
                <a:latin typeface="Arial" panose="020B0604020202020204" pitchFamily="34" charset="0"/>
                <a:cs typeface="Arial" panose="020B0604020202020204" pitchFamily="34" charset="0"/>
              </a:rPr>
              <a:t>technique used by trauma surgeons </a:t>
            </a:r>
            <a:r>
              <a:rPr lang="en-US" sz="2400" dirty="0">
                <a:solidFill>
                  <a:srgbClr val="7030A0"/>
                </a:solidFill>
                <a:latin typeface="Arial" panose="020B0604020202020204" pitchFamily="34" charset="0"/>
                <a:cs typeface="Arial" panose="020B0604020202020204" pitchFamily="34" charset="0"/>
              </a:rPr>
              <a:t>to </a:t>
            </a:r>
            <a:r>
              <a:rPr lang="en-US" sz="2400" b="1" dirty="0">
                <a:solidFill>
                  <a:srgbClr val="7030A0"/>
                </a:solidFill>
                <a:latin typeface="Arial" panose="020B0604020202020204" pitchFamily="34" charset="0"/>
                <a:cs typeface="Arial" panose="020B0604020202020204" pitchFamily="34" charset="0"/>
              </a:rPr>
              <a:t>tamponade</a:t>
            </a:r>
            <a:r>
              <a:rPr lang="en-US" sz="2400" dirty="0">
                <a:solidFill>
                  <a:srgbClr val="7030A0"/>
                </a:solidFill>
                <a:latin typeface="Arial" panose="020B0604020202020204" pitchFamily="34" charset="0"/>
                <a:cs typeface="Arial" panose="020B0604020202020204" pitchFamily="34" charset="0"/>
              </a:rPr>
              <a:t> retroperitoneal hemorrhage related to </a:t>
            </a:r>
            <a:r>
              <a:rPr lang="en-US" sz="2400" b="1" dirty="0">
                <a:solidFill>
                  <a:srgbClr val="7030A0"/>
                </a:solidFill>
                <a:latin typeface="Arial" panose="020B0604020202020204" pitchFamily="34" charset="0"/>
                <a:cs typeface="Arial" panose="020B0604020202020204" pitchFamily="34" charset="0"/>
              </a:rPr>
              <a:t>pelvic fracture</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It </a:t>
            </a:r>
            <a:r>
              <a:rPr lang="en-US" sz="2400" dirty="0">
                <a:solidFill>
                  <a:srgbClr val="7030A0"/>
                </a:solidFill>
                <a:latin typeface="Arial" panose="020B0604020202020204" pitchFamily="34" charset="0"/>
                <a:cs typeface="Arial" panose="020B0604020202020204" pitchFamily="34" charset="0"/>
              </a:rPr>
              <a:t>can also </a:t>
            </a:r>
            <a:r>
              <a:rPr lang="en-US" sz="2400" b="1" dirty="0">
                <a:solidFill>
                  <a:srgbClr val="7030A0"/>
                </a:solidFill>
                <a:latin typeface="Arial" panose="020B0604020202020204" pitchFamily="34" charset="0"/>
                <a:cs typeface="Arial" panose="020B0604020202020204" pitchFamily="34" charset="0"/>
              </a:rPr>
              <a:t>be useful </a:t>
            </a:r>
            <a:r>
              <a:rPr lang="en-US" sz="2400" dirty="0">
                <a:solidFill>
                  <a:srgbClr val="7030A0"/>
                </a:solidFill>
                <a:latin typeface="Arial" panose="020B0604020202020204" pitchFamily="34" charset="0"/>
                <a:cs typeface="Arial" panose="020B0604020202020204" pitchFamily="34" charset="0"/>
              </a:rPr>
              <a:t>to control </a:t>
            </a:r>
            <a:r>
              <a:rPr lang="en-US" sz="2400" b="1" dirty="0">
                <a:solidFill>
                  <a:srgbClr val="7030A0"/>
                </a:solidFill>
                <a:latin typeface="Arial" panose="020B0604020202020204" pitchFamily="34" charset="0"/>
                <a:cs typeface="Arial" panose="020B0604020202020204" pitchFamily="34" charset="0"/>
              </a:rPr>
              <a:t>retroperitoneal bleeding </a:t>
            </a:r>
            <a:r>
              <a:rPr lang="en-US" sz="2400" dirty="0">
                <a:solidFill>
                  <a:srgbClr val="7030A0"/>
                </a:solidFill>
                <a:latin typeface="Arial" panose="020B0604020202020204" pitchFamily="34" charset="0"/>
                <a:cs typeface="Arial" panose="020B0604020202020204" pitchFamily="34" charset="0"/>
              </a:rPr>
              <a:t>in </a:t>
            </a:r>
            <a:r>
              <a:rPr lang="en-US" sz="2400" b="1" dirty="0">
                <a:solidFill>
                  <a:srgbClr val="7030A0"/>
                </a:solidFill>
                <a:latin typeface="Arial" panose="020B0604020202020204" pitchFamily="34" charset="0"/>
                <a:cs typeface="Arial" panose="020B0604020202020204" pitchFamily="34" charset="0"/>
              </a:rPr>
              <a:t>obstetric </a:t>
            </a:r>
            <a:r>
              <a:rPr lang="en-US" sz="2400" dirty="0">
                <a:solidFill>
                  <a:srgbClr val="7030A0"/>
                </a:solidFill>
                <a:latin typeface="Arial" panose="020B0604020202020204" pitchFamily="34" charset="0"/>
                <a:cs typeface="Arial" panose="020B0604020202020204" pitchFamily="34" charset="0"/>
              </a:rPr>
              <a:t>patients. </a:t>
            </a:r>
          </a:p>
          <a:p>
            <a:endParaRPr lang="en-US" sz="2400"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2652014" y="6301397"/>
            <a:ext cx="3553986" cy="276999"/>
          </a:xfrm>
          <a:prstGeom prst="rect">
            <a:avLst/>
          </a:prstGeom>
        </p:spPr>
        <p:txBody>
          <a:bodyPr wrap="none">
            <a:spAutoFit/>
          </a:bodyPr>
          <a:lstStyle/>
          <a:p>
            <a:r>
              <a:rPr lang="en-US" sz="1200" b="1" dirty="0" smtClean="0">
                <a:solidFill>
                  <a:srgbClr val="7030A0"/>
                </a:solidFill>
                <a:latin typeface="Arial" panose="020B0604020202020204" pitchFamily="34" charset="0"/>
                <a:cs typeface="Arial" panose="020B0604020202020204" pitchFamily="34" charset="0"/>
              </a:rPr>
              <a:t>1: OBG </a:t>
            </a:r>
            <a:r>
              <a:rPr lang="en-US" sz="1200" b="1" dirty="0">
                <a:solidFill>
                  <a:srgbClr val="7030A0"/>
                </a:solidFill>
                <a:latin typeface="Arial" panose="020B0604020202020204" pitchFamily="34" charset="0"/>
                <a:cs typeface="Arial" panose="020B0604020202020204" pitchFamily="34" charset="0"/>
              </a:rPr>
              <a:t>Management | July 2008 | Vol. 20 No. 7</a:t>
            </a:r>
          </a:p>
        </p:txBody>
      </p:sp>
    </p:spTree>
    <p:extLst>
      <p:ext uri="{BB962C8B-B14F-4D97-AF65-F5344CB8AC3E}">
        <p14:creationId xmlns:p14="http://schemas.microsoft.com/office/powerpoint/2010/main" val="1340330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3825" cy="1052186"/>
          </a:xfrm>
        </p:spPr>
        <p:txBody>
          <a:bodyPr>
            <a:normAutofit/>
          </a:bodyPr>
          <a:lstStyle/>
          <a:p>
            <a:r>
              <a:rPr lang="en-US" sz="2800" b="1" cap="none" dirty="0">
                <a:solidFill>
                  <a:srgbClr val="7030A0"/>
                </a:solidFill>
                <a:latin typeface="Arial" panose="020B0604020202020204" pitchFamily="34" charset="0"/>
                <a:cs typeface="Arial" panose="020B0604020202020204" pitchFamily="34" charset="0"/>
              </a:rPr>
              <a:t>Retroperitoneal </a:t>
            </a:r>
            <a:r>
              <a:rPr lang="en-US" sz="2800" b="1" cap="none" dirty="0">
                <a:solidFill>
                  <a:srgbClr val="7030A0"/>
                </a:solidFill>
                <a:latin typeface="Arial" panose="020B0604020202020204" pitchFamily="34" charset="0"/>
                <a:cs typeface="Arial" panose="020B0604020202020204" pitchFamily="34" charset="0"/>
              </a:rPr>
              <a:t>Hematomas; Retroperitoneal Packing for Postpartum Hemorrhage </a:t>
            </a:r>
            <a:endParaRPr lang="en-US" sz="2800" dirty="0"/>
          </a:p>
        </p:txBody>
      </p:sp>
      <p:sp>
        <p:nvSpPr>
          <p:cNvPr id="3" name="Content Placeholder 2"/>
          <p:cNvSpPr>
            <a:spLocks noGrp="1"/>
          </p:cNvSpPr>
          <p:nvPr>
            <p:ph sz="quarter" idx="13"/>
          </p:nvPr>
        </p:nvSpPr>
        <p:spPr>
          <a:xfrm>
            <a:off x="913774" y="964505"/>
            <a:ext cx="10363826" cy="5893496"/>
          </a:xfrm>
        </p:spPr>
        <p:txBody>
          <a:bodyPr>
            <a:normAutofit fontScale="47500" lnSpcReduction="20000"/>
          </a:bodyPr>
          <a:lstStyle/>
          <a:p>
            <a:endParaRPr lang="en-US" cap="none" dirty="0" smtClean="0">
              <a:solidFill>
                <a:srgbClr val="7030A0"/>
              </a:solidFill>
              <a:latin typeface="Arial" panose="020B0604020202020204" pitchFamily="34" charset="0"/>
              <a:cs typeface="Arial" panose="020B0604020202020204" pitchFamily="34" charset="0"/>
            </a:endParaRPr>
          </a:p>
          <a:p>
            <a:r>
              <a:rPr lang="en-US" sz="4400" cap="none" dirty="0" smtClean="0">
                <a:solidFill>
                  <a:srgbClr val="7030A0"/>
                </a:solidFill>
                <a:latin typeface="Arial" panose="020B0604020202020204" pitchFamily="34" charset="0"/>
                <a:cs typeface="Arial" panose="020B0604020202020204" pitchFamily="34" charset="0"/>
              </a:rPr>
              <a:t>Through </a:t>
            </a:r>
            <a:r>
              <a:rPr lang="en-US" sz="4400" cap="none" dirty="0">
                <a:solidFill>
                  <a:srgbClr val="7030A0"/>
                </a:solidFill>
                <a:latin typeface="Arial" panose="020B0604020202020204" pitchFamily="34" charset="0"/>
                <a:cs typeface="Arial" panose="020B0604020202020204" pitchFamily="34" charset="0"/>
              </a:rPr>
              <a:t>a </a:t>
            </a:r>
            <a:r>
              <a:rPr lang="en-US" sz="4400" b="1" cap="none" dirty="0">
                <a:solidFill>
                  <a:srgbClr val="7030A0"/>
                </a:solidFill>
                <a:latin typeface="Arial" panose="020B0604020202020204" pitchFamily="34" charset="0"/>
                <a:cs typeface="Arial" panose="020B0604020202020204" pitchFamily="34" charset="0"/>
              </a:rPr>
              <a:t>midline incision </a:t>
            </a:r>
            <a:r>
              <a:rPr lang="en-US" sz="4400" cap="none" dirty="0">
                <a:solidFill>
                  <a:srgbClr val="7030A0"/>
                </a:solidFill>
                <a:latin typeface="Arial" panose="020B0604020202020204" pitchFamily="34" charset="0"/>
                <a:cs typeface="Arial" panose="020B0604020202020204" pitchFamily="34" charset="0"/>
              </a:rPr>
              <a:t>just </a:t>
            </a:r>
            <a:r>
              <a:rPr lang="en-US" sz="4400" b="1" cap="none" dirty="0">
                <a:solidFill>
                  <a:srgbClr val="7030A0"/>
                </a:solidFill>
                <a:latin typeface="Arial" panose="020B0604020202020204" pitchFamily="34" charset="0"/>
                <a:cs typeface="Arial" panose="020B0604020202020204" pitchFamily="34" charset="0"/>
              </a:rPr>
              <a:t>above the symphysis pubis</a:t>
            </a:r>
            <a:r>
              <a:rPr lang="en-US" sz="4400" cap="none" dirty="0">
                <a:solidFill>
                  <a:srgbClr val="7030A0"/>
                </a:solidFill>
                <a:latin typeface="Arial" panose="020B0604020202020204" pitchFamily="34" charset="0"/>
                <a:cs typeface="Arial" panose="020B0604020202020204" pitchFamily="34" charset="0"/>
              </a:rPr>
              <a:t>, the </a:t>
            </a:r>
            <a:r>
              <a:rPr lang="en-US" sz="4400" b="1" cap="none" dirty="0">
                <a:solidFill>
                  <a:srgbClr val="7030A0"/>
                </a:solidFill>
                <a:latin typeface="Arial" panose="020B0604020202020204" pitchFamily="34" charset="0"/>
                <a:cs typeface="Arial" panose="020B0604020202020204" pitchFamily="34" charset="0"/>
              </a:rPr>
              <a:t>fascia is divided </a:t>
            </a:r>
            <a:r>
              <a:rPr lang="en-US" sz="4400" cap="none" dirty="0">
                <a:solidFill>
                  <a:srgbClr val="7030A0"/>
                </a:solidFill>
                <a:latin typeface="Arial" panose="020B0604020202020204" pitchFamily="34" charset="0"/>
                <a:cs typeface="Arial" panose="020B0604020202020204" pitchFamily="34" charset="0"/>
              </a:rPr>
              <a:t>and the </a:t>
            </a:r>
            <a:r>
              <a:rPr lang="en-US" sz="4400" b="1" cap="none" dirty="0">
                <a:solidFill>
                  <a:srgbClr val="7030A0"/>
                </a:solidFill>
                <a:latin typeface="Arial" panose="020B0604020202020204" pitchFamily="34" charset="0"/>
                <a:cs typeface="Arial" panose="020B0604020202020204" pitchFamily="34" charset="0"/>
              </a:rPr>
              <a:t>space of </a:t>
            </a:r>
            <a:r>
              <a:rPr lang="en-US" sz="4400" b="1" cap="none" dirty="0" err="1">
                <a:solidFill>
                  <a:srgbClr val="7030A0"/>
                </a:solidFill>
                <a:latin typeface="Arial" panose="020B0604020202020204" pitchFamily="34" charset="0"/>
                <a:cs typeface="Arial" panose="020B0604020202020204" pitchFamily="34" charset="0"/>
              </a:rPr>
              <a:t>retzius</a:t>
            </a:r>
            <a:r>
              <a:rPr lang="en-US" sz="4400" b="1" cap="none" dirty="0">
                <a:solidFill>
                  <a:srgbClr val="7030A0"/>
                </a:solidFill>
                <a:latin typeface="Arial" panose="020B0604020202020204" pitchFamily="34" charset="0"/>
                <a:cs typeface="Arial" panose="020B0604020202020204" pitchFamily="34" charset="0"/>
              </a:rPr>
              <a:t> </a:t>
            </a:r>
            <a:r>
              <a:rPr lang="en-US" sz="4400" cap="none" dirty="0">
                <a:solidFill>
                  <a:srgbClr val="7030A0"/>
                </a:solidFill>
                <a:latin typeface="Arial" panose="020B0604020202020204" pitchFamily="34" charset="0"/>
                <a:cs typeface="Arial" panose="020B0604020202020204" pitchFamily="34" charset="0"/>
              </a:rPr>
              <a:t>accessed, </a:t>
            </a:r>
            <a:r>
              <a:rPr lang="en-US" sz="4400" b="1" cap="none" dirty="0">
                <a:solidFill>
                  <a:srgbClr val="7030A0"/>
                </a:solidFill>
                <a:latin typeface="Arial" panose="020B0604020202020204" pitchFamily="34" charset="0"/>
                <a:cs typeface="Arial" panose="020B0604020202020204" pitchFamily="34" charset="0"/>
              </a:rPr>
              <a:t>with care to avoid </a:t>
            </a:r>
            <a:r>
              <a:rPr lang="en-US" sz="4400" b="1" cap="none" dirty="0" err="1">
                <a:solidFill>
                  <a:srgbClr val="7030A0"/>
                </a:solidFill>
                <a:latin typeface="Arial" panose="020B0604020202020204" pitchFamily="34" charset="0"/>
                <a:cs typeface="Arial" panose="020B0604020202020204" pitchFamily="34" charset="0"/>
              </a:rPr>
              <a:t>cystotomy</a:t>
            </a:r>
            <a:r>
              <a:rPr lang="en-US" sz="4400" cap="none" dirty="0">
                <a:solidFill>
                  <a:srgbClr val="7030A0"/>
                </a:solidFill>
                <a:latin typeface="Arial" panose="020B0604020202020204" pitchFamily="34" charset="0"/>
                <a:cs typeface="Arial" panose="020B0604020202020204" pitchFamily="34" charset="0"/>
              </a:rPr>
              <a:t>. </a:t>
            </a:r>
            <a:endParaRPr lang="en-US" sz="4400" cap="none" dirty="0" smtClean="0">
              <a:solidFill>
                <a:srgbClr val="7030A0"/>
              </a:solidFill>
              <a:latin typeface="Arial" panose="020B0604020202020204" pitchFamily="34" charset="0"/>
              <a:cs typeface="Arial" panose="020B0604020202020204" pitchFamily="34" charset="0"/>
            </a:endParaRPr>
          </a:p>
          <a:p>
            <a:endParaRPr lang="en-US" sz="4400" b="1" cap="none" dirty="0" smtClean="0">
              <a:solidFill>
                <a:srgbClr val="7030A0"/>
              </a:solidFill>
              <a:latin typeface="Arial" panose="020B0604020202020204" pitchFamily="34" charset="0"/>
              <a:cs typeface="Arial" panose="020B0604020202020204" pitchFamily="34" charset="0"/>
            </a:endParaRPr>
          </a:p>
          <a:p>
            <a:r>
              <a:rPr lang="en-US" sz="4400" b="1" cap="none" dirty="0" smtClean="0">
                <a:solidFill>
                  <a:srgbClr val="7030A0"/>
                </a:solidFill>
                <a:latin typeface="Arial" panose="020B0604020202020204" pitchFamily="34" charset="0"/>
                <a:cs typeface="Arial" panose="020B0604020202020204" pitchFamily="34" charset="0"/>
              </a:rPr>
              <a:t>2 - 3 </a:t>
            </a:r>
            <a:r>
              <a:rPr lang="en-US" sz="4400" b="1" cap="none" dirty="0">
                <a:solidFill>
                  <a:srgbClr val="7030A0"/>
                </a:solidFill>
                <a:latin typeface="Arial" panose="020B0604020202020204" pitchFamily="34" charset="0"/>
                <a:cs typeface="Arial" panose="020B0604020202020204" pitchFamily="34" charset="0"/>
              </a:rPr>
              <a:t>laparotomy sponges </a:t>
            </a:r>
            <a:r>
              <a:rPr lang="en-US" sz="4400" cap="none" dirty="0">
                <a:solidFill>
                  <a:srgbClr val="7030A0"/>
                </a:solidFill>
                <a:latin typeface="Arial" panose="020B0604020202020204" pitchFamily="34" charset="0"/>
                <a:cs typeface="Arial" panose="020B0604020202020204" pitchFamily="34" charset="0"/>
              </a:rPr>
              <a:t>are placed sequentially in the </a:t>
            </a:r>
            <a:r>
              <a:rPr lang="en-US" sz="4400" b="1" cap="none" dirty="0">
                <a:solidFill>
                  <a:srgbClr val="7030A0"/>
                </a:solidFill>
                <a:latin typeface="Arial" panose="020B0604020202020204" pitchFamily="34" charset="0"/>
                <a:cs typeface="Arial" panose="020B0604020202020204" pitchFamily="34" charset="0"/>
              </a:rPr>
              <a:t>retroperitoneal space</a:t>
            </a:r>
            <a:r>
              <a:rPr lang="en-US" sz="4400" cap="none" dirty="0">
                <a:solidFill>
                  <a:srgbClr val="7030A0"/>
                </a:solidFill>
                <a:latin typeface="Arial" panose="020B0604020202020204" pitchFamily="34" charset="0"/>
                <a:cs typeface="Arial" panose="020B0604020202020204" pitchFamily="34" charset="0"/>
              </a:rPr>
              <a:t>, beginning at the sacroiliac joint and staying deep to the pelvic brim. </a:t>
            </a:r>
          </a:p>
          <a:p>
            <a:endParaRPr lang="en-US" sz="4400" cap="none" dirty="0" smtClean="0">
              <a:solidFill>
                <a:srgbClr val="7030A0"/>
              </a:solidFill>
              <a:latin typeface="Arial" panose="020B0604020202020204" pitchFamily="34" charset="0"/>
              <a:cs typeface="Arial" panose="020B0604020202020204" pitchFamily="34" charset="0"/>
            </a:endParaRPr>
          </a:p>
          <a:p>
            <a:r>
              <a:rPr lang="en-US" sz="4400" cap="none" dirty="0" smtClean="0">
                <a:solidFill>
                  <a:srgbClr val="7030A0"/>
                </a:solidFill>
                <a:latin typeface="Arial" panose="020B0604020202020204" pitchFamily="34" charset="0"/>
                <a:cs typeface="Arial" panose="020B0604020202020204" pitchFamily="34" charset="0"/>
              </a:rPr>
              <a:t>The </a:t>
            </a:r>
            <a:r>
              <a:rPr lang="en-US" sz="4400" b="1" cap="none" dirty="0">
                <a:solidFill>
                  <a:srgbClr val="7030A0"/>
                </a:solidFill>
                <a:latin typeface="Arial" panose="020B0604020202020204" pitchFamily="34" charset="0"/>
                <a:cs typeface="Arial" panose="020B0604020202020204" pitchFamily="34" charset="0"/>
              </a:rPr>
              <a:t>same procedure </a:t>
            </a:r>
            <a:r>
              <a:rPr lang="en-US" sz="4400" cap="none" dirty="0">
                <a:solidFill>
                  <a:srgbClr val="7030A0"/>
                </a:solidFill>
                <a:latin typeface="Arial" panose="020B0604020202020204" pitchFamily="34" charset="0"/>
                <a:cs typeface="Arial" panose="020B0604020202020204" pitchFamily="34" charset="0"/>
              </a:rPr>
              <a:t>is then performed on the </a:t>
            </a:r>
            <a:r>
              <a:rPr lang="en-US" sz="4400" b="1" cap="none" dirty="0">
                <a:solidFill>
                  <a:srgbClr val="7030A0"/>
                </a:solidFill>
                <a:latin typeface="Arial" panose="020B0604020202020204" pitchFamily="34" charset="0"/>
                <a:cs typeface="Arial" panose="020B0604020202020204" pitchFamily="34" charset="0"/>
              </a:rPr>
              <a:t>opposite side</a:t>
            </a:r>
            <a:r>
              <a:rPr lang="en-US" sz="4400" cap="none" dirty="0">
                <a:solidFill>
                  <a:srgbClr val="7030A0"/>
                </a:solidFill>
                <a:latin typeface="Arial" panose="020B0604020202020204" pitchFamily="34" charset="0"/>
                <a:cs typeface="Arial" panose="020B0604020202020204" pitchFamily="34" charset="0"/>
              </a:rPr>
              <a:t>. </a:t>
            </a:r>
            <a:endParaRPr lang="en-US" sz="4400" cap="none" dirty="0" smtClean="0">
              <a:solidFill>
                <a:srgbClr val="7030A0"/>
              </a:solidFill>
              <a:latin typeface="Arial" panose="020B0604020202020204" pitchFamily="34" charset="0"/>
              <a:cs typeface="Arial" panose="020B0604020202020204" pitchFamily="34" charset="0"/>
            </a:endParaRPr>
          </a:p>
          <a:p>
            <a:pPr marL="0" indent="0">
              <a:buNone/>
            </a:pPr>
            <a:endParaRPr lang="en-US" sz="4400" cap="none" dirty="0" smtClean="0">
              <a:solidFill>
                <a:srgbClr val="7030A0"/>
              </a:solidFill>
              <a:latin typeface="Arial" panose="020B0604020202020204" pitchFamily="34" charset="0"/>
              <a:cs typeface="Arial" panose="020B0604020202020204" pitchFamily="34" charset="0"/>
            </a:endParaRPr>
          </a:p>
          <a:p>
            <a:r>
              <a:rPr lang="en-US" sz="4400" cap="none" dirty="0" smtClean="0">
                <a:solidFill>
                  <a:srgbClr val="7030A0"/>
                </a:solidFill>
                <a:latin typeface="Arial" panose="020B0604020202020204" pitchFamily="34" charset="0"/>
                <a:cs typeface="Arial" panose="020B0604020202020204" pitchFamily="34" charset="0"/>
              </a:rPr>
              <a:t>The </a:t>
            </a:r>
            <a:r>
              <a:rPr lang="en-US" sz="4400" b="1" cap="none" dirty="0">
                <a:solidFill>
                  <a:srgbClr val="7030A0"/>
                </a:solidFill>
                <a:latin typeface="Arial" panose="020B0604020202020204" pitchFamily="34" charset="0"/>
                <a:cs typeface="Arial" panose="020B0604020202020204" pitchFamily="34" charset="0"/>
              </a:rPr>
              <a:t>resulting tamponade </a:t>
            </a:r>
            <a:r>
              <a:rPr lang="en-US" sz="4400" cap="none" dirty="0">
                <a:solidFill>
                  <a:srgbClr val="7030A0"/>
                </a:solidFill>
                <a:latin typeface="Arial" panose="020B0604020202020204" pitchFamily="34" charset="0"/>
                <a:cs typeface="Arial" panose="020B0604020202020204" pitchFamily="34" charset="0"/>
              </a:rPr>
              <a:t>generally </a:t>
            </a:r>
            <a:r>
              <a:rPr lang="en-US" sz="4400" b="1" cap="none" dirty="0">
                <a:solidFill>
                  <a:srgbClr val="7030A0"/>
                </a:solidFill>
                <a:latin typeface="Arial" panose="020B0604020202020204" pitchFamily="34" charset="0"/>
                <a:cs typeface="Arial" panose="020B0604020202020204" pitchFamily="34" charset="0"/>
              </a:rPr>
              <a:t>leads to prompt cessation of blood loss. </a:t>
            </a:r>
            <a:endParaRPr lang="en-US" sz="4400" b="1" cap="none" dirty="0" smtClean="0">
              <a:solidFill>
                <a:srgbClr val="7030A0"/>
              </a:solidFill>
              <a:latin typeface="Arial" panose="020B0604020202020204" pitchFamily="34" charset="0"/>
              <a:cs typeface="Arial" panose="020B0604020202020204" pitchFamily="34" charset="0"/>
            </a:endParaRPr>
          </a:p>
          <a:p>
            <a:endParaRPr lang="en-US" sz="4400" cap="none" dirty="0" smtClean="0">
              <a:solidFill>
                <a:srgbClr val="7030A0"/>
              </a:solidFill>
              <a:latin typeface="Arial" panose="020B0604020202020204" pitchFamily="34" charset="0"/>
              <a:cs typeface="Arial" panose="020B0604020202020204" pitchFamily="34" charset="0"/>
            </a:endParaRPr>
          </a:p>
          <a:p>
            <a:r>
              <a:rPr lang="en-US" sz="4400" cap="none" dirty="0" smtClean="0">
                <a:solidFill>
                  <a:srgbClr val="7030A0"/>
                </a:solidFill>
                <a:latin typeface="Arial" panose="020B0604020202020204" pitchFamily="34" charset="0"/>
                <a:cs typeface="Arial" panose="020B0604020202020204" pitchFamily="34" charset="0"/>
              </a:rPr>
              <a:t>The </a:t>
            </a:r>
            <a:r>
              <a:rPr lang="en-US" sz="4400" cap="none" dirty="0">
                <a:solidFill>
                  <a:srgbClr val="7030A0"/>
                </a:solidFill>
                <a:latin typeface="Arial" panose="020B0604020202020204" pitchFamily="34" charset="0"/>
                <a:cs typeface="Arial" panose="020B0604020202020204" pitchFamily="34" charset="0"/>
              </a:rPr>
              <a:t>packs are </a:t>
            </a:r>
            <a:r>
              <a:rPr lang="en-US" sz="4400" b="1" cap="none" dirty="0">
                <a:solidFill>
                  <a:srgbClr val="7030A0"/>
                </a:solidFill>
                <a:latin typeface="Arial" panose="020B0604020202020204" pitchFamily="34" charset="0"/>
                <a:cs typeface="Arial" panose="020B0604020202020204" pitchFamily="34" charset="0"/>
              </a:rPr>
              <a:t>removed</a:t>
            </a:r>
            <a:r>
              <a:rPr lang="en-US" sz="4400" cap="none" dirty="0">
                <a:solidFill>
                  <a:srgbClr val="7030A0"/>
                </a:solidFill>
                <a:latin typeface="Arial" panose="020B0604020202020204" pitchFamily="34" charset="0"/>
                <a:cs typeface="Arial" panose="020B0604020202020204" pitchFamily="34" charset="0"/>
              </a:rPr>
              <a:t> or exchanged </a:t>
            </a:r>
            <a:r>
              <a:rPr lang="en-US" sz="4400" b="1" cap="none" dirty="0">
                <a:solidFill>
                  <a:srgbClr val="7030A0"/>
                </a:solidFill>
                <a:latin typeface="Arial" panose="020B0604020202020204" pitchFamily="34" charset="0"/>
                <a:cs typeface="Arial" panose="020B0604020202020204" pitchFamily="34" charset="0"/>
              </a:rPr>
              <a:t>24 to 48 hours later</a:t>
            </a:r>
            <a:r>
              <a:rPr lang="en-US" sz="4400" cap="none" dirty="0">
                <a:solidFill>
                  <a:srgbClr val="7030A0"/>
                </a:solidFill>
                <a:latin typeface="Arial" panose="020B0604020202020204" pitchFamily="34" charset="0"/>
                <a:cs typeface="Arial" panose="020B0604020202020204" pitchFamily="34" charset="0"/>
              </a:rPr>
              <a:t>, with care to avoid disruption of clot.</a:t>
            </a:r>
          </a:p>
          <a:p>
            <a:endParaRPr lang="en-US" dirty="0"/>
          </a:p>
        </p:txBody>
      </p:sp>
    </p:spTree>
    <p:extLst>
      <p:ext uri="{BB962C8B-B14F-4D97-AF65-F5344CB8AC3E}">
        <p14:creationId xmlns:p14="http://schemas.microsoft.com/office/powerpoint/2010/main" val="34672943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5" y="0"/>
            <a:ext cx="10434178" cy="954107"/>
          </a:xfrm>
          <a:prstGeom prst="rect">
            <a:avLst/>
          </a:prstGeom>
        </p:spPr>
        <p:txBody>
          <a:bodyPr wrap="square">
            <a:spAutoFit/>
          </a:bodyPr>
          <a:lstStyle/>
          <a:p>
            <a:endParaRPr lang="en-US" sz="2800" b="1" dirty="0" smtClean="0">
              <a:solidFill>
                <a:srgbClr val="7030A0"/>
              </a:solidFill>
              <a:latin typeface="Arial" panose="020B0604020202020204" pitchFamily="34" charset="0"/>
              <a:cs typeface="Arial" panose="020B0604020202020204" pitchFamily="34" charset="0"/>
            </a:endParaRPr>
          </a:p>
          <a:p>
            <a:pPr algn="ctr"/>
            <a:r>
              <a:rPr lang="en-US" sz="2800" b="1" dirty="0" err="1" smtClean="0">
                <a:solidFill>
                  <a:srgbClr val="7030A0"/>
                </a:solidFill>
                <a:latin typeface="Arial" panose="020B0604020202020204" pitchFamily="34" charset="0"/>
                <a:cs typeface="Arial" panose="020B0604020202020204" pitchFamily="34" charset="0"/>
              </a:rPr>
              <a:t>Extraperitoneal</a:t>
            </a:r>
            <a:r>
              <a:rPr lang="en-US" sz="2800" b="1" dirty="0" smtClean="0">
                <a:solidFill>
                  <a:srgbClr val="7030A0"/>
                </a:solidFill>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pelvic </a:t>
            </a:r>
            <a:r>
              <a:rPr lang="en-US" sz="2800" b="1" dirty="0" smtClean="0">
                <a:solidFill>
                  <a:srgbClr val="7030A0"/>
                </a:solidFill>
                <a:latin typeface="Arial" panose="020B0604020202020204" pitchFamily="34" charset="0"/>
                <a:cs typeface="Arial" panose="020B0604020202020204" pitchFamily="34" charset="0"/>
              </a:rPr>
              <a:t>packing Acute </a:t>
            </a:r>
            <a:r>
              <a:rPr lang="en-US" sz="2800" b="1" dirty="0">
                <a:solidFill>
                  <a:srgbClr val="7030A0"/>
                </a:solidFill>
                <a:latin typeface="Arial" panose="020B0604020202020204" pitchFamily="34" charset="0"/>
                <a:cs typeface="Arial" panose="020B0604020202020204" pitchFamily="34" charset="0"/>
              </a:rPr>
              <a:t>pelvic </a:t>
            </a:r>
            <a:r>
              <a:rPr lang="en-US" sz="2800" b="1" dirty="0" smtClean="0">
                <a:solidFill>
                  <a:srgbClr val="7030A0"/>
                </a:solidFill>
                <a:latin typeface="Arial" panose="020B0604020202020204" pitchFamily="34" charset="0"/>
                <a:cs typeface="Arial" panose="020B0604020202020204" pitchFamily="34" charset="0"/>
              </a:rPr>
              <a:t>treatment </a:t>
            </a:r>
            <a:r>
              <a:rPr lang="en-US" sz="2800" b="1" baseline="30000" dirty="0" smtClean="0">
                <a:solidFill>
                  <a:srgbClr val="7030A0"/>
                </a:solidFill>
                <a:latin typeface="Arial" panose="020B0604020202020204" pitchFamily="34" charset="0"/>
                <a:cs typeface="Arial" panose="020B0604020202020204" pitchFamily="34" charset="0"/>
              </a:rPr>
              <a:t>1</a:t>
            </a:r>
            <a:endParaRPr lang="en-US" sz="2800" b="1" i="0" baseline="30000" dirty="0">
              <a:solidFill>
                <a:srgbClr val="7030A0"/>
              </a:solidFill>
              <a:effectLst/>
              <a:latin typeface="Arial" panose="020B0604020202020204" pitchFamily="34" charset="0"/>
              <a:cs typeface="Arial" panose="020B0604020202020204" pitchFamily="34" charset="0"/>
            </a:endParaRPr>
          </a:p>
        </p:txBody>
      </p:sp>
      <p:sp>
        <p:nvSpPr>
          <p:cNvPr id="4" name="Rectangle 3"/>
          <p:cNvSpPr/>
          <p:nvPr/>
        </p:nvSpPr>
        <p:spPr>
          <a:xfrm>
            <a:off x="776614" y="1191482"/>
            <a:ext cx="10434179" cy="5262979"/>
          </a:xfrm>
          <a:prstGeom prst="rect">
            <a:avLst/>
          </a:prstGeom>
        </p:spPr>
        <p:txBody>
          <a:bodyPr wrap="square">
            <a:spAutoFit/>
          </a:bodyPr>
          <a:lstStyle/>
          <a:p>
            <a:r>
              <a:rPr lang="en-US" sz="2400" b="1" dirty="0">
                <a:solidFill>
                  <a:srgbClr val="7030A0"/>
                </a:solidFill>
                <a:latin typeface="Arial" panose="020B0604020202020204" pitchFamily="34" charset="0"/>
                <a:cs typeface="Arial" panose="020B0604020202020204" pitchFamily="34" charset="0"/>
              </a:rPr>
              <a:t>Packing versus </a:t>
            </a:r>
            <a:r>
              <a:rPr lang="en-US" sz="2400" b="1" dirty="0" err="1">
                <a:solidFill>
                  <a:srgbClr val="7030A0"/>
                </a:solidFill>
                <a:latin typeface="Arial" panose="020B0604020202020204" pitchFamily="34" charset="0"/>
                <a:cs typeface="Arial" panose="020B0604020202020204" pitchFamily="34" charset="0"/>
              </a:rPr>
              <a:t>angio</a:t>
            </a:r>
            <a:r>
              <a:rPr lang="en-US" sz="2400" b="1" dirty="0">
                <a:solidFill>
                  <a:srgbClr val="7030A0"/>
                </a:solidFill>
                <a:latin typeface="Arial" panose="020B0604020202020204" pitchFamily="34" charset="0"/>
                <a:cs typeface="Arial" panose="020B0604020202020204" pitchFamily="34" charset="0"/>
              </a:rPr>
              <a:t>-embolization</a:t>
            </a:r>
          </a:p>
          <a:p>
            <a:pPr>
              <a:buClr>
                <a:srgbClr val="7030A0"/>
              </a:buClr>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In </a:t>
            </a:r>
            <a:r>
              <a:rPr lang="en-US" sz="2400" dirty="0">
                <a:solidFill>
                  <a:srgbClr val="7030A0"/>
                </a:solidFill>
                <a:latin typeface="Arial" panose="020B0604020202020204" pitchFamily="34" charset="0"/>
                <a:cs typeface="Arial" panose="020B0604020202020204" pitchFamily="34" charset="0"/>
              </a:rPr>
              <a:t>an </a:t>
            </a:r>
            <a:r>
              <a:rPr lang="en-US" sz="2400" b="1" dirty="0">
                <a:solidFill>
                  <a:srgbClr val="7030A0"/>
                </a:solidFill>
                <a:latin typeface="Arial" panose="020B0604020202020204" pitchFamily="34" charset="0"/>
                <a:cs typeface="Arial" panose="020B0604020202020204" pitchFamily="34" charset="0"/>
              </a:rPr>
              <a:t>emergency situation </a:t>
            </a:r>
            <a:r>
              <a:rPr lang="en-US" sz="2400" dirty="0">
                <a:solidFill>
                  <a:srgbClr val="7030A0"/>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decision whether </a:t>
            </a:r>
            <a:r>
              <a:rPr lang="en-US" sz="2400" dirty="0">
                <a:solidFill>
                  <a:srgbClr val="7030A0"/>
                </a:solidFill>
                <a:latin typeface="Arial" panose="020B0604020202020204" pitchFamily="34" charset="0"/>
                <a:cs typeface="Arial" panose="020B0604020202020204" pitchFamily="34" charset="0"/>
              </a:rPr>
              <a:t>to go for packing or angiography with embolization </a:t>
            </a:r>
            <a:r>
              <a:rPr lang="en-US" sz="2400" b="1" dirty="0">
                <a:solidFill>
                  <a:srgbClr val="7030A0"/>
                </a:solidFill>
                <a:latin typeface="Arial" panose="020B0604020202020204" pitchFamily="34" charset="0"/>
                <a:cs typeface="Arial" panose="020B0604020202020204" pitchFamily="34" charset="0"/>
              </a:rPr>
              <a:t>depends</a:t>
            </a:r>
            <a:r>
              <a:rPr lang="en-US" sz="2400" dirty="0">
                <a:solidFill>
                  <a:srgbClr val="7030A0"/>
                </a:solidFill>
                <a:latin typeface="Arial" panose="020B0604020202020204" pitchFamily="34" charset="0"/>
                <a:cs typeface="Arial" panose="020B0604020202020204" pitchFamily="34" charset="0"/>
              </a:rPr>
              <a:t> on </a:t>
            </a:r>
            <a:r>
              <a:rPr lang="en-US" sz="2400" b="1" dirty="0">
                <a:solidFill>
                  <a:srgbClr val="7030A0"/>
                </a:solidFill>
                <a:latin typeface="Arial" panose="020B0604020202020204" pitchFamily="34" charset="0"/>
                <a:cs typeface="Arial" panose="020B0604020202020204" pitchFamily="34" charset="0"/>
              </a:rPr>
              <a:t>several factors</a:t>
            </a:r>
            <a:r>
              <a:rPr lang="en-US" sz="2400" dirty="0">
                <a:solidFill>
                  <a:srgbClr val="7030A0"/>
                </a:solidFill>
                <a:latin typeface="Arial" panose="020B0604020202020204" pitchFamily="34" charset="0"/>
                <a:cs typeface="Arial" panose="020B0604020202020204" pitchFamily="34" charset="0"/>
              </a:rPr>
              <a:t>.</a:t>
            </a:r>
          </a:p>
          <a:p>
            <a:pPr marL="342900" indent="-342900">
              <a:buClr>
                <a:srgbClr val="7030A0"/>
              </a:buClr>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condition</a:t>
            </a:r>
            <a:r>
              <a:rPr lang="en-US" sz="2400" dirty="0">
                <a:solidFill>
                  <a:srgbClr val="7030A0"/>
                </a:solidFill>
                <a:latin typeface="Arial" panose="020B0604020202020204" pitchFamily="34" charset="0"/>
                <a:cs typeface="Arial" panose="020B0604020202020204" pitchFamily="34" charset="0"/>
              </a:rPr>
              <a:t> of the </a:t>
            </a:r>
            <a:r>
              <a:rPr lang="en-US" sz="2400" b="1" dirty="0">
                <a:solidFill>
                  <a:srgbClr val="7030A0"/>
                </a:solidFill>
                <a:latin typeface="Arial" panose="020B0604020202020204" pitchFamily="34" charset="0"/>
                <a:cs typeface="Arial" panose="020B0604020202020204" pitchFamily="34" charset="0"/>
              </a:rPr>
              <a:t>patient</a:t>
            </a:r>
          </a:p>
          <a:p>
            <a:pPr marL="342900" indent="-342900">
              <a:buClr>
                <a:srgbClr val="7030A0"/>
              </a:buClr>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When the </a:t>
            </a:r>
            <a:r>
              <a:rPr lang="en-US" sz="2400" b="1" dirty="0">
                <a:solidFill>
                  <a:srgbClr val="7030A0"/>
                </a:solidFill>
                <a:latin typeface="Arial" panose="020B0604020202020204" pitchFamily="34" charset="0"/>
                <a:cs typeface="Arial" panose="020B0604020202020204" pitchFamily="34" charset="0"/>
              </a:rPr>
              <a:t>patient is in extremis</a:t>
            </a:r>
            <a:r>
              <a:rPr lang="en-US" sz="2400" dirty="0">
                <a:solidFill>
                  <a:srgbClr val="7030A0"/>
                </a:solidFill>
                <a:latin typeface="Arial" panose="020B0604020202020204" pitchFamily="34" charset="0"/>
                <a:cs typeface="Arial" panose="020B0604020202020204" pitchFamily="34" charset="0"/>
              </a:rPr>
              <a:t>, angiography takes </a:t>
            </a:r>
            <a:r>
              <a:rPr lang="en-US" sz="2400" b="1" dirty="0">
                <a:solidFill>
                  <a:srgbClr val="7030A0"/>
                </a:solidFill>
                <a:latin typeface="Arial" panose="020B0604020202020204" pitchFamily="34" charset="0"/>
                <a:cs typeface="Arial" panose="020B0604020202020204" pitchFamily="34" charset="0"/>
              </a:rPr>
              <a:t>too long</a:t>
            </a:r>
          </a:p>
          <a:p>
            <a:pPr marL="342900" indent="-342900">
              <a:buClr>
                <a:srgbClr val="7030A0"/>
              </a:buClr>
              <a:buFont typeface="Wingdings" panose="05000000000000000000" pitchFamily="2" charset="2"/>
              <a:buChar char="ü"/>
            </a:pPr>
            <a:r>
              <a:rPr lang="en-US" sz="2400" b="1" dirty="0">
                <a:solidFill>
                  <a:srgbClr val="7030A0"/>
                </a:solidFill>
                <a:latin typeface="Arial" panose="020B0604020202020204" pitchFamily="34" charset="0"/>
                <a:cs typeface="Arial" panose="020B0604020202020204" pitchFamily="34" charset="0"/>
              </a:rPr>
              <a:t>Availability</a:t>
            </a:r>
            <a:r>
              <a:rPr lang="en-US" sz="2400" dirty="0">
                <a:solidFill>
                  <a:srgbClr val="7030A0"/>
                </a:solidFill>
                <a:latin typeface="Arial" panose="020B0604020202020204" pitchFamily="34" charset="0"/>
                <a:cs typeface="Arial" panose="020B0604020202020204" pitchFamily="34" charset="0"/>
              </a:rPr>
              <a:t> of direct angiography or an operating room</a:t>
            </a:r>
          </a:p>
          <a:p>
            <a:pPr marL="342900" indent="-342900">
              <a:buClr>
                <a:srgbClr val="7030A0"/>
              </a:buClr>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Availability of </a:t>
            </a:r>
            <a:r>
              <a:rPr lang="en-US" sz="2400" b="1" dirty="0">
                <a:solidFill>
                  <a:srgbClr val="7030A0"/>
                </a:solidFill>
                <a:latin typeface="Arial" panose="020B0604020202020204" pitchFamily="34" charset="0"/>
                <a:cs typeface="Arial" panose="020B0604020202020204" pitchFamily="34" charset="0"/>
              </a:rPr>
              <a:t>adequate personnel </a:t>
            </a:r>
            <a:r>
              <a:rPr lang="en-US" sz="2400" dirty="0">
                <a:solidFill>
                  <a:srgbClr val="7030A0"/>
                </a:solidFill>
                <a:latin typeface="Arial" panose="020B0604020202020204" pitchFamily="34" charset="0"/>
                <a:cs typeface="Arial" panose="020B0604020202020204" pitchFamily="34" charset="0"/>
              </a:rPr>
              <a:t>to perform </a:t>
            </a:r>
            <a:r>
              <a:rPr lang="en-US" sz="2400" b="1" dirty="0" err="1">
                <a:solidFill>
                  <a:srgbClr val="7030A0"/>
                </a:solidFill>
                <a:latin typeface="Arial" panose="020B0604020202020204" pitchFamily="34" charset="0"/>
                <a:cs typeface="Arial" panose="020B0604020202020204" pitchFamily="34" charset="0"/>
              </a:rPr>
              <a:t>angio</a:t>
            </a:r>
            <a:r>
              <a:rPr lang="en-US" sz="2400" b="1" dirty="0">
                <a:solidFill>
                  <a:srgbClr val="7030A0"/>
                </a:solidFill>
                <a:latin typeface="Arial" panose="020B0604020202020204" pitchFamily="34" charset="0"/>
                <a:cs typeface="Arial" panose="020B0604020202020204" pitchFamily="34" charset="0"/>
              </a:rPr>
              <a:t>-embolization</a:t>
            </a:r>
          </a:p>
          <a:p>
            <a:pPr marL="342900" indent="-342900">
              <a:buClr>
                <a:srgbClr val="7030A0"/>
              </a:buClr>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When a </a:t>
            </a:r>
            <a:r>
              <a:rPr lang="en-US" sz="2400" b="1" dirty="0">
                <a:solidFill>
                  <a:srgbClr val="7030A0"/>
                </a:solidFill>
                <a:latin typeface="Arial" panose="020B0604020202020204" pitchFamily="34" charset="0"/>
                <a:cs typeface="Arial" panose="020B0604020202020204" pitchFamily="34" charset="0"/>
              </a:rPr>
              <a:t>laparotomy is mandatory</a:t>
            </a:r>
            <a:r>
              <a:rPr lang="en-US" sz="2400" dirty="0">
                <a:solidFill>
                  <a:srgbClr val="7030A0"/>
                </a:solidFill>
                <a:latin typeface="Arial" panose="020B0604020202020204" pitchFamily="34" charset="0"/>
                <a:cs typeface="Arial" panose="020B0604020202020204" pitchFamily="34" charset="0"/>
              </a:rPr>
              <a:t>, </a:t>
            </a:r>
            <a:r>
              <a:rPr lang="en-US" sz="2400" dirty="0" smtClean="0">
                <a:solidFill>
                  <a:srgbClr val="7030A0"/>
                </a:solidFill>
                <a:latin typeface="Arial" panose="020B0604020202020204" pitchFamily="34" charset="0"/>
                <a:cs typeface="Arial" panose="020B0604020202020204" pitchFamily="34" charset="0"/>
              </a:rPr>
              <a:t>extra-peritoneal </a:t>
            </a:r>
            <a:r>
              <a:rPr lang="en-US" sz="2400" dirty="0">
                <a:solidFill>
                  <a:srgbClr val="7030A0"/>
                </a:solidFill>
                <a:latin typeface="Arial" panose="020B0604020202020204" pitchFamily="34" charset="0"/>
                <a:cs typeface="Arial" panose="020B0604020202020204" pitchFamily="34" charset="0"/>
              </a:rPr>
              <a:t>packing could be part of the </a:t>
            </a:r>
            <a:r>
              <a:rPr lang="en-US" sz="2400" b="1" dirty="0">
                <a:solidFill>
                  <a:srgbClr val="7030A0"/>
                </a:solidFill>
                <a:latin typeface="Arial" panose="020B0604020202020204" pitchFamily="34" charset="0"/>
                <a:cs typeface="Arial" panose="020B0604020202020204" pitchFamily="34" charset="0"/>
              </a:rPr>
              <a:t>same procedure</a:t>
            </a:r>
          </a:p>
          <a:p>
            <a:pPr marL="342900" indent="-342900">
              <a:buClr>
                <a:srgbClr val="7030A0"/>
              </a:buClr>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b="1" dirty="0" smtClean="0">
                <a:solidFill>
                  <a:srgbClr val="7030A0"/>
                </a:solidFill>
                <a:latin typeface="Arial" panose="020B0604020202020204" pitchFamily="34" charset="0"/>
                <a:cs typeface="Arial" panose="020B0604020202020204" pitchFamily="34" charset="0"/>
              </a:rPr>
              <a:t>Combining </a:t>
            </a:r>
            <a:r>
              <a:rPr lang="en-US" sz="2400" b="1" dirty="0">
                <a:solidFill>
                  <a:srgbClr val="7030A0"/>
                </a:solidFill>
                <a:latin typeface="Arial" panose="020B0604020202020204" pitchFamily="34" charset="0"/>
                <a:cs typeface="Arial" panose="020B0604020202020204" pitchFamily="34" charset="0"/>
              </a:rPr>
              <a:t>the two techniques </a:t>
            </a:r>
            <a:r>
              <a:rPr lang="en-US" sz="2400" dirty="0">
                <a:solidFill>
                  <a:srgbClr val="7030A0"/>
                </a:solidFill>
                <a:latin typeface="Arial" panose="020B0604020202020204" pitchFamily="34" charset="0"/>
                <a:cs typeface="Arial" panose="020B0604020202020204" pitchFamily="34" charset="0"/>
              </a:rPr>
              <a:t>(</a:t>
            </a:r>
            <a:r>
              <a:rPr lang="en-US" sz="2400" dirty="0" smtClean="0">
                <a:solidFill>
                  <a:srgbClr val="7030A0"/>
                </a:solidFill>
                <a:latin typeface="Arial" panose="020B0604020202020204" pitchFamily="34" charset="0"/>
                <a:cs typeface="Arial" panose="020B0604020202020204" pitchFamily="34" charset="0"/>
              </a:rPr>
              <a:t>extra-peritoneal </a:t>
            </a:r>
            <a:r>
              <a:rPr lang="en-US" sz="2400" dirty="0">
                <a:solidFill>
                  <a:srgbClr val="7030A0"/>
                </a:solidFill>
                <a:latin typeface="Arial" panose="020B0604020202020204" pitchFamily="34" charset="0"/>
                <a:cs typeface="Arial" panose="020B0604020202020204" pitchFamily="34" charset="0"/>
              </a:rPr>
              <a:t>pelvic packing and </a:t>
            </a:r>
            <a:r>
              <a:rPr lang="en-US" sz="2400" dirty="0" err="1">
                <a:solidFill>
                  <a:srgbClr val="7030A0"/>
                </a:solidFill>
                <a:latin typeface="Arial" panose="020B0604020202020204" pitchFamily="34" charset="0"/>
                <a:cs typeface="Arial" panose="020B0604020202020204" pitchFamily="34" charset="0"/>
              </a:rPr>
              <a:t>angio</a:t>
            </a:r>
            <a:r>
              <a:rPr lang="en-US" sz="2400" dirty="0">
                <a:solidFill>
                  <a:srgbClr val="7030A0"/>
                </a:solidFill>
                <a:latin typeface="Arial" panose="020B0604020202020204" pitchFamily="34" charset="0"/>
                <a:cs typeface="Arial" panose="020B0604020202020204" pitchFamily="34" charset="0"/>
              </a:rPr>
              <a:t>-embolization) is an </a:t>
            </a:r>
            <a:r>
              <a:rPr lang="en-US" sz="2400" b="1" dirty="0">
                <a:solidFill>
                  <a:srgbClr val="7030A0"/>
                </a:solidFill>
                <a:latin typeface="Arial" panose="020B0604020202020204" pitchFamily="34" charset="0"/>
                <a:cs typeface="Arial" panose="020B0604020202020204" pitchFamily="34" charset="0"/>
              </a:rPr>
              <a:t>option.</a:t>
            </a:r>
            <a:endParaRPr lang="en-US" sz="2400" b="1" i="0" dirty="0">
              <a:solidFill>
                <a:srgbClr val="7030A0"/>
              </a:solidFill>
              <a:effectLst/>
              <a:latin typeface="Arial" panose="020B0604020202020204" pitchFamily="34" charset="0"/>
              <a:cs typeface="Arial" panose="020B0604020202020204" pitchFamily="34" charset="0"/>
            </a:endParaRPr>
          </a:p>
        </p:txBody>
      </p:sp>
      <p:sp>
        <p:nvSpPr>
          <p:cNvPr id="5" name="Rectangle 4"/>
          <p:cNvSpPr/>
          <p:nvPr/>
        </p:nvSpPr>
        <p:spPr>
          <a:xfrm>
            <a:off x="776614" y="6454461"/>
            <a:ext cx="10434179" cy="461665"/>
          </a:xfrm>
          <a:prstGeom prst="rect">
            <a:avLst/>
          </a:prstGeom>
        </p:spPr>
        <p:txBody>
          <a:bodyPr wrap="square">
            <a:spAutoFit/>
          </a:bodyPr>
          <a:lstStyle/>
          <a:p>
            <a:r>
              <a:rPr lang="en-US" sz="1200" b="1" dirty="0" smtClean="0">
                <a:solidFill>
                  <a:srgbClr val="7030A0"/>
                </a:solidFill>
                <a:latin typeface="Arial" panose="020B0604020202020204" pitchFamily="34" charset="0"/>
                <a:cs typeface="Arial" panose="020B0604020202020204" pitchFamily="34" charset="0"/>
              </a:rPr>
              <a:t>1: https</a:t>
            </a:r>
            <a:r>
              <a:rPr lang="en-US" sz="1200" b="1" dirty="0">
                <a:solidFill>
                  <a:srgbClr val="7030A0"/>
                </a:solidFill>
                <a:latin typeface="Arial" panose="020B0604020202020204" pitchFamily="34" charset="0"/>
                <a:cs typeface="Arial" panose="020B0604020202020204" pitchFamily="34" charset="0"/>
              </a:rPr>
              <a:t>://surgeryreference.aofoundation.org/orthopedic-trauma/adult-trauma/pelvic-ring/acute-pelvic-treatment/extraperitoneal-pelvic-packing</a:t>
            </a:r>
          </a:p>
        </p:txBody>
      </p:sp>
    </p:spTree>
    <p:extLst>
      <p:ext uri="{BB962C8B-B14F-4D97-AF65-F5344CB8AC3E}">
        <p14:creationId xmlns:p14="http://schemas.microsoft.com/office/powerpoint/2010/main" val="35806375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rative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25" y="1311579"/>
            <a:ext cx="5905500" cy="4851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725" y="275666"/>
            <a:ext cx="10654387" cy="523220"/>
          </a:xfrm>
          <a:prstGeom prst="rect">
            <a:avLst/>
          </a:prstGeom>
        </p:spPr>
        <p:txBody>
          <a:bodyPr wrap="square">
            <a:spAutoFit/>
          </a:bodyPr>
          <a:lstStyle/>
          <a:p>
            <a:pPr algn="ctr"/>
            <a:r>
              <a:rPr lang="en-US" sz="2800" b="1" dirty="0">
                <a:solidFill>
                  <a:srgbClr val="042D98"/>
                </a:solidFill>
                <a:latin typeface="Arial" panose="020B0604020202020204" pitchFamily="34" charset="0"/>
                <a:cs typeface="Arial" panose="020B0604020202020204" pitchFamily="34" charset="0"/>
              </a:rPr>
              <a:t>Patient positioning</a:t>
            </a:r>
            <a:endParaRPr lang="en-US" sz="2800" b="1" i="0" dirty="0">
              <a:solidFill>
                <a:srgbClr val="042D98"/>
              </a:solidFill>
              <a:effectLst/>
              <a:latin typeface="Arial" panose="020B0604020202020204" pitchFamily="34" charset="0"/>
              <a:cs typeface="Arial" panose="020B0604020202020204" pitchFamily="34" charset="0"/>
            </a:endParaRPr>
          </a:p>
        </p:txBody>
      </p:sp>
      <p:sp>
        <p:nvSpPr>
          <p:cNvPr id="3" name="Rectangle 2"/>
          <p:cNvSpPr/>
          <p:nvPr/>
        </p:nvSpPr>
        <p:spPr>
          <a:xfrm>
            <a:off x="6751528" y="2528070"/>
            <a:ext cx="4371584" cy="2308324"/>
          </a:xfrm>
          <a:prstGeom prst="rect">
            <a:avLst/>
          </a:prstGeom>
        </p:spPr>
        <p:txBody>
          <a:bodyPr wrap="square">
            <a:spAutoFit/>
          </a:bodyPr>
          <a:lstStyle/>
          <a:p>
            <a:pPr marL="342900" indent="-342900">
              <a:buClr>
                <a:srgbClr val="7030A0"/>
              </a:buClr>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Place the patient in </a:t>
            </a:r>
            <a:r>
              <a:rPr lang="en-US" sz="2400" b="1" dirty="0">
                <a:solidFill>
                  <a:srgbClr val="7030A0"/>
                </a:solidFill>
                <a:latin typeface="Arial" panose="020B0604020202020204" pitchFamily="34" charset="0"/>
                <a:cs typeface="Arial" panose="020B0604020202020204" pitchFamily="34" charset="0"/>
              </a:rPr>
              <a:t>supine position.</a:t>
            </a:r>
          </a:p>
          <a:p>
            <a:pPr marL="342900" indent="-342900">
              <a:buClr>
                <a:srgbClr val="7030A0"/>
              </a:buClr>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A </a:t>
            </a:r>
            <a:r>
              <a:rPr lang="en-US" sz="2400" dirty="0">
                <a:solidFill>
                  <a:srgbClr val="7030A0"/>
                </a:solidFill>
                <a:latin typeface="Arial" panose="020B0604020202020204" pitchFamily="34" charset="0"/>
                <a:cs typeface="Arial" panose="020B0604020202020204" pitchFamily="34" charset="0"/>
              </a:rPr>
              <a:t>urinary catheter should be inserted </a:t>
            </a:r>
            <a:r>
              <a:rPr lang="en-US" sz="2400" b="1" dirty="0">
                <a:solidFill>
                  <a:srgbClr val="7030A0"/>
                </a:solidFill>
                <a:latin typeface="Arial" panose="020B0604020202020204" pitchFamily="34" charset="0"/>
                <a:cs typeface="Arial" panose="020B0604020202020204" pitchFamily="34" charset="0"/>
              </a:rPr>
              <a:t>prior to beginning the procedure.</a:t>
            </a:r>
            <a:endParaRPr lang="en-US" sz="2400" b="1"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384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935" y="463556"/>
            <a:ext cx="5905500" cy="523220"/>
          </a:xfrm>
          <a:prstGeom prst="rect">
            <a:avLst/>
          </a:prstGeom>
        </p:spPr>
        <p:txBody>
          <a:bodyPr wrap="square">
            <a:spAutoFit/>
          </a:bodyPr>
          <a:lstStyle/>
          <a:p>
            <a:pPr algn="ctr"/>
            <a:r>
              <a:rPr lang="en-US" sz="2800" b="1" dirty="0">
                <a:solidFill>
                  <a:srgbClr val="042D98"/>
                </a:solidFill>
                <a:latin typeface="Arial" panose="020B0604020202020204" pitchFamily="34" charset="0"/>
                <a:cs typeface="Arial" panose="020B0604020202020204" pitchFamily="34" charset="0"/>
              </a:rPr>
              <a:t>Skin incision</a:t>
            </a:r>
            <a:endParaRPr lang="en-US" sz="2800" b="1" i="0" dirty="0">
              <a:solidFill>
                <a:srgbClr val="042D98"/>
              </a:solidFill>
              <a:effectLst/>
              <a:latin typeface="Arial" panose="020B0604020202020204" pitchFamily="34" charset="0"/>
              <a:cs typeface="Arial" panose="020B0604020202020204" pitchFamily="34" charset="0"/>
            </a:endParaRPr>
          </a:p>
        </p:txBody>
      </p:sp>
      <p:pic>
        <p:nvPicPr>
          <p:cNvPr id="2050"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34" y="1486139"/>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4434" y="725166"/>
            <a:ext cx="5500447" cy="6001643"/>
          </a:xfrm>
          <a:prstGeom prst="rect">
            <a:avLst/>
          </a:prstGeom>
        </p:spPr>
        <p:txBody>
          <a:bodyPr wrap="square">
            <a:spAutoFit/>
          </a:bodyPr>
          <a:lstStyle/>
          <a:p>
            <a:r>
              <a:rPr lang="en-US" sz="2400" b="1" dirty="0">
                <a:solidFill>
                  <a:srgbClr val="7030A0"/>
                </a:solidFill>
                <a:latin typeface="Arial" panose="020B0604020202020204" pitchFamily="34" charset="0"/>
                <a:cs typeface="Arial" panose="020B0604020202020204" pitchFamily="34" charset="0"/>
              </a:rPr>
              <a:t>Horizontal incision (“</a:t>
            </a:r>
            <a:r>
              <a:rPr lang="en-US" sz="2400" b="1" dirty="0" err="1">
                <a:solidFill>
                  <a:srgbClr val="7030A0"/>
                </a:solidFill>
                <a:latin typeface="Arial" panose="020B0604020202020204" pitchFamily="34" charset="0"/>
                <a:cs typeface="Arial" panose="020B0604020202020204" pitchFamily="34" charset="0"/>
              </a:rPr>
              <a:t>Pfannenstiel</a:t>
            </a:r>
            <a:r>
              <a:rPr lang="en-US" sz="2400" b="1" dirty="0">
                <a:solidFill>
                  <a:srgbClr val="7030A0"/>
                </a:solidFill>
                <a:latin typeface="Arial" panose="020B0604020202020204" pitchFamily="34" charset="0"/>
                <a:cs typeface="Arial" panose="020B0604020202020204" pitchFamily="34" charset="0"/>
              </a:rPr>
              <a:t>”)</a:t>
            </a:r>
          </a:p>
          <a:p>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A </a:t>
            </a:r>
            <a:r>
              <a:rPr lang="en-US" sz="2400" dirty="0" err="1">
                <a:solidFill>
                  <a:srgbClr val="7030A0"/>
                </a:solidFill>
                <a:latin typeface="Arial" panose="020B0604020202020204" pitchFamily="34" charset="0"/>
                <a:cs typeface="Arial" panose="020B0604020202020204" pitchFamily="34" charset="0"/>
              </a:rPr>
              <a:t>Pfannenstiel</a:t>
            </a:r>
            <a:r>
              <a:rPr lang="en-US" sz="2400" dirty="0">
                <a:solidFill>
                  <a:srgbClr val="7030A0"/>
                </a:solidFill>
                <a:latin typeface="Arial" panose="020B0604020202020204" pitchFamily="34" charset="0"/>
                <a:cs typeface="Arial" panose="020B0604020202020204" pitchFamily="34" charset="0"/>
              </a:rPr>
              <a:t> incision can be used when there is </a:t>
            </a:r>
            <a:r>
              <a:rPr lang="en-US" sz="2400" b="1" dirty="0">
                <a:solidFill>
                  <a:srgbClr val="7030A0"/>
                </a:solidFill>
                <a:latin typeface="Arial" panose="020B0604020202020204" pitchFamily="34" charset="0"/>
                <a:cs typeface="Arial" panose="020B0604020202020204" pitchFamily="34" charset="0"/>
              </a:rPr>
              <a:t>no obvious bleeding </a:t>
            </a:r>
            <a:r>
              <a:rPr lang="en-US" sz="2400" dirty="0">
                <a:solidFill>
                  <a:srgbClr val="7030A0"/>
                </a:solidFill>
                <a:latin typeface="Arial" panose="020B0604020202020204" pitchFamily="34" charset="0"/>
                <a:cs typeface="Arial" panose="020B0604020202020204" pitchFamily="34" charset="0"/>
              </a:rPr>
              <a:t>in the </a:t>
            </a:r>
            <a:r>
              <a:rPr lang="en-US" sz="2400" b="1" dirty="0">
                <a:solidFill>
                  <a:srgbClr val="7030A0"/>
                </a:solidFill>
                <a:latin typeface="Arial" panose="020B0604020202020204" pitchFamily="34" charset="0"/>
                <a:cs typeface="Arial" panose="020B0604020202020204" pitchFamily="34" charset="0"/>
              </a:rPr>
              <a:t>abdomen.</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Perform </a:t>
            </a:r>
            <a:r>
              <a:rPr lang="en-US" sz="2400" dirty="0">
                <a:solidFill>
                  <a:srgbClr val="7030A0"/>
                </a:solidFill>
                <a:latin typeface="Arial" panose="020B0604020202020204" pitchFamily="34" charset="0"/>
                <a:cs typeface="Arial" panose="020B0604020202020204" pitchFamily="34" charset="0"/>
              </a:rPr>
              <a:t>a horizontal incision about 2 fingerbreadths proximal to the pubic tubercle.</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 </a:t>
            </a:r>
            <a:r>
              <a:rPr lang="en-US" sz="2400" dirty="0">
                <a:solidFill>
                  <a:srgbClr val="7030A0"/>
                </a:solidFill>
                <a:latin typeface="Arial" panose="020B0604020202020204" pitchFamily="34" charset="0"/>
                <a:cs typeface="Arial" panose="020B0604020202020204" pitchFamily="34" charset="0"/>
              </a:rPr>
              <a:t>length of this incision is typically </a:t>
            </a:r>
            <a:r>
              <a:rPr lang="en-US" sz="2400" b="1" dirty="0">
                <a:solidFill>
                  <a:srgbClr val="7030A0"/>
                </a:solidFill>
                <a:latin typeface="Arial" panose="020B0604020202020204" pitchFamily="34" charset="0"/>
                <a:cs typeface="Arial" panose="020B0604020202020204" pitchFamily="34" charset="0"/>
              </a:rPr>
              <a:t>5-10 cm. </a:t>
            </a:r>
            <a:endParaRPr lang="en-US" sz="2400" b="1"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It </a:t>
            </a:r>
            <a:r>
              <a:rPr lang="en-US" sz="2400" dirty="0">
                <a:solidFill>
                  <a:srgbClr val="7030A0"/>
                </a:solidFill>
                <a:latin typeface="Arial" panose="020B0604020202020204" pitchFamily="34" charset="0"/>
                <a:cs typeface="Arial" panose="020B0604020202020204" pitchFamily="34" charset="0"/>
              </a:rPr>
              <a:t>can be </a:t>
            </a:r>
            <a:r>
              <a:rPr lang="en-US" sz="2400" b="1" dirty="0">
                <a:solidFill>
                  <a:srgbClr val="7030A0"/>
                </a:solidFill>
                <a:latin typeface="Arial" panose="020B0604020202020204" pitchFamily="34" charset="0"/>
                <a:cs typeface="Arial" panose="020B0604020202020204" pitchFamily="34" charset="0"/>
              </a:rPr>
              <a:t>extended</a:t>
            </a:r>
            <a:r>
              <a:rPr lang="en-US" sz="2400" dirty="0">
                <a:solidFill>
                  <a:srgbClr val="7030A0"/>
                </a:solidFill>
                <a:latin typeface="Arial" panose="020B0604020202020204" pitchFamily="34" charset="0"/>
                <a:cs typeface="Arial" panose="020B0604020202020204" pitchFamily="34" charset="0"/>
              </a:rPr>
              <a:t> further laterally on </a:t>
            </a:r>
            <a:r>
              <a:rPr lang="en-US" sz="2400" b="1" dirty="0">
                <a:solidFill>
                  <a:srgbClr val="7030A0"/>
                </a:solidFill>
                <a:latin typeface="Arial" panose="020B0604020202020204" pitchFamily="34" charset="0"/>
                <a:cs typeface="Arial" panose="020B0604020202020204" pitchFamily="34" charset="0"/>
              </a:rPr>
              <a:t>one or both sides </a:t>
            </a:r>
            <a:r>
              <a:rPr lang="en-US" sz="2400" dirty="0">
                <a:solidFill>
                  <a:srgbClr val="7030A0"/>
                </a:solidFill>
                <a:latin typeface="Arial" panose="020B0604020202020204" pitchFamily="34" charset="0"/>
                <a:cs typeface="Arial" panose="020B0604020202020204" pitchFamily="34" charset="0"/>
              </a:rPr>
              <a:t>depending on the </a:t>
            </a:r>
            <a:r>
              <a:rPr lang="en-US" sz="2400" b="1" dirty="0">
                <a:solidFill>
                  <a:srgbClr val="7030A0"/>
                </a:solidFill>
                <a:latin typeface="Arial" panose="020B0604020202020204" pitchFamily="34" charset="0"/>
                <a:cs typeface="Arial" panose="020B0604020202020204" pitchFamily="34" charset="0"/>
              </a:rPr>
              <a:t>needed</a:t>
            </a:r>
            <a:r>
              <a:rPr lang="en-US" sz="2400" dirty="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exposure</a:t>
            </a:r>
            <a:r>
              <a:rPr lang="en-US" sz="2400" dirty="0">
                <a:solidFill>
                  <a:srgbClr val="7030A0"/>
                </a:solidFill>
                <a:latin typeface="Arial" panose="020B0604020202020204" pitchFamily="34" charset="0"/>
                <a:cs typeface="Arial" panose="020B0604020202020204" pitchFamily="34" charset="0"/>
              </a:rPr>
              <a:t>.</a:t>
            </a:r>
            <a:endParaRPr lang="en-US" sz="2400" b="0"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679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32" y="1503123"/>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88932" y="1362391"/>
            <a:ext cx="2786340"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42D98"/>
                </a:solidFill>
                <a:effectLst/>
                <a:latin typeface="Arial" panose="020B0604020202020204" pitchFamily="34" charset="0"/>
                <a:cs typeface="Arial" panose="020B0604020202020204" pitchFamily="34" charset="0"/>
              </a:rPr>
              <a:t>4</a:t>
            </a:r>
            <a:r>
              <a:rPr kumimoji="0" lang="en-US" altLang="en-US" sz="1000" b="1" i="0" u="none" strike="noStrike" cap="none" normalizeH="0" baseline="0" dirty="0" smtClean="0">
                <a:ln>
                  <a:noFill/>
                </a:ln>
                <a:solidFill>
                  <a:srgbClr val="042D98"/>
                </a:solidFill>
                <a:effectLst/>
                <a:latin typeface="Suisse Intl"/>
              </a:rPr>
              <a:t>.</a:t>
            </a:r>
            <a:r>
              <a:rPr kumimoji="0" lang="en-US" altLang="en-US" sz="2400" b="1" i="0" u="none" strike="noStrike" cap="none" normalizeH="0" baseline="0" dirty="0" smtClean="0">
                <a:ln>
                  <a:noFill/>
                </a:ln>
                <a:solidFill>
                  <a:srgbClr val="042D98"/>
                </a:solidFill>
                <a:effectLst/>
                <a:latin typeface="Arial" panose="020B0604020202020204" pitchFamily="34" charset="0"/>
                <a:cs typeface="Arial" panose="020B0604020202020204" pitchFamily="34" charset="0"/>
              </a:rPr>
              <a:t>Deep </a:t>
            </a:r>
            <a:r>
              <a:rPr kumimoji="0" lang="en-US" altLang="en-US" sz="2400" b="1" i="0" u="none" strike="noStrike" cap="none" normalizeH="0" baseline="0" dirty="0" smtClean="0">
                <a:ln>
                  <a:noFill/>
                </a:ln>
                <a:solidFill>
                  <a:srgbClr val="042D98"/>
                </a:solidFill>
                <a:effectLst/>
                <a:latin typeface="Arial" panose="020B0604020202020204" pitchFamily="34" charset="0"/>
                <a:cs typeface="Arial" panose="020B0604020202020204" pitchFamily="34" charset="0"/>
              </a:rPr>
              <a:t>dissection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7427934" y="1796284"/>
            <a:ext cx="3569918" cy="3785652"/>
          </a:xfrm>
          <a:prstGeom prst="rect">
            <a:avLst/>
          </a:prstGeom>
        </p:spPr>
        <p:txBody>
          <a:bodyPr wrap="square">
            <a:spAutoFit/>
          </a:bodyPr>
          <a:lstStyle/>
          <a:p>
            <a:r>
              <a:rPr lang="en-US" sz="2400" b="1" dirty="0">
                <a:solidFill>
                  <a:srgbClr val="7030A0"/>
                </a:solidFill>
                <a:latin typeface="Arial" panose="020B0604020202020204" pitchFamily="34" charset="0"/>
                <a:cs typeface="Arial" panose="020B0604020202020204" pitchFamily="34" charset="0"/>
              </a:rPr>
              <a:t>Vertical incision</a:t>
            </a:r>
          </a:p>
          <a:p>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There </a:t>
            </a:r>
            <a:r>
              <a:rPr lang="en-US" sz="2400" dirty="0">
                <a:solidFill>
                  <a:srgbClr val="7030A0"/>
                </a:solidFill>
                <a:latin typeface="Arial" panose="020B0604020202020204" pitchFamily="34" charset="0"/>
                <a:cs typeface="Arial" panose="020B0604020202020204" pitchFamily="34" charset="0"/>
              </a:rPr>
              <a:t>may be a </a:t>
            </a:r>
            <a:r>
              <a:rPr lang="en-US" sz="2400" b="1" dirty="0">
                <a:solidFill>
                  <a:srgbClr val="7030A0"/>
                </a:solidFill>
                <a:latin typeface="Arial" panose="020B0604020202020204" pitchFamily="34" charset="0"/>
                <a:cs typeface="Arial" panose="020B0604020202020204" pitchFamily="34" charset="0"/>
              </a:rPr>
              <a:t>need </a:t>
            </a:r>
            <a:r>
              <a:rPr lang="en-US" sz="2400" dirty="0">
                <a:solidFill>
                  <a:srgbClr val="7030A0"/>
                </a:solidFill>
                <a:latin typeface="Arial" panose="020B0604020202020204" pitchFamily="34" charset="0"/>
                <a:cs typeface="Arial" panose="020B0604020202020204" pitchFamily="34" charset="0"/>
              </a:rPr>
              <a:t>for </a:t>
            </a:r>
            <a:r>
              <a:rPr lang="en-US" sz="2400" b="1" dirty="0">
                <a:solidFill>
                  <a:srgbClr val="7030A0"/>
                </a:solidFill>
                <a:latin typeface="Arial" panose="020B0604020202020204" pitchFamily="34" charset="0"/>
                <a:cs typeface="Arial" panose="020B0604020202020204" pitchFamily="34" charset="0"/>
              </a:rPr>
              <a:t>extension</a:t>
            </a:r>
            <a:r>
              <a:rPr lang="en-US" sz="2400" dirty="0">
                <a:solidFill>
                  <a:srgbClr val="7030A0"/>
                </a:solidFill>
                <a:latin typeface="Arial" panose="020B0604020202020204" pitchFamily="34" charset="0"/>
                <a:cs typeface="Arial" panose="020B0604020202020204" pitchFamily="34" charset="0"/>
              </a:rPr>
              <a:t> of the incision </a:t>
            </a:r>
            <a:r>
              <a:rPr lang="en-US" sz="2400" b="1" dirty="0">
                <a:solidFill>
                  <a:srgbClr val="7030A0"/>
                </a:solidFill>
                <a:latin typeface="Arial" panose="020B0604020202020204" pitchFamily="34" charset="0"/>
                <a:cs typeface="Arial" panose="020B0604020202020204" pitchFamily="34" charset="0"/>
              </a:rPr>
              <a:t>cranially </a:t>
            </a:r>
            <a:r>
              <a:rPr lang="en-US" sz="2400" dirty="0">
                <a:solidFill>
                  <a:srgbClr val="7030A0"/>
                </a:solidFill>
                <a:latin typeface="Arial" panose="020B0604020202020204" pitchFamily="34" charset="0"/>
                <a:cs typeface="Arial" panose="020B0604020202020204" pitchFamily="34" charset="0"/>
              </a:rPr>
              <a:t>in case of </a:t>
            </a:r>
            <a:r>
              <a:rPr lang="en-US" sz="2400" b="1" dirty="0">
                <a:solidFill>
                  <a:srgbClr val="7030A0"/>
                </a:solidFill>
                <a:latin typeface="Arial" panose="020B0604020202020204" pitchFamily="34" charset="0"/>
                <a:cs typeface="Arial" panose="020B0604020202020204" pitchFamily="34" charset="0"/>
              </a:rPr>
              <a:t>abdominal bleeding</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Clr>
                <a:srgbClr val="7030A0"/>
              </a:buClr>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In </a:t>
            </a:r>
            <a:r>
              <a:rPr lang="en-US" sz="2400" dirty="0">
                <a:solidFill>
                  <a:srgbClr val="7030A0"/>
                </a:solidFill>
                <a:latin typeface="Arial" panose="020B0604020202020204" pitchFamily="34" charset="0"/>
                <a:cs typeface="Arial" panose="020B0604020202020204" pitchFamily="34" charset="0"/>
              </a:rPr>
              <a:t>this case a </a:t>
            </a:r>
            <a:r>
              <a:rPr lang="en-US" sz="2400" b="1" dirty="0">
                <a:solidFill>
                  <a:srgbClr val="7030A0"/>
                </a:solidFill>
                <a:latin typeface="Arial" panose="020B0604020202020204" pitchFamily="34" charset="0"/>
                <a:cs typeface="Arial" panose="020B0604020202020204" pitchFamily="34" charset="0"/>
              </a:rPr>
              <a:t>vertical incision</a:t>
            </a:r>
            <a:r>
              <a:rPr lang="en-US" sz="2400" dirty="0">
                <a:solidFill>
                  <a:srgbClr val="7030A0"/>
                </a:solidFill>
                <a:latin typeface="Arial" panose="020B0604020202020204" pitchFamily="34" charset="0"/>
                <a:cs typeface="Arial" panose="020B0604020202020204" pitchFamily="34" charset="0"/>
              </a:rPr>
              <a:t> is preferred.</a:t>
            </a:r>
            <a:endParaRPr lang="en-US" sz="2400" b="0" i="0" dirty="0">
              <a:solidFill>
                <a:srgbClr val="7030A0"/>
              </a:solidFill>
              <a:effectLst/>
              <a:latin typeface="Arial" panose="020B0604020202020204" pitchFamily="34" charset="0"/>
              <a:cs typeface="Arial" panose="020B0604020202020204" pitchFamily="34" charset="0"/>
            </a:endParaRPr>
          </a:p>
        </p:txBody>
      </p:sp>
      <p:sp>
        <p:nvSpPr>
          <p:cNvPr id="5" name="Rectangle 4"/>
          <p:cNvSpPr/>
          <p:nvPr/>
        </p:nvSpPr>
        <p:spPr>
          <a:xfrm>
            <a:off x="688933" y="463556"/>
            <a:ext cx="5905500" cy="523220"/>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Skin incision</a:t>
            </a:r>
            <a:endParaRPr lang="en-US" sz="2800" b="1"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306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04" y="1718675"/>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9904" y="363348"/>
            <a:ext cx="5905500" cy="523220"/>
          </a:xfrm>
          <a:prstGeom prst="rect">
            <a:avLst/>
          </a:prstGeom>
        </p:spPr>
        <p:txBody>
          <a:bodyPr wrap="square">
            <a:spAutoFit/>
          </a:bodyPr>
          <a:lstStyle/>
          <a:p>
            <a:pPr algn="ctr"/>
            <a:r>
              <a:rPr lang="en-US" sz="2800" b="1" dirty="0">
                <a:solidFill>
                  <a:srgbClr val="042D98"/>
                </a:solidFill>
                <a:latin typeface="Arial" panose="020B0604020202020204" pitchFamily="34" charset="0"/>
                <a:cs typeface="Arial" panose="020B0604020202020204" pitchFamily="34" charset="0"/>
              </a:rPr>
              <a:t>Deep dissection</a:t>
            </a:r>
            <a:endParaRPr lang="en-US" sz="2800" b="1" i="0" dirty="0">
              <a:solidFill>
                <a:srgbClr val="042D98"/>
              </a:solidFill>
              <a:effectLst/>
              <a:latin typeface="Arial" panose="020B0604020202020204" pitchFamily="34" charset="0"/>
              <a:cs typeface="Arial" panose="020B0604020202020204" pitchFamily="34" charset="0"/>
            </a:endParaRPr>
          </a:p>
        </p:txBody>
      </p:sp>
      <p:sp>
        <p:nvSpPr>
          <p:cNvPr id="4" name="Rectangle 3"/>
          <p:cNvSpPr/>
          <p:nvPr/>
        </p:nvSpPr>
        <p:spPr>
          <a:xfrm>
            <a:off x="7352777" y="2517869"/>
            <a:ext cx="4484318" cy="2308324"/>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Dissect the subcutaneous tissue and identify the anterior rectus fascia.</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Locate </a:t>
            </a:r>
            <a:r>
              <a:rPr lang="en-US" sz="2400" dirty="0">
                <a:solidFill>
                  <a:srgbClr val="7030A0"/>
                </a:solidFill>
                <a:latin typeface="Arial" panose="020B0604020202020204" pitchFamily="34" charset="0"/>
                <a:cs typeface="Arial" panose="020B0604020202020204" pitchFamily="34" charset="0"/>
              </a:rPr>
              <a:t>the </a:t>
            </a:r>
            <a:r>
              <a:rPr lang="en-US" sz="2400" dirty="0" err="1">
                <a:solidFill>
                  <a:srgbClr val="7030A0"/>
                </a:solidFill>
                <a:latin typeface="Arial" panose="020B0604020202020204" pitchFamily="34" charset="0"/>
                <a:cs typeface="Arial" panose="020B0604020202020204" pitchFamily="34" charset="0"/>
              </a:rPr>
              <a:t>linea</a:t>
            </a:r>
            <a:r>
              <a:rPr lang="en-US" sz="2400" dirty="0">
                <a:solidFill>
                  <a:srgbClr val="7030A0"/>
                </a:solidFill>
                <a:latin typeface="Arial" panose="020B0604020202020204" pitchFamily="34" charset="0"/>
                <a:cs typeface="Arial" panose="020B0604020202020204" pitchFamily="34" charset="0"/>
              </a:rPr>
              <a:t> alba and incise it longitudinally.</a:t>
            </a:r>
            <a:endParaRPr lang="en-US" sz="2400" b="0"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33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8515" y="159080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Suisse Intl"/>
              </a:rPr>
              <a:t>n it.</a:t>
            </a:r>
            <a:endParaRPr kumimoji="0" lang="en-US" alt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uisse Intl"/>
              </a:rPr>
              <a:t>  </a:t>
            </a:r>
            <a:endParaRPr kumimoji="0" lang="en-US" altLang="en-US" sz="27500" b="0" i="0" u="none" strike="noStrike" cap="none" normalizeH="0" baseline="0" smtClean="0">
              <a:ln>
                <a:noFill/>
              </a:ln>
              <a:solidFill>
                <a:srgbClr val="000000"/>
              </a:solidFill>
              <a:effectLst/>
              <a:latin typeface="Suisse Intl"/>
            </a:endParaRPr>
          </a:p>
        </p:txBody>
      </p:sp>
      <p:pic>
        <p:nvPicPr>
          <p:cNvPr id="5122"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15" y="1674943"/>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01840" y="1674943"/>
            <a:ext cx="3532341" cy="3416320"/>
          </a:xfrm>
          <a:prstGeom prst="rect">
            <a:avLst/>
          </a:prstGeom>
        </p:spPr>
        <p:txBody>
          <a:bodyPr wrap="square">
            <a:spAutoFit/>
          </a:bodyPr>
          <a:lstStyle/>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Both </a:t>
            </a:r>
            <a:r>
              <a:rPr lang="en-US" sz="2400" dirty="0">
                <a:solidFill>
                  <a:srgbClr val="7030A0"/>
                </a:solidFill>
                <a:latin typeface="Arial" panose="020B0604020202020204" pitchFamily="34" charset="0"/>
                <a:cs typeface="Arial" panose="020B0604020202020204" pitchFamily="34" charset="0"/>
              </a:rPr>
              <a:t>bellies of the rectus abdominis muscle are gently retracted laterally.</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Identify </a:t>
            </a:r>
            <a:r>
              <a:rPr lang="en-US" sz="2400" dirty="0">
                <a:solidFill>
                  <a:srgbClr val="7030A0"/>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peritoneal sack</a:t>
            </a:r>
            <a:r>
              <a:rPr lang="en-US" sz="2400" dirty="0">
                <a:solidFill>
                  <a:srgbClr val="7030A0"/>
                </a:solidFill>
                <a:latin typeface="Arial" panose="020B0604020202020204" pitchFamily="34" charset="0"/>
                <a:cs typeface="Arial" panose="020B0604020202020204" pitchFamily="34" charset="0"/>
              </a:rPr>
              <a:t> but </a:t>
            </a:r>
            <a:r>
              <a:rPr lang="en-US" sz="2400" b="1" dirty="0">
                <a:solidFill>
                  <a:srgbClr val="7030A0"/>
                </a:solidFill>
                <a:latin typeface="Arial" panose="020B0604020202020204" pitchFamily="34" charset="0"/>
                <a:cs typeface="Arial" panose="020B0604020202020204" pitchFamily="34" charset="0"/>
              </a:rPr>
              <a:t>do not open it.</a:t>
            </a:r>
            <a:endParaRPr lang="en-US" sz="2400" b="1"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100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63879" y="1640909"/>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Suisse Intl"/>
              </a:rPr>
              <a:t>re is taken not to tear the peritoneum.</a:t>
            </a:r>
            <a:endParaRPr kumimoji="0" lang="en-US" alt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uisse Intl"/>
              </a:rPr>
              <a:t>  </a:t>
            </a:r>
            <a:endParaRPr kumimoji="0" lang="en-US" altLang="en-US" sz="27500" b="0" i="0" u="none" strike="noStrike" cap="none" normalizeH="0" baseline="0" smtClean="0">
              <a:ln>
                <a:noFill/>
              </a:ln>
              <a:solidFill>
                <a:srgbClr val="000000"/>
              </a:solidFill>
              <a:effectLst/>
              <a:latin typeface="Suisse Intl"/>
            </a:endParaRPr>
          </a:p>
        </p:txBody>
      </p:sp>
      <p:pic>
        <p:nvPicPr>
          <p:cNvPr id="6146"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79" y="1725047"/>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02881" y="1162161"/>
            <a:ext cx="4246324" cy="4524315"/>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Use your fingers to </a:t>
            </a:r>
            <a:r>
              <a:rPr lang="en-US" sz="2400" b="1" dirty="0">
                <a:solidFill>
                  <a:srgbClr val="7030A0"/>
                </a:solidFill>
                <a:latin typeface="Arial" panose="020B0604020202020204" pitchFamily="34" charset="0"/>
                <a:cs typeface="Arial" panose="020B0604020202020204" pitchFamily="34" charset="0"/>
              </a:rPr>
              <a:t>bluntly retract the peritoneal sack superiorly</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It </a:t>
            </a:r>
            <a:r>
              <a:rPr lang="en-US" sz="2400" dirty="0">
                <a:solidFill>
                  <a:srgbClr val="7030A0"/>
                </a:solidFill>
                <a:latin typeface="Arial" panose="020B0604020202020204" pitchFamily="34" charset="0"/>
                <a:cs typeface="Arial" panose="020B0604020202020204" pitchFamily="34" charset="0"/>
              </a:rPr>
              <a:t>can be </a:t>
            </a:r>
            <a:r>
              <a:rPr lang="en-US" sz="2400" b="1" dirty="0">
                <a:solidFill>
                  <a:srgbClr val="7030A0"/>
                </a:solidFill>
                <a:latin typeface="Arial" panose="020B0604020202020204" pitchFamily="34" charset="0"/>
                <a:cs typeface="Arial" panose="020B0604020202020204" pitchFamily="34" charset="0"/>
              </a:rPr>
              <a:t>dissected</a:t>
            </a:r>
            <a:r>
              <a:rPr lang="en-US" sz="2400" dirty="0">
                <a:solidFill>
                  <a:srgbClr val="7030A0"/>
                </a:solidFill>
                <a:latin typeface="Arial" panose="020B0604020202020204" pitchFamily="34" charset="0"/>
                <a:cs typeface="Arial" panose="020B0604020202020204" pitchFamily="34" charset="0"/>
              </a:rPr>
              <a:t> as far </a:t>
            </a:r>
            <a:r>
              <a:rPr lang="en-US" sz="2400" b="1" dirty="0">
                <a:solidFill>
                  <a:srgbClr val="7030A0"/>
                </a:solidFill>
                <a:latin typeface="Arial" panose="020B0604020202020204" pitchFamily="34" charset="0"/>
                <a:cs typeface="Arial" panose="020B0604020202020204" pitchFamily="34" charset="0"/>
              </a:rPr>
              <a:t>posteriorly </a:t>
            </a:r>
            <a:r>
              <a:rPr lang="en-US" sz="2400" dirty="0">
                <a:solidFill>
                  <a:srgbClr val="7030A0"/>
                </a:solidFill>
                <a:latin typeface="Arial" panose="020B0604020202020204" pitchFamily="34" charset="0"/>
                <a:cs typeface="Arial" panose="020B0604020202020204" pitchFamily="34" charset="0"/>
              </a:rPr>
              <a:t>as the SI joints </a:t>
            </a:r>
            <a:r>
              <a:rPr lang="en-US" sz="2400" b="1" dirty="0">
                <a:solidFill>
                  <a:srgbClr val="7030A0"/>
                </a:solidFill>
                <a:latin typeface="Arial" panose="020B0604020202020204" pitchFamily="34" charset="0"/>
                <a:cs typeface="Arial" panose="020B0604020202020204" pitchFamily="34" charset="0"/>
              </a:rPr>
              <a:t>to create retroperitoneal spaces bilaterally</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smtClean="0">
                <a:solidFill>
                  <a:srgbClr val="7030A0"/>
                </a:solidFill>
                <a:latin typeface="Arial" panose="020B0604020202020204" pitchFamily="34" charset="0"/>
                <a:cs typeface="Arial" panose="020B0604020202020204" pitchFamily="34" charset="0"/>
              </a:rPr>
              <a:t>Care</a:t>
            </a:r>
            <a:r>
              <a:rPr lang="en-US" sz="2400" dirty="0" smtClean="0">
                <a:solidFill>
                  <a:srgbClr val="7030A0"/>
                </a:solidFill>
                <a:latin typeface="Arial" panose="020B0604020202020204" pitchFamily="34" charset="0"/>
                <a:cs typeface="Arial" panose="020B0604020202020204" pitchFamily="34" charset="0"/>
              </a:rPr>
              <a:t> </a:t>
            </a:r>
            <a:r>
              <a:rPr lang="en-US" sz="2400" dirty="0">
                <a:solidFill>
                  <a:srgbClr val="7030A0"/>
                </a:solidFill>
                <a:latin typeface="Arial" panose="020B0604020202020204" pitchFamily="34" charset="0"/>
                <a:cs typeface="Arial" panose="020B0604020202020204" pitchFamily="34" charset="0"/>
              </a:rPr>
              <a:t>is taken </a:t>
            </a:r>
            <a:r>
              <a:rPr lang="en-US" sz="2400" b="1" dirty="0">
                <a:solidFill>
                  <a:srgbClr val="7030A0"/>
                </a:solidFill>
                <a:latin typeface="Arial" panose="020B0604020202020204" pitchFamily="34" charset="0"/>
                <a:cs typeface="Arial" panose="020B0604020202020204" pitchFamily="34" charset="0"/>
              </a:rPr>
              <a:t>not to tear the peritoneum</a:t>
            </a:r>
            <a:r>
              <a:rPr lang="en-US" sz="2400" dirty="0">
                <a:solidFill>
                  <a:srgbClr val="7030A0"/>
                </a:solidFill>
                <a:latin typeface="Arial" panose="020B0604020202020204" pitchFamily="34" charset="0"/>
                <a:cs typeface="Arial" panose="020B0604020202020204" pitchFamily="34" charset="0"/>
              </a:rPr>
              <a:t>.</a:t>
            </a:r>
            <a:endParaRPr lang="en-US" sz="2400" b="0"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54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0364451" cy="1014608"/>
          </a:xfrm>
        </p:spPr>
        <p:txBody>
          <a:bodyPr/>
          <a:lstStyle/>
          <a:p>
            <a:endParaRPr lang="en-US"/>
          </a:p>
        </p:txBody>
      </p:sp>
      <p:sp>
        <p:nvSpPr>
          <p:cNvPr id="3" name="Content Placeholder 2"/>
          <p:cNvSpPr>
            <a:spLocks noGrp="1"/>
          </p:cNvSpPr>
          <p:nvPr>
            <p:ph sz="quarter" idx="13"/>
          </p:nvPr>
        </p:nvSpPr>
        <p:spPr>
          <a:xfrm>
            <a:off x="913774" y="1114816"/>
            <a:ext cx="10363826" cy="5549032"/>
          </a:xfrm>
        </p:spPr>
        <p:txBody>
          <a:bodyPr>
            <a:normAutofit/>
          </a:bodyPr>
          <a:lstStyle/>
          <a:p>
            <a:r>
              <a:rPr lang="en-US" cap="none" dirty="0" smtClean="0">
                <a:solidFill>
                  <a:srgbClr val="7030A0"/>
                </a:solidFill>
                <a:latin typeface="Arial" panose="020B0604020202020204" pitchFamily="34" charset="0"/>
                <a:cs typeface="Arial" panose="020B0604020202020204" pitchFamily="34" charset="0"/>
              </a:rPr>
              <a:t>Women </a:t>
            </a:r>
            <a:r>
              <a:rPr lang="en-US" b="1" cap="none" dirty="0">
                <a:solidFill>
                  <a:srgbClr val="7030A0"/>
                </a:solidFill>
                <a:latin typeface="Arial" panose="020B0604020202020204" pitchFamily="34" charset="0"/>
                <a:cs typeface="Arial" panose="020B0604020202020204" pitchFamily="34" charset="0"/>
              </a:rPr>
              <a:t>at increased risk </a:t>
            </a:r>
            <a:r>
              <a:rPr lang="en-US" cap="none" dirty="0">
                <a:solidFill>
                  <a:srgbClr val="7030A0"/>
                </a:solidFill>
                <a:latin typeface="Arial" panose="020B0604020202020204" pitchFamily="34" charset="0"/>
                <a:cs typeface="Arial" panose="020B0604020202020204" pitchFamily="34" charset="0"/>
              </a:rPr>
              <a:t>of developing </a:t>
            </a:r>
            <a:r>
              <a:rPr lang="en-US" b="1" cap="none" dirty="0">
                <a:solidFill>
                  <a:srgbClr val="7030A0"/>
                </a:solidFill>
                <a:latin typeface="Arial" panose="020B0604020202020204" pitchFamily="34" charset="0"/>
                <a:cs typeface="Arial" panose="020B0604020202020204" pitchFamily="34" charset="0"/>
              </a:rPr>
              <a:t>puerperal hematomas </a:t>
            </a:r>
            <a:r>
              <a:rPr lang="en-US" cap="none" dirty="0">
                <a:solidFill>
                  <a:srgbClr val="7030A0"/>
                </a:solidFill>
                <a:latin typeface="Arial" panose="020B0604020202020204" pitchFamily="34" charset="0"/>
                <a:cs typeface="Arial" panose="020B0604020202020204" pitchFamily="34" charset="0"/>
              </a:rPr>
              <a:t>include:</a:t>
            </a:r>
          </a:p>
          <a:p>
            <a:pPr marL="0" indent="0">
              <a:buNone/>
            </a:pPr>
            <a:endParaRPr lang="en-US" b="1"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Nulliparous</a:t>
            </a:r>
            <a:r>
              <a:rPr lang="en-US" cap="none" dirty="0" smtClean="0">
                <a:solidFill>
                  <a:srgbClr val="7030A0"/>
                </a:solidFill>
                <a:latin typeface="Arial" panose="020B0604020202020204" pitchFamily="34" charset="0"/>
                <a:cs typeface="Arial" panose="020B0604020202020204" pitchFamily="34" charset="0"/>
              </a:rPr>
              <a:t> </a:t>
            </a:r>
            <a:r>
              <a:rPr lang="en-US" cap="none" dirty="0">
                <a:solidFill>
                  <a:srgbClr val="7030A0"/>
                </a:solidFill>
                <a:latin typeface="Arial" panose="020B0604020202020204" pitchFamily="34" charset="0"/>
                <a:cs typeface="Arial" panose="020B0604020202020204" pitchFamily="34" charset="0"/>
              </a:rPr>
              <a:t>or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Infant </a:t>
            </a:r>
            <a:r>
              <a:rPr lang="en-US" b="1" cap="none" dirty="0">
                <a:solidFill>
                  <a:srgbClr val="7030A0"/>
                </a:solidFill>
                <a:latin typeface="Arial" panose="020B0604020202020204" pitchFamily="34" charset="0"/>
                <a:cs typeface="Arial" panose="020B0604020202020204" pitchFamily="34" charset="0"/>
              </a:rPr>
              <a:t>over 4000 </a:t>
            </a:r>
            <a:r>
              <a:rPr lang="en-US" cap="none" dirty="0">
                <a:solidFill>
                  <a:srgbClr val="7030A0"/>
                </a:solidFill>
                <a:latin typeface="Arial" panose="020B0604020202020204" pitchFamily="34" charset="0"/>
                <a:cs typeface="Arial" panose="020B0604020202020204" pitchFamily="34" charset="0"/>
              </a:rPr>
              <a:t>grams,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Preeclampsia</a:t>
            </a:r>
            <a:r>
              <a:rPr lang="en-US" cap="none" dirty="0">
                <a:solidFill>
                  <a:srgbClr val="7030A0"/>
                </a:solidFill>
                <a:latin typeface="Arial" panose="020B0604020202020204" pitchFamily="34" charset="0"/>
                <a:cs typeface="Arial" panose="020B0604020202020204" pitchFamily="34" charset="0"/>
              </a:rPr>
              <a:t>,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Prolonged </a:t>
            </a:r>
            <a:r>
              <a:rPr lang="en-US" b="1" cap="none" dirty="0">
                <a:solidFill>
                  <a:srgbClr val="7030A0"/>
                </a:solidFill>
                <a:latin typeface="Arial" panose="020B0604020202020204" pitchFamily="34" charset="0"/>
                <a:cs typeface="Arial" panose="020B0604020202020204" pitchFamily="34" charset="0"/>
              </a:rPr>
              <a:t>second stage of labor</a:t>
            </a:r>
            <a:r>
              <a:rPr lang="en-US" cap="none" dirty="0">
                <a:solidFill>
                  <a:srgbClr val="7030A0"/>
                </a:solidFill>
                <a:latin typeface="Arial" panose="020B0604020202020204" pitchFamily="34" charset="0"/>
                <a:cs typeface="Arial" panose="020B0604020202020204" pitchFamily="34" charset="0"/>
              </a:rPr>
              <a:t>,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Operative </a:t>
            </a:r>
            <a:r>
              <a:rPr lang="en-US" b="1" cap="none" dirty="0">
                <a:solidFill>
                  <a:srgbClr val="7030A0"/>
                </a:solidFill>
                <a:latin typeface="Arial" panose="020B0604020202020204" pitchFamily="34" charset="0"/>
                <a:cs typeface="Arial" panose="020B0604020202020204" pitchFamily="34" charset="0"/>
              </a:rPr>
              <a:t>vaginal delivery</a:t>
            </a:r>
            <a:r>
              <a:rPr lang="en-US" cap="none" dirty="0">
                <a:solidFill>
                  <a:srgbClr val="7030A0"/>
                </a:solidFill>
                <a:latin typeface="Arial" panose="020B0604020202020204" pitchFamily="34" charset="0"/>
                <a:cs typeface="Arial" panose="020B0604020202020204" pitchFamily="34" charset="0"/>
              </a:rPr>
              <a:t>,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Multifetal </a:t>
            </a:r>
            <a:r>
              <a:rPr lang="en-US" b="1" cap="none" dirty="0">
                <a:solidFill>
                  <a:srgbClr val="7030A0"/>
                </a:solidFill>
                <a:latin typeface="Arial" panose="020B0604020202020204" pitchFamily="34" charset="0"/>
                <a:cs typeface="Arial" panose="020B0604020202020204" pitchFamily="34" charset="0"/>
              </a:rPr>
              <a:t>pregnancy</a:t>
            </a:r>
            <a:r>
              <a:rPr lang="en-US" cap="none" dirty="0">
                <a:solidFill>
                  <a:srgbClr val="7030A0"/>
                </a:solidFill>
                <a:latin typeface="Arial" panose="020B0604020202020204" pitchFamily="34" charset="0"/>
                <a:cs typeface="Arial" panose="020B0604020202020204" pitchFamily="34" charset="0"/>
              </a:rPr>
              <a:t>,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Vulvar </a:t>
            </a:r>
            <a:r>
              <a:rPr lang="en-US" b="1" cap="none" dirty="0">
                <a:solidFill>
                  <a:srgbClr val="7030A0"/>
                </a:solidFill>
                <a:latin typeface="Arial" panose="020B0604020202020204" pitchFamily="34" charset="0"/>
                <a:cs typeface="Arial" panose="020B0604020202020204" pitchFamily="34" charset="0"/>
              </a:rPr>
              <a:t>varicosities</a:t>
            </a:r>
            <a:r>
              <a:rPr lang="en-US" cap="none" dirty="0">
                <a:solidFill>
                  <a:srgbClr val="7030A0"/>
                </a:solidFill>
                <a:latin typeface="Arial" panose="020B0604020202020204" pitchFamily="34" charset="0"/>
                <a:cs typeface="Arial" panose="020B0604020202020204" pitchFamily="34" charset="0"/>
              </a:rPr>
              <a:t>, or </a:t>
            </a:r>
            <a:endParaRPr lang="en-US" cap="none" dirty="0" smtClean="0">
              <a:solidFill>
                <a:srgbClr val="7030A0"/>
              </a:solidFill>
              <a:latin typeface="Arial" panose="020B0604020202020204" pitchFamily="34" charset="0"/>
              <a:cs typeface="Arial" panose="020B0604020202020204" pitchFamily="34" charset="0"/>
            </a:endParaRPr>
          </a:p>
          <a:p>
            <a:r>
              <a:rPr lang="en-US" b="1" cap="none" dirty="0" smtClean="0">
                <a:solidFill>
                  <a:srgbClr val="7030A0"/>
                </a:solidFill>
                <a:latin typeface="Arial" panose="020B0604020202020204" pitchFamily="34" charset="0"/>
                <a:cs typeface="Arial" panose="020B0604020202020204" pitchFamily="34" charset="0"/>
              </a:rPr>
              <a:t>Clotting </a:t>
            </a:r>
            <a:r>
              <a:rPr lang="en-US" b="1" cap="none" dirty="0">
                <a:solidFill>
                  <a:srgbClr val="7030A0"/>
                </a:solidFill>
                <a:latin typeface="Arial" panose="020B0604020202020204" pitchFamily="34" charset="0"/>
                <a:cs typeface="Arial" panose="020B0604020202020204" pitchFamily="34" charset="0"/>
              </a:rPr>
              <a:t>disorders</a:t>
            </a:r>
          </a:p>
        </p:txBody>
      </p:sp>
      <p:pic>
        <p:nvPicPr>
          <p:cNvPr id="6" name="Picture 5"/>
          <p:cNvPicPr>
            <a:picLocks noChangeAspect="1"/>
          </p:cNvPicPr>
          <p:nvPr/>
        </p:nvPicPr>
        <p:blipFill>
          <a:blip r:embed="rId2"/>
          <a:stretch>
            <a:fillRect/>
          </a:stretch>
        </p:blipFill>
        <p:spPr>
          <a:xfrm>
            <a:off x="934649" y="1490597"/>
            <a:ext cx="310923" cy="670618"/>
          </a:xfrm>
          <a:prstGeom prst="rect">
            <a:avLst/>
          </a:prstGeom>
        </p:spPr>
      </p:pic>
    </p:spTree>
    <p:extLst>
      <p:ext uri="{BB962C8B-B14F-4D97-AF65-F5344CB8AC3E}">
        <p14:creationId xmlns:p14="http://schemas.microsoft.com/office/powerpoint/2010/main" val="1884426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61" y="388400"/>
            <a:ext cx="5905500" cy="523220"/>
          </a:xfrm>
          <a:prstGeom prst="rect">
            <a:avLst/>
          </a:prstGeom>
        </p:spPr>
        <p:txBody>
          <a:bodyPr wrap="square">
            <a:spAutoFit/>
          </a:bodyPr>
          <a:lstStyle/>
          <a:p>
            <a:pPr algn="ctr"/>
            <a:r>
              <a:rPr lang="en-US" sz="2800" b="1" dirty="0" smtClean="0">
                <a:solidFill>
                  <a:srgbClr val="7030A0"/>
                </a:solidFill>
                <a:latin typeface="Arial" panose="020B0604020202020204" pitchFamily="34" charset="0"/>
                <a:cs typeface="Arial" panose="020B0604020202020204" pitchFamily="34" charset="0"/>
              </a:rPr>
              <a:t>Extra-peritoneal </a:t>
            </a:r>
            <a:r>
              <a:rPr lang="en-US" sz="2800" b="1" dirty="0">
                <a:solidFill>
                  <a:srgbClr val="7030A0"/>
                </a:solidFill>
                <a:latin typeface="Arial" panose="020B0604020202020204" pitchFamily="34" charset="0"/>
                <a:cs typeface="Arial" panose="020B0604020202020204" pitchFamily="34" charset="0"/>
              </a:rPr>
              <a:t>pelvic packing</a:t>
            </a:r>
            <a:endParaRPr lang="en-US" sz="2800" b="1" i="0" dirty="0">
              <a:solidFill>
                <a:srgbClr val="7030A0"/>
              </a:solidFill>
              <a:effectLst/>
              <a:latin typeface="Arial" panose="020B0604020202020204" pitchFamily="34" charset="0"/>
              <a:cs typeface="Arial" panose="020B0604020202020204" pitchFamily="34" charset="0"/>
            </a:endParaRPr>
          </a:p>
        </p:txBody>
      </p:sp>
      <p:pic>
        <p:nvPicPr>
          <p:cNvPr id="7170"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0" y="1650217"/>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51321" y="2627248"/>
            <a:ext cx="4684734" cy="1938992"/>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Fill the retroperitoneal spaces with as many </a:t>
            </a:r>
            <a:r>
              <a:rPr lang="en-US" sz="2400" b="1" dirty="0">
                <a:solidFill>
                  <a:srgbClr val="7030A0"/>
                </a:solidFill>
                <a:latin typeface="Arial" panose="020B0604020202020204" pitchFamily="34" charset="0"/>
                <a:cs typeface="Arial" panose="020B0604020202020204" pitchFamily="34" charset="0"/>
              </a:rPr>
              <a:t>big gauzes </a:t>
            </a:r>
            <a:r>
              <a:rPr lang="en-US" sz="2400" dirty="0">
                <a:solidFill>
                  <a:srgbClr val="7030A0"/>
                </a:solidFill>
                <a:latin typeface="Arial" panose="020B0604020202020204" pitchFamily="34" charset="0"/>
                <a:cs typeface="Arial" panose="020B0604020202020204" pitchFamily="34" charset="0"/>
              </a:rPr>
              <a:t>as </a:t>
            </a:r>
            <a:r>
              <a:rPr lang="en-US" sz="2400" b="1" dirty="0">
                <a:solidFill>
                  <a:srgbClr val="7030A0"/>
                </a:solidFill>
                <a:latin typeface="Arial" panose="020B0604020202020204" pitchFamily="34" charset="0"/>
                <a:cs typeface="Arial" panose="020B0604020202020204" pitchFamily="34" charset="0"/>
              </a:rPr>
              <a:t>possible</a:t>
            </a:r>
            <a:r>
              <a:rPr lang="en-US" sz="2400" dirty="0">
                <a:solidFill>
                  <a:srgbClr val="7030A0"/>
                </a:solidFill>
                <a:latin typeface="Arial" panose="020B0604020202020204" pitchFamily="34" charset="0"/>
                <a:cs typeface="Arial" panose="020B0604020202020204" pitchFamily="34" charset="0"/>
              </a:rPr>
              <a:t> to create a </a:t>
            </a:r>
            <a:r>
              <a:rPr lang="en-US" sz="2400" b="1" dirty="0">
                <a:solidFill>
                  <a:srgbClr val="7030A0"/>
                </a:solidFill>
                <a:latin typeface="Arial" panose="020B0604020202020204" pitchFamily="34" charset="0"/>
                <a:cs typeface="Arial" panose="020B0604020202020204" pitchFamily="34" charset="0"/>
              </a:rPr>
              <a:t>good pressure</a:t>
            </a:r>
            <a:r>
              <a:rPr lang="en-US" sz="2400" dirty="0">
                <a:solidFill>
                  <a:srgbClr val="7030A0"/>
                </a:solidFill>
                <a:latin typeface="Arial" panose="020B0604020202020204" pitchFamily="34" charset="0"/>
                <a:cs typeface="Arial" panose="020B0604020202020204" pitchFamily="34" charset="0"/>
              </a:rPr>
              <a:t> on </a:t>
            </a:r>
            <a:r>
              <a:rPr lang="en-US" sz="2400" b="1" dirty="0">
                <a:solidFill>
                  <a:srgbClr val="7030A0"/>
                </a:solidFill>
                <a:latin typeface="Arial" panose="020B0604020202020204" pitchFamily="34" charset="0"/>
                <a:cs typeface="Arial" panose="020B0604020202020204" pitchFamily="34" charset="0"/>
              </a:rPr>
              <a:t>both sides</a:t>
            </a:r>
            <a:r>
              <a:rPr lang="en-US" sz="2400" dirty="0">
                <a:solidFill>
                  <a:srgbClr val="7030A0"/>
                </a:solidFill>
                <a:latin typeface="Arial" panose="020B0604020202020204" pitchFamily="34" charset="0"/>
                <a:cs typeface="Arial" panose="020B0604020202020204" pitchFamily="34" charset="0"/>
              </a:rPr>
              <a:t> of the </a:t>
            </a:r>
            <a:r>
              <a:rPr lang="en-US" sz="2400" b="1" dirty="0">
                <a:solidFill>
                  <a:srgbClr val="7030A0"/>
                </a:solidFill>
                <a:latin typeface="Arial" panose="020B0604020202020204" pitchFamily="34" charset="0"/>
                <a:cs typeface="Arial" panose="020B0604020202020204" pitchFamily="34" charset="0"/>
              </a:rPr>
              <a:t>retroperitoneal</a:t>
            </a:r>
            <a:r>
              <a:rPr lang="en-US" sz="2400" dirty="0">
                <a:solidFill>
                  <a:srgbClr val="7030A0"/>
                </a:solidFill>
                <a:latin typeface="Arial" panose="020B0604020202020204" pitchFamily="34" charset="0"/>
                <a:cs typeface="Arial" panose="020B0604020202020204" pitchFamily="34" charset="0"/>
              </a:rPr>
              <a:t> region.</a:t>
            </a:r>
          </a:p>
        </p:txBody>
      </p:sp>
    </p:spTree>
    <p:extLst>
      <p:ext uri="{BB962C8B-B14F-4D97-AF65-F5344CB8AC3E}">
        <p14:creationId xmlns:p14="http://schemas.microsoft.com/office/powerpoint/2010/main" val="3909140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803" y="1236424"/>
            <a:ext cx="59055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998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825" y="513660"/>
            <a:ext cx="5905500" cy="523220"/>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Temporary closure</a:t>
            </a:r>
            <a:endParaRPr lang="en-US" sz="2800" b="1" i="0" dirty="0">
              <a:solidFill>
                <a:srgbClr val="7030A0"/>
              </a:solidFill>
              <a:effectLst/>
              <a:latin typeface="Arial" panose="020B0604020202020204" pitchFamily="34" charset="0"/>
              <a:cs typeface="Arial" panose="020B0604020202020204" pitchFamily="34" charset="0"/>
            </a:endParaRPr>
          </a:p>
        </p:txBody>
      </p:sp>
      <p:pic>
        <p:nvPicPr>
          <p:cNvPr id="9218" name="Picture 2" descr="extraperitoneal pelvic p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24" y="1712412"/>
            <a:ext cx="590550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62324" y="936672"/>
            <a:ext cx="5274980" cy="5632311"/>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Prior to closure the wound is irrigated and the </a:t>
            </a:r>
            <a:r>
              <a:rPr lang="en-US" sz="2400" b="1" dirty="0">
                <a:solidFill>
                  <a:srgbClr val="7030A0"/>
                </a:solidFill>
                <a:latin typeface="Arial" panose="020B0604020202020204" pitchFamily="34" charset="0"/>
                <a:cs typeface="Arial" panose="020B0604020202020204" pitchFamily="34" charset="0"/>
              </a:rPr>
              <a:t>bladder</a:t>
            </a:r>
            <a:r>
              <a:rPr lang="en-US" sz="2400" dirty="0">
                <a:solidFill>
                  <a:srgbClr val="7030A0"/>
                </a:solidFill>
                <a:latin typeface="Arial" panose="020B0604020202020204" pitchFamily="34" charset="0"/>
                <a:cs typeface="Arial" panose="020B0604020202020204" pitchFamily="34" charset="0"/>
              </a:rPr>
              <a:t> is </a:t>
            </a:r>
            <a:r>
              <a:rPr lang="en-US" sz="2400" b="1" dirty="0">
                <a:solidFill>
                  <a:srgbClr val="7030A0"/>
                </a:solidFill>
                <a:latin typeface="Arial" panose="020B0604020202020204" pitchFamily="34" charset="0"/>
                <a:cs typeface="Arial" panose="020B0604020202020204" pitchFamily="34" charset="0"/>
              </a:rPr>
              <a:t>inspected</a:t>
            </a:r>
            <a:r>
              <a:rPr lang="en-US" sz="2400" dirty="0">
                <a:solidFill>
                  <a:srgbClr val="7030A0"/>
                </a:solidFill>
                <a:latin typeface="Arial" panose="020B0604020202020204" pitchFamily="34" charset="0"/>
                <a:cs typeface="Arial" panose="020B0604020202020204" pitchFamily="34" charset="0"/>
              </a:rPr>
              <a:t> for any </a:t>
            </a:r>
            <a:r>
              <a:rPr lang="en-US" sz="2400" b="1" dirty="0">
                <a:solidFill>
                  <a:srgbClr val="7030A0"/>
                </a:solidFill>
                <a:latin typeface="Arial" panose="020B0604020202020204" pitchFamily="34" charset="0"/>
                <a:cs typeface="Arial" panose="020B0604020202020204" pitchFamily="34" charset="0"/>
              </a:rPr>
              <a:t>signs of injury</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urine</a:t>
            </a:r>
            <a:r>
              <a:rPr lang="en-US" sz="2400" dirty="0">
                <a:solidFill>
                  <a:srgbClr val="7030A0"/>
                </a:solidFill>
                <a:latin typeface="Arial" panose="020B0604020202020204" pitchFamily="34" charset="0"/>
                <a:cs typeface="Arial" panose="020B0604020202020204" pitchFamily="34" charset="0"/>
              </a:rPr>
              <a:t> in the Foley catheter </a:t>
            </a:r>
            <a:r>
              <a:rPr lang="en-US" sz="2400" b="1" dirty="0">
                <a:solidFill>
                  <a:srgbClr val="7030A0"/>
                </a:solidFill>
                <a:latin typeface="Arial" panose="020B0604020202020204" pitchFamily="34" charset="0"/>
                <a:cs typeface="Arial" panose="020B0604020202020204" pitchFamily="34" charset="0"/>
              </a:rPr>
              <a:t>bag</a:t>
            </a:r>
            <a:r>
              <a:rPr lang="en-US" sz="2400" dirty="0">
                <a:solidFill>
                  <a:srgbClr val="7030A0"/>
                </a:solidFill>
                <a:latin typeface="Arial" panose="020B0604020202020204" pitchFamily="34" charset="0"/>
                <a:cs typeface="Arial" panose="020B0604020202020204" pitchFamily="34" charset="0"/>
              </a:rPr>
              <a:t> is inspected to ensure there is </a:t>
            </a:r>
            <a:r>
              <a:rPr lang="en-US" sz="2400" b="1" dirty="0">
                <a:solidFill>
                  <a:srgbClr val="7030A0"/>
                </a:solidFill>
                <a:latin typeface="Arial" panose="020B0604020202020204" pitchFamily="34" charset="0"/>
                <a:cs typeface="Arial" panose="020B0604020202020204" pitchFamily="34" charset="0"/>
              </a:rPr>
              <a:t>no bleeding</a:t>
            </a:r>
            <a:r>
              <a:rPr lang="en-US" sz="2400" dirty="0">
                <a:solidFill>
                  <a:srgbClr val="7030A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fascia</a:t>
            </a:r>
            <a:r>
              <a:rPr lang="en-US" sz="2400" dirty="0">
                <a:solidFill>
                  <a:srgbClr val="7030A0"/>
                </a:solidFill>
                <a:latin typeface="Arial" panose="020B0604020202020204" pitchFamily="34" charset="0"/>
                <a:cs typeface="Arial" panose="020B0604020202020204" pitchFamily="34" charset="0"/>
              </a:rPr>
              <a:t> of the abdomen is temporarily </a:t>
            </a:r>
            <a:r>
              <a:rPr lang="en-US" sz="2400" b="1" dirty="0">
                <a:solidFill>
                  <a:srgbClr val="7030A0"/>
                </a:solidFill>
                <a:latin typeface="Arial" panose="020B0604020202020204" pitchFamily="34" charset="0"/>
                <a:cs typeface="Arial" panose="020B0604020202020204" pitchFamily="34" charset="0"/>
              </a:rPr>
              <a:t>closed</a:t>
            </a:r>
            <a:r>
              <a:rPr lang="en-US" sz="2400" dirty="0">
                <a:solidFill>
                  <a:srgbClr val="7030A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b="1" dirty="0" smtClean="0">
                <a:solidFill>
                  <a:srgbClr val="7030A0"/>
                </a:solidFill>
                <a:latin typeface="Arial" panose="020B0604020202020204" pitchFamily="34" charset="0"/>
                <a:cs typeface="Arial" panose="020B0604020202020204" pitchFamily="34" charset="0"/>
              </a:rPr>
              <a:t>Skin</a:t>
            </a:r>
            <a:r>
              <a:rPr lang="en-US" sz="2400" dirty="0" smtClean="0">
                <a:solidFill>
                  <a:srgbClr val="7030A0"/>
                </a:solidFill>
                <a:latin typeface="Arial" panose="020B0604020202020204" pitchFamily="34" charset="0"/>
                <a:cs typeface="Arial" panose="020B0604020202020204" pitchFamily="34" charset="0"/>
              </a:rPr>
              <a:t> </a:t>
            </a:r>
            <a:r>
              <a:rPr lang="en-US" sz="2400" dirty="0">
                <a:solidFill>
                  <a:srgbClr val="7030A0"/>
                </a:solidFill>
                <a:latin typeface="Arial" panose="020B0604020202020204" pitchFamily="34" charset="0"/>
                <a:cs typeface="Arial" panose="020B0604020202020204" pitchFamily="34" charset="0"/>
              </a:rPr>
              <a:t>incision can be </a:t>
            </a:r>
            <a:r>
              <a:rPr lang="en-US" sz="2400" b="1" dirty="0">
                <a:solidFill>
                  <a:srgbClr val="7030A0"/>
                </a:solidFill>
                <a:latin typeface="Arial" panose="020B0604020202020204" pitchFamily="34" charset="0"/>
                <a:cs typeface="Arial" panose="020B0604020202020204" pitchFamily="34" charset="0"/>
              </a:rPr>
              <a:t>left open </a:t>
            </a:r>
            <a:r>
              <a:rPr lang="en-US" sz="2400" dirty="0">
                <a:solidFill>
                  <a:srgbClr val="7030A0"/>
                </a:solidFill>
                <a:latin typeface="Arial" panose="020B0604020202020204" pitchFamily="34" charset="0"/>
                <a:cs typeface="Arial" panose="020B0604020202020204" pitchFamily="34" charset="0"/>
              </a:rPr>
              <a:t>and </a:t>
            </a:r>
            <a:r>
              <a:rPr lang="en-US" sz="2400" b="1" dirty="0">
                <a:solidFill>
                  <a:srgbClr val="7030A0"/>
                </a:solidFill>
                <a:latin typeface="Arial" panose="020B0604020202020204" pitchFamily="34" charset="0"/>
                <a:cs typeface="Arial" panose="020B0604020202020204" pitchFamily="34" charset="0"/>
              </a:rPr>
              <a:t>dressed</a:t>
            </a:r>
            <a:r>
              <a:rPr lang="en-US" sz="2400" dirty="0">
                <a:solidFill>
                  <a:srgbClr val="7030A0"/>
                </a:solidFill>
                <a:latin typeface="Arial" panose="020B0604020202020204" pitchFamily="34" charset="0"/>
                <a:cs typeface="Arial" panose="020B0604020202020204" pitchFamily="34" charset="0"/>
              </a:rPr>
              <a:t> with a </a:t>
            </a:r>
            <a:r>
              <a:rPr lang="en-US" sz="2400" b="1" dirty="0">
                <a:solidFill>
                  <a:srgbClr val="7030A0"/>
                </a:solidFill>
                <a:latin typeface="Arial" panose="020B0604020202020204" pitchFamily="34" charset="0"/>
                <a:cs typeface="Arial" panose="020B0604020202020204" pitchFamily="34" charset="0"/>
              </a:rPr>
              <a:t>large plastic adhesive drape.</a:t>
            </a:r>
            <a:endParaRPr lang="en-US" sz="2400" b="1" i="0" dirty="0">
              <a:solidFill>
                <a:srgbClr val="7030A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253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060" y="375874"/>
            <a:ext cx="8104339" cy="523220"/>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Packing removal</a:t>
            </a:r>
            <a:endParaRPr lang="en-US" sz="2800" b="1" i="0" dirty="0">
              <a:solidFill>
                <a:srgbClr val="7030A0"/>
              </a:solidFill>
              <a:effectLst/>
              <a:latin typeface="Arial" panose="020B0604020202020204" pitchFamily="34" charset="0"/>
              <a:cs typeface="Arial" panose="020B0604020202020204" pitchFamily="34" charset="0"/>
            </a:endParaRPr>
          </a:p>
        </p:txBody>
      </p:sp>
      <p:sp>
        <p:nvSpPr>
          <p:cNvPr id="3" name="Rectangle 2"/>
          <p:cNvSpPr/>
          <p:nvPr/>
        </p:nvSpPr>
        <p:spPr>
          <a:xfrm>
            <a:off x="1954060" y="1384049"/>
            <a:ext cx="8104340" cy="2677656"/>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A "</a:t>
            </a:r>
            <a:r>
              <a:rPr lang="en-US" sz="2400" b="1" dirty="0">
                <a:solidFill>
                  <a:srgbClr val="7030A0"/>
                </a:solidFill>
                <a:latin typeface="Arial" panose="020B0604020202020204" pitchFamily="34" charset="0"/>
                <a:cs typeface="Arial" panose="020B0604020202020204" pitchFamily="34" charset="0"/>
              </a:rPr>
              <a:t>second look</a:t>
            </a:r>
            <a:r>
              <a:rPr lang="en-US" sz="2400" dirty="0">
                <a:solidFill>
                  <a:srgbClr val="7030A0"/>
                </a:solidFill>
                <a:latin typeface="Arial" panose="020B0604020202020204" pitchFamily="34" charset="0"/>
                <a:cs typeface="Arial" panose="020B0604020202020204" pitchFamily="34" charset="0"/>
              </a:rPr>
              <a:t>" must be done between </a:t>
            </a:r>
            <a:r>
              <a:rPr lang="en-US" sz="2400" b="1" dirty="0">
                <a:solidFill>
                  <a:srgbClr val="7030A0"/>
                </a:solidFill>
                <a:latin typeface="Arial" panose="020B0604020202020204" pitchFamily="34" charset="0"/>
                <a:cs typeface="Arial" panose="020B0604020202020204" pitchFamily="34" charset="0"/>
              </a:rPr>
              <a:t>24 and 48 hours. </a:t>
            </a:r>
            <a:endParaRPr lang="en-US" sz="2400" b="1"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If </a:t>
            </a:r>
            <a:r>
              <a:rPr lang="en-US" sz="2400" b="1" dirty="0">
                <a:solidFill>
                  <a:srgbClr val="7030A0"/>
                </a:solidFill>
                <a:latin typeface="Arial" panose="020B0604020202020204" pitchFamily="34" charset="0"/>
                <a:cs typeface="Arial" panose="020B0604020202020204" pitchFamily="34" charset="0"/>
              </a:rPr>
              <a:t>bleeding</a:t>
            </a:r>
            <a:r>
              <a:rPr lang="en-US" sz="2400" dirty="0">
                <a:solidFill>
                  <a:srgbClr val="7030A0"/>
                </a:solidFill>
                <a:latin typeface="Arial" panose="020B0604020202020204" pitchFamily="34" charset="0"/>
                <a:cs typeface="Arial" panose="020B0604020202020204" pitchFamily="34" charset="0"/>
              </a:rPr>
              <a:t> has </a:t>
            </a:r>
            <a:r>
              <a:rPr lang="en-US" sz="2400" b="1" dirty="0">
                <a:solidFill>
                  <a:srgbClr val="7030A0"/>
                </a:solidFill>
                <a:latin typeface="Arial" panose="020B0604020202020204" pitchFamily="34" charset="0"/>
                <a:cs typeface="Arial" panose="020B0604020202020204" pitchFamily="34" charset="0"/>
              </a:rPr>
              <a:t>stopped</a:t>
            </a:r>
            <a:r>
              <a:rPr lang="en-US" sz="2400" dirty="0">
                <a:solidFill>
                  <a:srgbClr val="7030A0"/>
                </a:solidFill>
                <a:latin typeface="Arial" panose="020B0604020202020204" pitchFamily="34" charset="0"/>
                <a:cs typeface="Arial" panose="020B0604020202020204" pitchFamily="34" charset="0"/>
              </a:rPr>
              <a:t>, the </a:t>
            </a:r>
            <a:r>
              <a:rPr lang="en-US" sz="2400" b="1" dirty="0">
                <a:solidFill>
                  <a:srgbClr val="7030A0"/>
                </a:solidFill>
                <a:latin typeface="Arial" panose="020B0604020202020204" pitchFamily="34" charset="0"/>
                <a:cs typeface="Arial" panose="020B0604020202020204" pitchFamily="34" charset="0"/>
              </a:rPr>
              <a:t>packs</a:t>
            </a:r>
            <a:r>
              <a:rPr lang="en-US" sz="2400" dirty="0">
                <a:solidFill>
                  <a:srgbClr val="7030A0"/>
                </a:solidFill>
                <a:latin typeface="Arial" panose="020B0604020202020204" pitchFamily="34" charset="0"/>
                <a:cs typeface="Arial" panose="020B0604020202020204" pitchFamily="34" charset="0"/>
              </a:rPr>
              <a:t> soaked and </a:t>
            </a:r>
            <a:r>
              <a:rPr lang="en-US" sz="2400" b="1" dirty="0">
                <a:solidFill>
                  <a:srgbClr val="7030A0"/>
                </a:solidFill>
                <a:latin typeface="Arial" panose="020B0604020202020204" pitchFamily="34" charset="0"/>
                <a:cs typeface="Arial" panose="020B0604020202020204" pitchFamily="34" charset="0"/>
              </a:rPr>
              <a:t>gently removed. </a:t>
            </a:r>
            <a:endParaRPr lang="en-US" sz="2400" b="1"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If </a:t>
            </a:r>
            <a:r>
              <a:rPr lang="en-US" sz="2400" b="1" dirty="0">
                <a:solidFill>
                  <a:srgbClr val="7030A0"/>
                </a:solidFill>
                <a:latin typeface="Arial" panose="020B0604020202020204" pitchFamily="34" charset="0"/>
                <a:cs typeface="Arial" panose="020B0604020202020204" pitchFamily="34" charset="0"/>
              </a:rPr>
              <a:t>bleeding</a:t>
            </a:r>
            <a:r>
              <a:rPr lang="en-US" sz="2400" dirty="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persists</a:t>
            </a:r>
            <a:r>
              <a:rPr lang="en-US" sz="2400" dirty="0">
                <a:solidFill>
                  <a:srgbClr val="7030A0"/>
                </a:solidFill>
                <a:latin typeface="Arial" panose="020B0604020202020204" pitchFamily="34" charset="0"/>
                <a:cs typeface="Arial" panose="020B0604020202020204" pitchFamily="34" charset="0"/>
              </a:rPr>
              <a:t>, they should be </a:t>
            </a:r>
            <a:r>
              <a:rPr lang="en-US" sz="2400" b="1" dirty="0">
                <a:solidFill>
                  <a:srgbClr val="7030A0"/>
                </a:solidFill>
                <a:latin typeface="Arial" panose="020B0604020202020204" pitchFamily="34" charset="0"/>
                <a:cs typeface="Arial" panose="020B0604020202020204" pitchFamily="34" charset="0"/>
              </a:rPr>
              <a:t>replaced</a:t>
            </a:r>
            <a:r>
              <a:rPr lang="en-US" sz="2400" dirty="0">
                <a:solidFill>
                  <a:srgbClr val="7030A0"/>
                </a:solidFill>
                <a:latin typeface="Arial" panose="020B0604020202020204" pitchFamily="34" charset="0"/>
                <a:cs typeface="Arial" panose="020B0604020202020204" pitchFamily="34" charset="0"/>
              </a:rPr>
              <a:t>.</a:t>
            </a:r>
          </a:p>
        </p:txBody>
      </p:sp>
      <p:sp>
        <p:nvSpPr>
          <p:cNvPr id="4" name="Rectangle 3"/>
          <p:cNvSpPr/>
          <p:nvPr/>
        </p:nvSpPr>
        <p:spPr>
          <a:xfrm>
            <a:off x="4158641" y="4101641"/>
            <a:ext cx="2396104" cy="523220"/>
          </a:xfrm>
          <a:prstGeom prst="rect">
            <a:avLst/>
          </a:prstGeom>
        </p:spPr>
        <p:txBody>
          <a:bodyPr wrap="square">
            <a:spAutoFit/>
          </a:bodyPr>
          <a:lstStyle/>
          <a:p>
            <a:r>
              <a:rPr lang="en-US" sz="2800" b="1" dirty="0">
                <a:solidFill>
                  <a:srgbClr val="7030A0"/>
                </a:solidFill>
                <a:latin typeface="Arial" panose="020B0604020202020204" pitchFamily="34" charset="0"/>
                <a:cs typeface="Arial" panose="020B0604020202020204" pitchFamily="34" charset="0"/>
              </a:rPr>
              <a:t>Final closure</a:t>
            </a:r>
            <a:endParaRPr lang="en-US" sz="2800" b="1" i="0" dirty="0">
              <a:solidFill>
                <a:srgbClr val="7030A0"/>
              </a:solidFill>
              <a:effectLst/>
              <a:latin typeface="Arial" panose="020B0604020202020204" pitchFamily="34" charset="0"/>
              <a:cs typeface="Arial" panose="020B0604020202020204" pitchFamily="34" charset="0"/>
            </a:endParaRPr>
          </a:p>
        </p:txBody>
      </p:sp>
      <p:sp>
        <p:nvSpPr>
          <p:cNvPr id="5" name="Rectangle 4"/>
          <p:cNvSpPr/>
          <p:nvPr/>
        </p:nvSpPr>
        <p:spPr>
          <a:xfrm>
            <a:off x="1954060" y="4624861"/>
            <a:ext cx="8104340" cy="1938992"/>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7030A0"/>
                </a:solidFill>
                <a:latin typeface="Arial" panose="020B0604020202020204" pitchFamily="34" charset="0"/>
                <a:cs typeface="Arial" panose="020B0604020202020204" pitchFamily="34" charset="0"/>
              </a:rPr>
              <a:t>The midline incision in the rectus abdominis is closed in one or two layers. </a:t>
            </a:r>
            <a:endParaRPr lang="en-US" sz="2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cs typeface="Arial" panose="020B0604020202020204" pitchFamily="34" charset="0"/>
              </a:rPr>
              <a:t>The </a:t>
            </a:r>
            <a:r>
              <a:rPr lang="en-US" sz="2400" dirty="0">
                <a:solidFill>
                  <a:srgbClr val="7030A0"/>
                </a:solidFill>
                <a:latin typeface="Arial" panose="020B0604020202020204" pitchFamily="34" charset="0"/>
                <a:cs typeface="Arial" panose="020B0604020202020204" pitchFamily="34" charset="0"/>
              </a:rPr>
              <a:t>subcutaneous tissues and skin are then closed in layers.</a:t>
            </a:r>
          </a:p>
        </p:txBody>
      </p:sp>
    </p:spTree>
    <p:extLst>
      <p:ext uri="{BB962C8B-B14F-4D97-AF65-F5344CB8AC3E}">
        <p14:creationId xmlns:p14="http://schemas.microsoft.com/office/powerpoint/2010/main" val="610647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59" y="87683"/>
            <a:ext cx="10576767" cy="764087"/>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Selective Arterial Embolization </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701458" y="701457"/>
            <a:ext cx="10576768" cy="6156543"/>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Selective arterial </a:t>
            </a:r>
            <a:r>
              <a:rPr lang="en-US" sz="2400" b="1" cap="none" dirty="0" smtClean="0">
                <a:solidFill>
                  <a:srgbClr val="7030A0"/>
                </a:solidFill>
                <a:latin typeface="Arial" panose="020B0604020202020204" pitchFamily="34" charset="0"/>
                <a:cs typeface="Arial" panose="020B0604020202020204" pitchFamily="34" charset="0"/>
              </a:rPr>
              <a:t>embolization</a:t>
            </a:r>
            <a:r>
              <a:rPr lang="en-US" sz="2400" cap="none" dirty="0" smtClean="0">
                <a:solidFill>
                  <a:srgbClr val="7030A0"/>
                </a:solidFill>
                <a:latin typeface="Arial" panose="020B0604020202020204" pitchFamily="34" charset="0"/>
                <a:cs typeface="Arial" panose="020B0604020202020204" pitchFamily="34" charset="0"/>
              </a:rPr>
              <a:t> is an </a:t>
            </a:r>
            <a:r>
              <a:rPr lang="en-US" sz="2400" b="1" cap="none" dirty="0" smtClean="0">
                <a:solidFill>
                  <a:srgbClr val="7030A0"/>
                </a:solidFill>
                <a:latin typeface="Arial" panose="020B0604020202020204" pitchFamily="34" charset="0"/>
                <a:cs typeface="Arial" panose="020B0604020202020204" pitchFamily="34" charset="0"/>
              </a:rPr>
              <a:t>effective technique </a:t>
            </a:r>
            <a:r>
              <a:rPr lang="en-US" sz="2400" cap="none" dirty="0" smtClean="0">
                <a:solidFill>
                  <a:srgbClr val="7030A0"/>
                </a:solidFill>
                <a:latin typeface="Arial" panose="020B0604020202020204" pitchFamily="34" charset="0"/>
                <a:cs typeface="Arial" panose="020B0604020202020204" pitchFamily="34" charset="0"/>
              </a:rPr>
              <a:t>for control of PPH and hemorrhage related to pelvic soft tissue and/or vascular trauma. </a:t>
            </a:r>
          </a:p>
          <a:p>
            <a:r>
              <a:rPr lang="en-US" sz="2400" cap="none" dirty="0" smtClean="0">
                <a:solidFill>
                  <a:srgbClr val="7030A0"/>
                </a:solidFill>
                <a:latin typeface="Arial" panose="020B0604020202020204" pitchFamily="34" charset="0"/>
                <a:cs typeface="Arial" panose="020B0604020202020204" pitchFamily="34" charset="0"/>
              </a:rPr>
              <a:t>Generally </a:t>
            </a:r>
            <a:r>
              <a:rPr lang="en-US" sz="2400" b="1" cap="none" dirty="0">
                <a:solidFill>
                  <a:srgbClr val="7030A0"/>
                </a:solidFill>
                <a:latin typeface="Arial" panose="020B0604020202020204" pitchFamily="34" charset="0"/>
                <a:cs typeface="Arial" panose="020B0604020202020204" pitchFamily="34" charset="0"/>
              </a:rPr>
              <a:t>after conventional suture </a:t>
            </a:r>
            <a:r>
              <a:rPr lang="en-US" sz="2400" cap="none" dirty="0">
                <a:solidFill>
                  <a:srgbClr val="7030A0"/>
                </a:solidFill>
                <a:latin typeface="Arial" panose="020B0604020202020204" pitchFamily="34" charset="0"/>
                <a:cs typeface="Arial" panose="020B0604020202020204" pitchFamily="34" charset="0"/>
              </a:rPr>
              <a:t>and </a:t>
            </a:r>
            <a:r>
              <a:rPr lang="en-US" sz="2400" b="1" cap="none" dirty="0">
                <a:solidFill>
                  <a:srgbClr val="7030A0"/>
                </a:solidFill>
                <a:latin typeface="Arial" panose="020B0604020202020204" pitchFamily="34" charset="0"/>
                <a:cs typeface="Arial" panose="020B0604020202020204" pitchFamily="34" charset="0"/>
              </a:rPr>
              <a:t>packing methods </a:t>
            </a:r>
            <a:r>
              <a:rPr lang="en-US" sz="2400" cap="none" dirty="0">
                <a:solidFill>
                  <a:srgbClr val="7030A0"/>
                </a:solidFill>
                <a:latin typeface="Arial" panose="020B0604020202020204" pitchFamily="34" charset="0"/>
                <a:cs typeface="Arial" panose="020B0604020202020204" pitchFamily="34" charset="0"/>
              </a:rPr>
              <a:t>had </a:t>
            </a:r>
            <a:r>
              <a:rPr lang="en-US" sz="2400" b="1" cap="none" dirty="0">
                <a:solidFill>
                  <a:srgbClr val="7030A0"/>
                </a:solidFill>
                <a:latin typeface="Arial" panose="020B0604020202020204" pitchFamily="34" charset="0"/>
                <a:cs typeface="Arial" panose="020B0604020202020204" pitchFamily="34" charset="0"/>
              </a:rPr>
              <a:t>failed</a:t>
            </a:r>
            <a:r>
              <a:rPr lang="en-US" sz="2400" cap="none" dirty="0">
                <a:solidFill>
                  <a:srgbClr val="7030A0"/>
                </a:solidFill>
                <a:latin typeface="Arial" panose="020B0604020202020204" pitchFamily="34" charset="0"/>
                <a:cs typeface="Arial" panose="020B0604020202020204" pitchFamily="34" charset="0"/>
              </a:rPr>
              <a:t> .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We </a:t>
            </a:r>
            <a:r>
              <a:rPr lang="en-US" sz="2400" cap="none" dirty="0">
                <a:solidFill>
                  <a:srgbClr val="7030A0"/>
                </a:solidFill>
                <a:latin typeface="Arial" panose="020B0604020202020204" pitchFamily="34" charset="0"/>
                <a:cs typeface="Arial" panose="020B0604020202020204" pitchFamily="34" charset="0"/>
              </a:rPr>
              <a:t>consider this procedure for the </a:t>
            </a:r>
            <a:r>
              <a:rPr lang="en-US" sz="2400" b="1" cap="none" dirty="0">
                <a:solidFill>
                  <a:srgbClr val="7030A0"/>
                </a:solidFill>
                <a:latin typeface="Arial" panose="020B0604020202020204" pitchFamily="34" charset="0"/>
                <a:cs typeface="Arial" panose="020B0604020202020204" pitchFamily="34" charset="0"/>
              </a:rPr>
              <a:t>hemodynamically stable </a:t>
            </a:r>
            <a:r>
              <a:rPr lang="en-US" sz="2400" cap="none" dirty="0">
                <a:solidFill>
                  <a:srgbClr val="7030A0"/>
                </a:solidFill>
                <a:latin typeface="Arial" panose="020B0604020202020204" pitchFamily="34" charset="0"/>
                <a:cs typeface="Arial" panose="020B0604020202020204" pitchFamily="34" charset="0"/>
              </a:rPr>
              <a:t>patient who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a:t>
            </a:r>
            <a:r>
              <a:rPr lang="en-US" sz="2400" cap="none" dirty="0">
                <a:solidFill>
                  <a:srgbClr val="7030A0"/>
                </a:solidFill>
                <a:latin typeface="Arial" panose="020B0604020202020204" pitchFamily="34" charset="0"/>
                <a:cs typeface="Arial" panose="020B0604020202020204" pitchFamily="34" charset="0"/>
              </a:rPr>
              <a:t>1) has </a:t>
            </a:r>
            <a:r>
              <a:rPr lang="en-US" sz="2400" b="1" cap="none" dirty="0">
                <a:solidFill>
                  <a:srgbClr val="7030A0"/>
                </a:solidFill>
                <a:latin typeface="Arial" panose="020B0604020202020204" pitchFamily="34" charset="0"/>
                <a:cs typeface="Arial" panose="020B0604020202020204" pitchFamily="34" charset="0"/>
              </a:rPr>
              <a:t>evidence</a:t>
            </a:r>
            <a:r>
              <a:rPr lang="en-US" sz="2400" cap="none" dirty="0">
                <a:solidFill>
                  <a:srgbClr val="7030A0"/>
                </a:solidFill>
                <a:latin typeface="Arial" panose="020B0604020202020204" pitchFamily="34" charset="0"/>
                <a:cs typeface="Arial" panose="020B0604020202020204" pitchFamily="34" charset="0"/>
              </a:rPr>
              <a:t> of </a:t>
            </a:r>
            <a:r>
              <a:rPr lang="en-US" sz="2400" b="1" cap="none" dirty="0">
                <a:solidFill>
                  <a:srgbClr val="7030A0"/>
                </a:solidFill>
                <a:latin typeface="Arial" panose="020B0604020202020204" pitchFamily="34" charset="0"/>
                <a:cs typeface="Arial" panose="020B0604020202020204" pitchFamily="34" charset="0"/>
              </a:rPr>
              <a:t>continued bleeding </a:t>
            </a:r>
            <a:endParaRPr lang="en-US" sz="2400" b="1"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(2)And </a:t>
            </a:r>
            <a:r>
              <a:rPr lang="en-US" sz="2400" cap="none" dirty="0">
                <a:solidFill>
                  <a:srgbClr val="7030A0"/>
                </a:solidFill>
                <a:latin typeface="Arial" panose="020B0604020202020204" pitchFamily="34" charset="0"/>
                <a:cs typeface="Arial" panose="020B0604020202020204" pitchFamily="34" charset="0"/>
              </a:rPr>
              <a:t>in whom there is a </a:t>
            </a:r>
            <a:r>
              <a:rPr lang="en-US" sz="2400" b="1" cap="none" dirty="0">
                <a:solidFill>
                  <a:srgbClr val="7030A0"/>
                </a:solidFill>
                <a:latin typeface="Arial" panose="020B0604020202020204" pitchFamily="34" charset="0"/>
                <a:cs typeface="Arial" panose="020B0604020202020204" pitchFamily="34" charset="0"/>
              </a:rPr>
              <a:t>high suspicion </a:t>
            </a:r>
            <a:r>
              <a:rPr lang="en-US" sz="2400" cap="none" dirty="0">
                <a:solidFill>
                  <a:srgbClr val="7030A0"/>
                </a:solidFill>
                <a:latin typeface="Arial" panose="020B0604020202020204" pitchFamily="34" charset="0"/>
                <a:cs typeface="Arial" panose="020B0604020202020204" pitchFamily="34" charset="0"/>
              </a:rPr>
              <a:t>of </a:t>
            </a:r>
            <a:r>
              <a:rPr lang="en-US" sz="2400" b="1" cap="none" dirty="0">
                <a:solidFill>
                  <a:srgbClr val="7030A0"/>
                </a:solidFill>
                <a:latin typeface="Arial" panose="020B0604020202020204" pitchFamily="34" charset="0"/>
                <a:cs typeface="Arial" panose="020B0604020202020204" pitchFamily="34" charset="0"/>
              </a:rPr>
              <a:t>retroperitoneal bleeding </a:t>
            </a:r>
            <a:endParaRPr lang="en-US" sz="2400" b="1"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(3) </a:t>
            </a:r>
            <a:r>
              <a:rPr lang="en-US" sz="2400" cap="none" dirty="0" smtClean="0">
                <a:solidFill>
                  <a:srgbClr val="7030A0"/>
                </a:solidFill>
                <a:latin typeface="Arial" panose="020B0604020202020204" pitchFamily="34" charset="0"/>
                <a:cs typeface="Arial" panose="020B0604020202020204" pitchFamily="34" charset="0"/>
              </a:rPr>
              <a:t>or has </a:t>
            </a:r>
            <a:r>
              <a:rPr lang="en-US" sz="2400" b="1" cap="none" dirty="0">
                <a:solidFill>
                  <a:srgbClr val="7030A0"/>
                </a:solidFill>
                <a:latin typeface="Arial" panose="020B0604020202020204" pitchFamily="34" charset="0"/>
                <a:cs typeface="Arial" panose="020B0604020202020204" pitchFamily="34" charset="0"/>
              </a:rPr>
              <a:t>failed</a:t>
            </a:r>
            <a:r>
              <a:rPr lang="en-US" sz="2400" cap="none" dirty="0">
                <a:solidFill>
                  <a:srgbClr val="7030A0"/>
                </a:solidFill>
                <a:latin typeface="Arial" panose="020B0604020202020204" pitchFamily="34" charset="0"/>
                <a:cs typeface="Arial" panose="020B0604020202020204" pitchFamily="34" charset="0"/>
              </a:rPr>
              <a:t> surgical intervention.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There </a:t>
            </a:r>
            <a:r>
              <a:rPr lang="en-US" sz="2400" cap="none" dirty="0">
                <a:solidFill>
                  <a:srgbClr val="7030A0"/>
                </a:solidFill>
                <a:latin typeface="Arial" panose="020B0604020202020204" pitchFamily="34" charset="0"/>
                <a:cs typeface="Arial" panose="020B0604020202020204" pitchFamily="34" charset="0"/>
              </a:rPr>
              <a:t>is </a:t>
            </a:r>
            <a:r>
              <a:rPr lang="en-US" sz="2400" b="1" cap="none" dirty="0">
                <a:solidFill>
                  <a:srgbClr val="7030A0"/>
                </a:solidFill>
                <a:latin typeface="Arial" panose="020B0604020202020204" pitchFamily="34" charset="0"/>
                <a:cs typeface="Arial" panose="020B0604020202020204" pitchFamily="34" charset="0"/>
              </a:rPr>
              <a:t>minimal information </a:t>
            </a:r>
            <a:r>
              <a:rPr lang="en-US" sz="2400" cap="none" dirty="0">
                <a:solidFill>
                  <a:srgbClr val="7030A0"/>
                </a:solidFill>
                <a:latin typeface="Arial" panose="020B0604020202020204" pitchFamily="34" charset="0"/>
                <a:cs typeface="Arial" panose="020B0604020202020204" pitchFamily="34" charset="0"/>
              </a:rPr>
              <a:t>on subsequent </a:t>
            </a:r>
            <a:r>
              <a:rPr lang="en-US" sz="2400" b="1" cap="none" dirty="0">
                <a:solidFill>
                  <a:srgbClr val="7030A0"/>
                </a:solidFill>
                <a:latin typeface="Arial" panose="020B0604020202020204" pitchFamily="34" charset="0"/>
                <a:cs typeface="Arial" panose="020B0604020202020204" pitchFamily="34" charset="0"/>
              </a:rPr>
              <a:t>pregnancy outcome </a:t>
            </a:r>
            <a:r>
              <a:rPr lang="en-US" sz="2400" cap="none" dirty="0">
                <a:solidFill>
                  <a:srgbClr val="7030A0"/>
                </a:solidFill>
                <a:latin typeface="Arial" panose="020B0604020202020204" pitchFamily="34" charset="0"/>
                <a:cs typeface="Arial" panose="020B0604020202020204" pitchFamily="34" charset="0"/>
              </a:rPr>
              <a:t>after this procedure. </a:t>
            </a:r>
            <a:endParaRPr lang="en-US" sz="2400" cap="none" dirty="0" smtClean="0">
              <a:solidFill>
                <a:srgbClr val="7030A0"/>
              </a:solidFill>
              <a:latin typeface="Arial" panose="020B0604020202020204" pitchFamily="34" charset="0"/>
              <a:cs typeface="Arial" panose="020B0604020202020204" pitchFamily="34" charset="0"/>
            </a:endParaRPr>
          </a:p>
          <a:p>
            <a:endParaRPr lang="en-US" sz="2400" cap="none" dirty="0" smtClean="0">
              <a:solidFill>
                <a:srgbClr val="7030A0"/>
              </a:solidFill>
              <a:latin typeface="Arial" panose="020B0604020202020204" pitchFamily="34" charset="0"/>
              <a:cs typeface="Arial" panose="020B0604020202020204" pitchFamily="34" charset="0"/>
            </a:endParaRPr>
          </a:p>
          <a:p>
            <a:pPr marL="0" indent="0">
              <a:buNone/>
            </a:pPr>
            <a:endParaRPr lang="en-US" sz="1400" cap="none"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2057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3826" cy="1596177"/>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Bowel Hematomas </a:t>
            </a:r>
            <a:endParaRPr lang="en-US" sz="2800" b="1" cap="none" dirty="0"/>
          </a:p>
        </p:txBody>
      </p:sp>
      <p:sp>
        <p:nvSpPr>
          <p:cNvPr id="3" name="Content Placeholder 2"/>
          <p:cNvSpPr>
            <a:spLocks noGrp="1"/>
          </p:cNvSpPr>
          <p:nvPr>
            <p:ph sz="quarter" idx="13"/>
          </p:nvPr>
        </p:nvSpPr>
        <p:spPr>
          <a:xfrm>
            <a:off x="913774" y="1502796"/>
            <a:ext cx="10363826" cy="5355204"/>
          </a:xfrm>
        </p:spPr>
        <p:txBody>
          <a:bodyPr>
            <a:noAutofit/>
          </a:bodyPr>
          <a:lstStyle/>
          <a:p>
            <a:r>
              <a:rPr lang="en-US" sz="2400" cap="none" dirty="0" smtClean="0">
                <a:solidFill>
                  <a:srgbClr val="7030A0"/>
                </a:solidFill>
                <a:latin typeface="Arial" panose="020B0604020202020204" pitchFamily="34" charset="0"/>
                <a:cs typeface="Arial" panose="020B0604020202020204" pitchFamily="34" charset="0"/>
              </a:rPr>
              <a:t>There are </a:t>
            </a:r>
            <a:r>
              <a:rPr lang="en-US" sz="2400" b="1" cap="none" dirty="0" smtClean="0">
                <a:solidFill>
                  <a:srgbClr val="7030A0"/>
                </a:solidFill>
                <a:latin typeface="Arial" panose="020B0604020202020204" pitchFamily="34" charset="0"/>
                <a:cs typeface="Arial" panose="020B0604020202020204" pitchFamily="34" charset="0"/>
              </a:rPr>
              <a:t>insufficient data </a:t>
            </a:r>
            <a:r>
              <a:rPr lang="en-US" sz="2400" cap="none" dirty="0" smtClean="0">
                <a:solidFill>
                  <a:srgbClr val="7030A0"/>
                </a:solidFill>
                <a:latin typeface="Arial" panose="020B0604020202020204" pitchFamily="34" charset="0"/>
                <a:cs typeface="Arial" panose="020B0604020202020204" pitchFamily="34" charset="0"/>
              </a:rPr>
              <a:t>on bowel hematomas after delivery to guide management. </a:t>
            </a:r>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Treatment </a:t>
            </a:r>
            <a:r>
              <a:rPr lang="en-US" sz="2400" cap="none" dirty="0" smtClean="0">
                <a:solidFill>
                  <a:srgbClr val="7030A0"/>
                </a:solidFill>
                <a:latin typeface="Arial" panose="020B0604020202020204" pitchFamily="34" charset="0"/>
                <a:cs typeface="Arial" panose="020B0604020202020204" pitchFamily="34" charset="0"/>
              </a:rPr>
              <a:t>should be guided by whether the bowel hematoma is an </a:t>
            </a:r>
            <a:r>
              <a:rPr lang="en-US" sz="2400" b="1" cap="none" dirty="0" smtClean="0">
                <a:solidFill>
                  <a:srgbClr val="7030A0"/>
                </a:solidFill>
                <a:latin typeface="Arial" panose="020B0604020202020204" pitchFamily="34" charset="0"/>
                <a:cs typeface="Arial" panose="020B0604020202020204" pitchFamily="34" charset="0"/>
              </a:rPr>
              <a:t>isolated finding </a:t>
            </a:r>
            <a:r>
              <a:rPr lang="en-US" sz="2400" cap="none" dirty="0" smtClean="0">
                <a:solidFill>
                  <a:srgbClr val="7030A0"/>
                </a:solidFill>
                <a:latin typeface="Arial" panose="020B0604020202020204" pitchFamily="34" charset="0"/>
                <a:cs typeface="Arial" panose="020B0604020202020204" pitchFamily="34" charset="0"/>
              </a:rPr>
              <a:t>or is found in the setting of a </a:t>
            </a:r>
            <a:r>
              <a:rPr lang="en-US" sz="2400" b="1" cap="none" dirty="0" smtClean="0">
                <a:solidFill>
                  <a:srgbClr val="7030A0"/>
                </a:solidFill>
                <a:latin typeface="Arial" panose="020B0604020202020204" pitchFamily="34" charset="0"/>
                <a:cs typeface="Arial" panose="020B0604020202020204" pitchFamily="34" charset="0"/>
              </a:rPr>
              <a:t>retroperitoneal hematoma</a:t>
            </a:r>
            <a:r>
              <a:rPr lang="en-US" sz="2400" cap="none" dirty="0" smtClean="0">
                <a:solidFill>
                  <a:srgbClr val="7030A0"/>
                </a:solidFill>
                <a:latin typeface="Arial" panose="020B0604020202020204" pitchFamily="34" charset="0"/>
                <a:cs typeface="Arial" panose="020B0604020202020204" pitchFamily="34" charset="0"/>
              </a:rPr>
              <a:t>. </a:t>
            </a:r>
          </a:p>
          <a:p>
            <a:endParaRPr lang="en-US" sz="2400" cap="none" dirty="0" smtClean="0">
              <a:solidFill>
                <a:srgbClr val="7030A0"/>
              </a:solidFill>
              <a:latin typeface="Arial" panose="020B0604020202020204" pitchFamily="34" charset="0"/>
              <a:cs typeface="Arial" panose="020B0604020202020204" pitchFamily="34" charset="0"/>
            </a:endParaRPr>
          </a:p>
          <a:p>
            <a:r>
              <a:rPr lang="en-US" sz="2400" cap="none" dirty="0" smtClean="0">
                <a:solidFill>
                  <a:srgbClr val="7030A0"/>
                </a:solidFill>
                <a:latin typeface="Arial" panose="020B0604020202020204" pitchFamily="34" charset="0"/>
                <a:cs typeface="Arial" panose="020B0604020202020204" pitchFamily="34" charset="0"/>
              </a:rPr>
              <a:t>If the bowel hematoma is an isolated finding, is nonexpanding, and was diagnosed during an evaluation for suspected bowel obstruction, we recommend managing the patient according to tenets of management of mechanical small bowel or colorectal obstruction. </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282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00207"/>
          </a:xfrm>
        </p:spPr>
        <p:txBody>
          <a:bodyPr>
            <a:normAutofit fontScale="90000"/>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Tree>
    <p:extLst>
      <p:ext uri="{BB962C8B-B14F-4D97-AF65-F5344CB8AC3E}">
        <p14:creationId xmlns:p14="http://schemas.microsoft.com/office/powerpoint/2010/main" val="40868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327758"/>
          </a:xfrm>
        </p:spPr>
        <p:txBody>
          <a:bodyPr>
            <a:normAutofit/>
          </a:bodyPr>
          <a:lstStyle/>
          <a:p>
            <a:r>
              <a:rPr lang="en-US" sz="2800" b="1" cap="none" dirty="0" smtClean="0">
                <a:solidFill>
                  <a:srgbClr val="7030A0"/>
                </a:solidFill>
                <a:latin typeface="Arial" panose="020B0604020202020204" pitchFamily="34" charset="0"/>
                <a:cs typeface="Arial" panose="020B0604020202020204" pitchFamily="34" charset="0"/>
              </a:rPr>
              <a:t>Common Locations</a:t>
            </a:r>
            <a:endParaRPr lang="en-US" sz="2800" b="1" cap="none"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913774" y="1327759"/>
            <a:ext cx="10363826" cy="5436295"/>
          </a:xfrm>
        </p:spPr>
        <p:txBody>
          <a:bodyPr>
            <a:normAutofit/>
          </a:bodyPr>
          <a:lstStyle/>
          <a:p>
            <a:pPr>
              <a:buClr>
                <a:srgbClr val="7030A0"/>
              </a:buClr>
              <a:buFont typeface="Wingdings" panose="05000000000000000000" pitchFamily="2" charset="2"/>
              <a:buChar char="Ø"/>
            </a:pPr>
            <a:r>
              <a:rPr lang="en-US" dirty="0"/>
              <a:t>  </a:t>
            </a:r>
            <a:r>
              <a:rPr lang="en-US" sz="2400" cap="none" dirty="0" smtClean="0">
                <a:solidFill>
                  <a:srgbClr val="7030A0"/>
                </a:solidFill>
                <a:latin typeface="Arial" panose="020B0604020202020204" pitchFamily="34" charset="0"/>
                <a:cs typeface="Arial" panose="020B0604020202020204" pitchFamily="34" charset="0"/>
              </a:rPr>
              <a:t>The </a:t>
            </a:r>
            <a:r>
              <a:rPr lang="en-US" sz="2400" b="1" cap="none" dirty="0" smtClean="0">
                <a:solidFill>
                  <a:srgbClr val="7030A0"/>
                </a:solidFill>
                <a:latin typeface="Arial" panose="020B0604020202020204" pitchFamily="34" charset="0"/>
                <a:cs typeface="Arial" panose="020B0604020202020204" pitchFamily="34" charset="0"/>
              </a:rPr>
              <a:t>most common locations</a:t>
            </a:r>
            <a:r>
              <a:rPr lang="en-US" sz="2400" cap="none" dirty="0" smtClean="0">
                <a:solidFill>
                  <a:srgbClr val="7030A0"/>
                </a:solidFill>
                <a:latin typeface="Arial" panose="020B0604020202020204" pitchFamily="34" charset="0"/>
                <a:cs typeface="Arial" panose="020B0604020202020204" pitchFamily="34" charset="0"/>
              </a:rPr>
              <a:t> for puerperal hematomas are the</a:t>
            </a:r>
          </a:p>
          <a:p>
            <a:pPr>
              <a:buClr>
                <a:srgbClr val="7030A0"/>
              </a:buClr>
              <a:buFont typeface="Wingdings" panose="05000000000000000000" pitchFamily="2" charset="2"/>
              <a:buChar char="Ø"/>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2400" b="1" cap="none" dirty="0" smtClean="0">
                <a:solidFill>
                  <a:srgbClr val="7030A0"/>
                </a:solidFill>
                <a:latin typeface="Arial" panose="020B0604020202020204" pitchFamily="34" charset="0"/>
                <a:cs typeface="Arial" panose="020B0604020202020204" pitchFamily="34" charset="0"/>
              </a:rPr>
              <a:t>Vulva, </a:t>
            </a:r>
          </a:p>
          <a:p>
            <a:pPr>
              <a:buClr>
                <a:srgbClr val="7030A0"/>
              </a:buClr>
              <a:buFont typeface="Wingdings" panose="05000000000000000000" pitchFamily="2" charset="2"/>
              <a:buChar char="Ø"/>
            </a:pPr>
            <a:r>
              <a:rPr lang="en-US" sz="2400" b="1" cap="none" dirty="0" smtClean="0">
                <a:solidFill>
                  <a:srgbClr val="7030A0"/>
                </a:solidFill>
                <a:latin typeface="Arial" panose="020B0604020202020204" pitchFamily="34" charset="0"/>
                <a:cs typeface="Arial" panose="020B0604020202020204" pitchFamily="34" charset="0"/>
              </a:rPr>
              <a:t>Vaginal/paravaginal</a:t>
            </a:r>
            <a:r>
              <a:rPr lang="en-US" sz="2400" cap="none" dirty="0" smtClean="0">
                <a:solidFill>
                  <a:srgbClr val="7030A0"/>
                </a:solidFill>
                <a:latin typeface="Arial" panose="020B0604020202020204" pitchFamily="34" charset="0"/>
                <a:cs typeface="Arial" panose="020B0604020202020204" pitchFamily="34" charset="0"/>
              </a:rPr>
              <a:t> area, and</a:t>
            </a:r>
          </a:p>
          <a:p>
            <a:pPr marL="0" indent="0">
              <a:buClr>
                <a:srgbClr val="7030A0"/>
              </a:buClr>
              <a:buNone/>
            </a:pPr>
            <a:endParaRPr lang="en-US" sz="2400" cap="none" dirty="0" smtClean="0">
              <a:solidFill>
                <a:srgbClr val="7030A0"/>
              </a:solidFill>
              <a:latin typeface="Arial" panose="020B0604020202020204" pitchFamily="34" charset="0"/>
              <a:cs typeface="Arial" panose="020B0604020202020204" pitchFamily="34" charset="0"/>
            </a:endParaRPr>
          </a:p>
          <a:p>
            <a:pPr>
              <a:buClr>
                <a:srgbClr val="7030A0"/>
              </a:buClr>
              <a:buFont typeface="Wingdings" panose="05000000000000000000" pitchFamily="2" charset="2"/>
              <a:buChar char="Ø"/>
            </a:pPr>
            <a:r>
              <a:rPr lang="en-US" sz="2400" b="1" cap="none" dirty="0" smtClean="0">
                <a:solidFill>
                  <a:srgbClr val="7030A0"/>
                </a:solidFill>
                <a:latin typeface="Arial" panose="020B0604020202020204" pitchFamily="34" charset="0"/>
                <a:cs typeface="Arial" panose="020B0604020202020204" pitchFamily="34" charset="0"/>
              </a:rPr>
              <a:t>Retroperitoneum</a:t>
            </a:r>
            <a:r>
              <a:rPr lang="en-US" sz="2400" cap="none" dirty="0" smtClean="0">
                <a:solidFill>
                  <a:srgbClr val="7030A0"/>
                </a:solidFill>
                <a:latin typeface="Arial" panose="020B0604020202020204" pitchFamily="34" charset="0"/>
                <a:cs typeface="Arial" panose="020B0604020202020204" pitchFamily="34" charset="0"/>
              </a:rPr>
              <a:t>. </a:t>
            </a:r>
          </a:p>
          <a:p>
            <a:pPr>
              <a:buClr>
                <a:srgbClr val="7030A0"/>
              </a:buClr>
              <a:buFont typeface="Wingdings" panose="05000000000000000000" pitchFamily="2" charset="2"/>
              <a:buChar char="Ø"/>
            </a:pPr>
            <a:r>
              <a:rPr lang="en-US" sz="2400" b="1" cap="none" dirty="0" smtClean="0">
                <a:solidFill>
                  <a:srgbClr val="7030A0"/>
                </a:solidFill>
                <a:latin typeface="Arial" panose="020B0604020202020204" pitchFamily="34" charset="0"/>
                <a:cs typeface="Arial" panose="020B0604020202020204" pitchFamily="34" charset="0"/>
              </a:rPr>
              <a:t>Bowel hematoma </a:t>
            </a:r>
            <a:r>
              <a:rPr lang="en-US" sz="2400" cap="none" dirty="0" smtClean="0">
                <a:solidFill>
                  <a:srgbClr val="7030A0"/>
                </a:solidFill>
                <a:latin typeface="Arial" panose="020B0604020202020204" pitchFamily="34" charset="0"/>
                <a:cs typeface="Arial" panose="020B0604020202020204" pitchFamily="34" charset="0"/>
              </a:rPr>
              <a:t>( </a:t>
            </a:r>
            <a:r>
              <a:rPr lang="en-US" sz="2400" cap="none" dirty="0">
                <a:solidFill>
                  <a:srgbClr val="7030A0"/>
                </a:solidFill>
                <a:latin typeface="Arial" panose="020B0604020202020204" pitchFamily="34" charset="0"/>
                <a:cs typeface="Arial" panose="020B0604020202020204" pitchFamily="34" charset="0"/>
              </a:rPr>
              <a:t>extremely </a:t>
            </a:r>
            <a:r>
              <a:rPr lang="en-US" sz="2400" cap="none" dirty="0" smtClean="0">
                <a:solidFill>
                  <a:srgbClr val="7030A0"/>
                </a:solidFill>
                <a:latin typeface="Arial" panose="020B0604020202020204" pitchFamily="34" charset="0"/>
                <a:cs typeface="Arial" panose="020B0604020202020204" pitchFamily="34" charset="0"/>
              </a:rPr>
              <a:t>rare)</a:t>
            </a:r>
            <a:endParaRPr lang="en-US" sz="24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264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1059</TotalTime>
  <Words>4655</Words>
  <Application>Microsoft Office PowerPoint</Application>
  <PresentationFormat>Widescreen</PresentationFormat>
  <Paragraphs>576</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Suisse Intl</vt:lpstr>
      <vt:lpstr>Times New Roman</vt:lpstr>
      <vt:lpstr>Tw Cen MT</vt:lpstr>
      <vt:lpstr>Wingdings</vt:lpstr>
      <vt:lpstr>Wingdings 3</vt:lpstr>
      <vt:lpstr>Droplet</vt:lpstr>
      <vt:lpstr>Birth Canal Injuries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Locations</vt:lpstr>
      <vt:lpstr>PowerPoint Presentation</vt:lpstr>
      <vt:lpstr>PowerPoint Presentation</vt:lpstr>
      <vt:lpstr>PowerPoint Presentation</vt:lpstr>
      <vt:lpstr>Injuries of the Maternal Birth Canal </vt:lpstr>
      <vt:lpstr>Lacerations </vt:lpstr>
      <vt:lpstr>Priurethral / Periclitoral Lacerations </vt:lpstr>
      <vt:lpstr>Perineal Tear </vt:lpstr>
      <vt:lpstr>PowerPoint Presentation</vt:lpstr>
      <vt:lpstr>Treatment of the  Perineal Tears</vt:lpstr>
      <vt:lpstr>Repair of Perineal Tears</vt:lpstr>
      <vt:lpstr>Repair of Recent Complete Perineal Tear i.e, Within 24 hrs.</vt:lpstr>
      <vt:lpstr>Repair of Recent Complete Perineal Tear i.e, Within 24 hrs.</vt:lpstr>
      <vt:lpstr>Cervical Tear</vt:lpstr>
      <vt:lpstr>Cause of Cervical Tear </vt:lpstr>
      <vt:lpstr>Diagnosis</vt:lpstr>
      <vt:lpstr>How To Explore Cont…..</vt:lpstr>
      <vt:lpstr>How To Explore Cont….</vt:lpstr>
      <vt:lpstr>How To Explore Cont…..</vt:lpstr>
      <vt:lpstr>Vaginal Tear</vt:lpstr>
      <vt:lpstr>Hematomas </vt:lpstr>
      <vt:lpstr>PowerPoint Presentation</vt:lpstr>
      <vt:lpstr>Vulvar hematomas</vt:lpstr>
      <vt:lpstr>Vulvar hematomas</vt:lpstr>
      <vt:lpstr>Vulvar hematomas</vt:lpstr>
      <vt:lpstr>Vaginal/Paravaginal Area(Vaginal/paravaginal hematomas)</vt:lpstr>
      <vt:lpstr>Vaginal/Paravaginal Area(Vaginal/paravaginal hematomas)</vt:lpstr>
      <vt:lpstr>Retroperitoneal Hematomas </vt:lpstr>
      <vt:lpstr>Retroperitoneal Hematomas </vt:lpstr>
      <vt:lpstr>Clinical Manifestations and Diagnosis </vt:lpstr>
      <vt:lpstr>Clinical Manifestations and Diagnosis </vt:lpstr>
      <vt:lpstr>Clinical Manifestations and Diagnosis </vt:lpstr>
      <vt:lpstr>Clinical Manifestations and Diagnosis </vt:lpstr>
      <vt:lpstr>Diagnostic Imaging</vt:lpstr>
      <vt:lpstr>Diagnostic Imaging</vt:lpstr>
      <vt:lpstr>Diagnostic Imaging </vt:lpstr>
      <vt:lpstr>Initial Approach and Patient Preparation </vt:lpstr>
      <vt:lpstr>Initial Approach and Patient Preparation </vt:lpstr>
      <vt:lpstr>Initial Approach and Patient Preparation </vt:lpstr>
      <vt:lpstr>Initial Approach and Patient Preparation </vt:lpstr>
      <vt:lpstr>Initial Approach and Patient Preparation </vt:lpstr>
      <vt:lpstr>Initial Approach and Patient Preparation </vt:lpstr>
      <vt:lpstr>Management</vt:lpstr>
      <vt:lpstr>Management</vt:lpstr>
      <vt:lpstr>Management</vt:lpstr>
      <vt:lpstr>Management</vt:lpstr>
      <vt:lpstr>Management </vt:lpstr>
      <vt:lpstr>Management</vt:lpstr>
      <vt:lpstr> Vulvar Hematomas </vt:lpstr>
      <vt:lpstr>Vulvar Hematomas </vt:lpstr>
      <vt:lpstr>Vulvar Hematomas </vt:lpstr>
      <vt:lpstr>Vulvar Hematomas </vt:lpstr>
      <vt:lpstr>Vulvar Hematomas </vt:lpstr>
      <vt:lpstr>Vulvar Hematomas </vt:lpstr>
      <vt:lpstr>Vulvar Hematomas </vt:lpstr>
      <vt:lpstr>Vaginal Hematomas </vt:lpstr>
      <vt:lpstr>Vaginal Hematomas </vt:lpstr>
      <vt:lpstr>Vaginal Hematomas </vt:lpstr>
      <vt:lpstr>Postoperative Care </vt:lpstr>
      <vt:lpstr>Retroperitoneal Hematomas</vt:lpstr>
      <vt:lpstr>Retroperitoneal Hematomas</vt:lpstr>
      <vt:lpstr>Retroperitoneal Hematomas</vt:lpstr>
      <vt:lpstr>PowerPoint Presentation</vt:lpstr>
      <vt:lpstr>Retroperitoneal Hematomas; Retroperitoneal Packing for Postpartum Hemorrhage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Selective Arterial Embolization </vt:lpstr>
      <vt:lpstr>Bowel Hematomas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hematomas incurred as a result ofobstetrical delivery</dc:title>
  <dc:creator>Maryam</dc:creator>
  <cp:lastModifiedBy>Maryam</cp:lastModifiedBy>
  <cp:revision>119</cp:revision>
  <dcterms:created xsi:type="dcterms:W3CDTF">2020-01-31T07:06:10Z</dcterms:created>
  <dcterms:modified xsi:type="dcterms:W3CDTF">2023-08-10T05:25:34Z</dcterms:modified>
</cp:coreProperties>
</file>