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0" r:id="rId3"/>
    <p:sldId id="257" r:id="rId4"/>
    <p:sldId id="258" r:id="rId5"/>
    <p:sldId id="263" r:id="rId6"/>
    <p:sldId id="286" r:id="rId7"/>
    <p:sldId id="282" r:id="rId8"/>
    <p:sldId id="264" r:id="rId9"/>
    <p:sldId id="265" r:id="rId10"/>
    <p:sldId id="283" r:id="rId11"/>
    <p:sldId id="28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7A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11"/>
  </p:normalViewPr>
  <p:slideViewPr>
    <p:cSldViewPr>
      <p:cViewPr varScale="1">
        <p:scale>
          <a:sx n="74" d="100"/>
          <a:sy n="74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543800" cy="2212975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Pregnancy outcomes following in </a:t>
            </a:r>
            <a:r>
              <a:rPr lang="en-US" sz="2400" b="1" dirty="0" smtClean="0">
                <a:solidFill>
                  <a:srgbClr val="0070C0"/>
                </a:solidFill>
              </a:rPr>
              <a:t>vitro fertilization </a:t>
            </a:r>
            <a:r>
              <a:rPr lang="en-US" sz="2400" b="1" dirty="0">
                <a:solidFill>
                  <a:srgbClr val="0070C0"/>
                </a:solidFill>
              </a:rPr>
              <a:t>frozen embryo </a:t>
            </a:r>
            <a:r>
              <a:rPr lang="en-US" sz="2400" b="1" dirty="0" smtClean="0">
                <a:solidFill>
                  <a:srgbClr val="0070C0"/>
                </a:solidFill>
              </a:rPr>
              <a:t>transfer (IVF-FET</a:t>
            </a:r>
            <a:r>
              <a:rPr lang="en-US" sz="2400" b="1" dirty="0">
                <a:solidFill>
                  <a:srgbClr val="0070C0"/>
                </a:solidFill>
              </a:rPr>
              <a:t>) with or without</a:t>
            </a:r>
            <a:br>
              <a:rPr lang="en-US" sz="2400" b="1" dirty="0">
                <a:solidFill>
                  <a:srgbClr val="0070C0"/>
                </a:solidFill>
              </a:rPr>
            </a:br>
            <a:r>
              <a:rPr lang="en-US" sz="2400" b="1" dirty="0">
                <a:solidFill>
                  <a:srgbClr val="0070C0"/>
                </a:solidFill>
              </a:rPr>
              <a:t>preimplantation genetic testing </a:t>
            </a:r>
            <a:r>
              <a:rPr lang="en-US" sz="2400" b="1" dirty="0" smtClean="0">
                <a:solidFill>
                  <a:srgbClr val="0070C0"/>
                </a:solidFill>
              </a:rPr>
              <a:t>for aneuploidy </a:t>
            </a:r>
            <a:r>
              <a:rPr lang="en-US" sz="2400" b="1" dirty="0">
                <a:solidFill>
                  <a:srgbClr val="0070C0"/>
                </a:solidFill>
              </a:rPr>
              <a:t>(PGT-A) in women </a:t>
            </a:r>
            <a:r>
              <a:rPr lang="en-US" sz="2400" b="1" dirty="0" smtClean="0">
                <a:solidFill>
                  <a:srgbClr val="0070C0"/>
                </a:solidFill>
              </a:rPr>
              <a:t>with recurrent </a:t>
            </a:r>
            <a:r>
              <a:rPr lang="en-US" sz="2400" b="1" dirty="0">
                <a:solidFill>
                  <a:srgbClr val="0070C0"/>
                </a:solidFill>
              </a:rPr>
              <a:t>pregnancy loss (RPL): a</a:t>
            </a:r>
            <a:br>
              <a:rPr lang="en-US" sz="2400" b="1" dirty="0">
                <a:solidFill>
                  <a:srgbClr val="0070C0"/>
                </a:solidFill>
              </a:rPr>
            </a:br>
            <a:r>
              <a:rPr lang="en-US" sz="2400" b="1" dirty="0">
                <a:solidFill>
                  <a:srgbClr val="0070C0"/>
                </a:solidFill>
              </a:rPr>
              <a:t>SART-CORS study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048000"/>
            <a:ext cx="6995160" cy="381000"/>
          </a:xfrm>
        </p:spPr>
        <p:txBody>
          <a:bodyPr>
            <a:normAutofit fontScale="62500" lnSpcReduction="20000"/>
          </a:bodyPr>
          <a:lstStyle/>
          <a:p>
            <a:r>
              <a:rPr lang="en-US">
                <a:solidFill>
                  <a:schemeClr val="tx1"/>
                </a:solidFill>
              </a:rPr>
              <a:t>Submitted on January 13, 2021; resubmitted on April 02, 2021; editorial decision on April 22,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114800"/>
            <a:ext cx="6629400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Dr. Maryam </a:t>
            </a:r>
            <a:r>
              <a:rPr lang="en-US" sz="3600" b="1" dirty="0" err="1">
                <a:solidFill>
                  <a:srgbClr val="FF0000"/>
                </a:solidFill>
              </a:rPr>
              <a:t>Razavi</a:t>
            </a:r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Fellow in Infertility</a:t>
            </a:r>
          </a:p>
          <a:p>
            <a:endParaRPr lang="en-US" sz="3200" b="1" dirty="0">
              <a:solidFill>
                <a:srgbClr val="0070C0"/>
              </a:solidFill>
            </a:endParaRPr>
          </a:p>
          <a:p>
            <a:r>
              <a:rPr lang="en-US" sz="2000" dirty="0" err="1"/>
              <a:t>Emam</a:t>
            </a:r>
            <a:r>
              <a:rPr lang="en-US" sz="2000" dirty="0"/>
              <a:t> Hospital</a:t>
            </a:r>
          </a:p>
          <a:p>
            <a:r>
              <a:rPr lang="en-US" sz="2000" dirty="0"/>
              <a:t>Tehran University of Medical Sciences </a:t>
            </a:r>
            <a:endParaRPr lang="fa-IR" sz="2000" dirty="0"/>
          </a:p>
        </p:txBody>
      </p:sp>
    </p:spTree>
    <p:extLst>
      <p:ext uri="{BB962C8B-B14F-4D97-AF65-F5344CB8AC3E}">
        <p14:creationId xmlns:p14="http://schemas.microsoft.com/office/powerpoint/2010/main" val="257575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Discussion: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Our study results demonstrate a highly significant increase in 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Live birth </a:t>
            </a:r>
            <a:r>
              <a:rPr lang="en-US" dirty="0"/>
              <a:t>rates with the use of PGT-A in women with recurrent 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Pregnancy loss</a:t>
            </a:r>
            <a:r>
              <a:rPr lang="en-US" dirty="0"/>
              <a:t>, with a more pronounced difference noted </a:t>
            </a:r>
            <a:r>
              <a:rPr lang="en-US" dirty="0" smtClean="0"/>
              <a:t>with</a:t>
            </a:r>
          </a:p>
          <a:p>
            <a:pPr marL="114300" indent="0">
              <a:buNone/>
            </a:pPr>
            <a:r>
              <a:rPr lang="en-US" dirty="0" smtClean="0"/>
              <a:t> </a:t>
            </a:r>
            <a:r>
              <a:rPr lang="en-US" dirty="0"/>
              <a:t>advancing </a:t>
            </a:r>
            <a:r>
              <a:rPr lang="en-US" dirty="0" smtClean="0"/>
              <a:t>age.</a:t>
            </a:r>
          </a:p>
          <a:p>
            <a:pPr marL="11430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Per recommendations of the American Society for 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Reproductive Medicine</a:t>
            </a:r>
            <a:r>
              <a:rPr lang="en-US" dirty="0"/>
              <a:t>, there is insufficient evidence to support 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the </a:t>
            </a:r>
            <a:r>
              <a:rPr lang="en-US" dirty="0"/>
              <a:t>general use </a:t>
            </a:r>
            <a:r>
              <a:rPr lang="en-US" dirty="0" smtClean="0"/>
              <a:t>of PGT-A </a:t>
            </a:r>
            <a:r>
              <a:rPr lang="en-US" dirty="0"/>
              <a:t>for all couples with infertility. </a:t>
            </a: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This </a:t>
            </a:r>
            <a:r>
              <a:rPr lang="en-US" dirty="0"/>
              <a:t>suggests that further work </a:t>
            </a:r>
            <a:r>
              <a:rPr lang="en-US" dirty="0" smtClean="0"/>
              <a:t>is needed </a:t>
            </a:r>
            <a:r>
              <a:rPr lang="en-US" dirty="0"/>
              <a:t>to best define the 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patient </a:t>
            </a:r>
            <a:r>
              <a:rPr lang="en-US" dirty="0"/>
              <a:t>groups likely to most benefit </a:t>
            </a:r>
            <a:r>
              <a:rPr lang="en-US" dirty="0" smtClean="0"/>
              <a:t>from this </a:t>
            </a:r>
            <a:r>
              <a:rPr lang="en-US" dirty="0"/>
              <a:t>technology</a:t>
            </a:r>
          </a:p>
        </p:txBody>
      </p:sp>
    </p:spTree>
    <p:extLst>
      <p:ext uri="{BB962C8B-B14F-4D97-AF65-F5344CB8AC3E}">
        <p14:creationId xmlns:p14="http://schemas.microsoft.com/office/powerpoint/2010/main" val="22161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Conclusion: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49831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002060"/>
                </a:solidFill>
              </a:rPr>
              <a:t>Preimplantation genetic testing for aneuploidy was associated with significant improvement in pregnancy outcomes in couples with </a:t>
            </a:r>
            <a:r>
              <a:rPr lang="en-US" sz="2800" b="1" dirty="0" smtClean="0">
                <a:solidFill>
                  <a:srgbClr val="002060"/>
                </a:solidFill>
              </a:rPr>
              <a:t>recurrent pregnancy </a:t>
            </a:r>
            <a:r>
              <a:rPr lang="en-US" sz="2800" b="1" dirty="0">
                <a:solidFill>
                  <a:srgbClr val="002060"/>
                </a:solidFill>
              </a:rPr>
              <a:t>loss</a:t>
            </a:r>
            <a:r>
              <a:rPr lang="en-US" sz="2800" dirty="0">
                <a:solidFill>
                  <a:srgbClr val="002060"/>
                </a:solidFill>
              </a:rPr>
              <a:t>. </a:t>
            </a:r>
            <a:endParaRPr lang="en-US" sz="2800" dirty="0" smtClean="0">
              <a:solidFill>
                <a:srgbClr val="002060"/>
              </a:solidFill>
            </a:endParaRPr>
          </a:p>
          <a:p>
            <a:pPr marL="114300" indent="0">
              <a:buNone/>
            </a:pPr>
            <a:endParaRPr lang="en-US" sz="2800" dirty="0">
              <a:solidFill>
                <a:srgbClr val="002060"/>
              </a:solidFill>
            </a:endParaRP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002060"/>
                </a:solidFill>
              </a:rPr>
              <a:t>Our </a:t>
            </a:r>
            <a:r>
              <a:rPr lang="en-US" sz="2400" dirty="0">
                <a:solidFill>
                  <a:srgbClr val="002060"/>
                </a:solidFill>
              </a:rPr>
              <a:t>study suggests that preimplantation genetic testing for </a:t>
            </a:r>
            <a:r>
              <a:rPr lang="en-US" sz="2400" dirty="0" err="1">
                <a:solidFill>
                  <a:srgbClr val="002060"/>
                </a:solidFill>
              </a:rPr>
              <a:t>euploid</a:t>
            </a:r>
            <a:r>
              <a:rPr lang="en-US" sz="2400" dirty="0">
                <a:solidFill>
                  <a:srgbClr val="002060"/>
                </a:solidFill>
              </a:rPr>
              <a:t> embryo </a:t>
            </a:r>
            <a:r>
              <a:rPr lang="en-US" sz="2400" dirty="0" smtClean="0">
                <a:solidFill>
                  <a:srgbClr val="002060"/>
                </a:solidFill>
              </a:rPr>
              <a:t>selection may </a:t>
            </a:r>
            <a:r>
              <a:rPr lang="en-US" sz="2400" dirty="0">
                <a:solidFill>
                  <a:srgbClr val="002060"/>
                </a:solidFill>
              </a:rPr>
              <a:t>provide significant benefit to couples with recurrent </a:t>
            </a:r>
            <a:r>
              <a:rPr lang="en-US" sz="2400" dirty="0" smtClean="0">
                <a:solidFill>
                  <a:srgbClr val="002060"/>
                </a:solidFill>
              </a:rPr>
              <a:t>pregnancy loss </a:t>
            </a:r>
            <a:r>
              <a:rPr lang="en-US" sz="2400" dirty="0">
                <a:solidFill>
                  <a:srgbClr val="002060"/>
                </a:solidFill>
              </a:rPr>
              <a:t>undergoing IVF, especially in the setting of advanced maternal age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099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4" y="200696"/>
            <a:ext cx="8436736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85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Introduction: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preimplantation genetic testing for aneuploidy (PGT-A)</a:t>
            </a:r>
          </a:p>
          <a:p>
            <a:pPr marL="114300" indent="0">
              <a:buNone/>
            </a:pPr>
            <a:r>
              <a:rPr lang="en-US" sz="2400" dirty="0"/>
              <a:t>may be performed to identify </a:t>
            </a:r>
            <a:r>
              <a:rPr lang="en-US" sz="2400" dirty="0" err="1"/>
              <a:t>euploid</a:t>
            </a:r>
            <a:r>
              <a:rPr lang="en-US" sz="2400" dirty="0"/>
              <a:t> embryos with a normal complement of chromosomes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r>
              <a:rPr lang="en-US" dirty="0" smtClean="0"/>
              <a:t> </a:t>
            </a:r>
            <a:r>
              <a:rPr lang="en-US" sz="2800" dirty="0">
                <a:solidFill>
                  <a:srgbClr val="00B0F0"/>
                </a:solidFill>
              </a:rPr>
              <a:t>Without </a:t>
            </a:r>
            <a:r>
              <a:rPr lang="en-US" sz="2800" dirty="0" smtClean="0">
                <a:solidFill>
                  <a:srgbClr val="00B0F0"/>
                </a:solidFill>
              </a:rPr>
              <a:t>PGT-A: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 </a:t>
            </a:r>
            <a:r>
              <a:rPr lang="en-US" sz="2400" dirty="0"/>
              <a:t>transferred embryos may </a:t>
            </a:r>
            <a:r>
              <a:rPr lang="en-US" sz="2400" dirty="0" smtClean="0"/>
              <a:t>be </a:t>
            </a:r>
            <a:r>
              <a:rPr lang="en-US" sz="2400" dirty="0" err="1" smtClean="0"/>
              <a:t>aneuploid</a:t>
            </a:r>
            <a:r>
              <a:rPr lang="en-US" sz="2400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 </a:t>
            </a:r>
            <a:r>
              <a:rPr lang="en-US" sz="2400" dirty="0"/>
              <a:t>may not </a:t>
            </a:r>
            <a:r>
              <a:rPr lang="en-US" sz="2400" dirty="0" smtClean="0"/>
              <a:t>implant resulting </a:t>
            </a:r>
            <a:r>
              <a:rPr lang="en-US" sz="2400" dirty="0"/>
              <a:t>in a failed IVF </a:t>
            </a:r>
            <a:r>
              <a:rPr lang="en-US" sz="2400" dirty="0" smtClean="0"/>
              <a:t>cycle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 </a:t>
            </a:r>
            <a:r>
              <a:rPr lang="en-US" sz="2400" dirty="0"/>
              <a:t>If </a:t>
            </a:r>
            <a:r>
              <a:rPr lang="en-US" sz="2400" dirty="0" err="1"/>
              <a:t>aneuploid</a:t>
            </a:r>
            <a:r>
              <a:rPr lang="en-US" sz="2400" dirty="0"/>
              <a:t> embryos do </a:t>
            </a:r>
            <a:r>
              <a:rPr lang="en-US" sz="2400" dirty="0" smtClean="0"/>
              <a:t>implant </a:t>
            </a:r>
            <a:endParaRPr lang="en-US" sz="2400" dirty="0"/>
          </a:p>
          <a:p>
            <a:pPr marL="114300" indent="0">
              <a:buNone/>
            </a:pPr>
            <a:r>
              <a:rPr lang="en-US" sz="2400" dirty="0" smtClean="0"/>
              <a:t> </a:t>
            </a:r>
            <a:r>
              <a:rPr lang="en-US" sz="2400" dirty="0"/>
              <a:t>pregnancy loss, termination, </a:t>
            </a:r>
            <a:r>
              <a:rPr lang="en-US" sz="2400" dirty="0" smtClean="0"/>
              <a:t>or live </a:t>
            </a:r>
            <a:r>
              <a:rPr lang="en-US" sz="2400" dirty="0"/>
              <a:t>birth of an </a:t>
            </a:r>
            <a:r>
              <a:rPr lang="en-US" sz="2400" dirty="0" err="1"/>
              <a:t>aneuploid</a:t>
            </a:r>
            <a:r>
              <a:rPr lang="en-US" sz="2400" dirty="0"/>
              <a:t> neonate</a:t>
            </a:r>
            <a:endParaRPr lang="en-US" sz="2400" dirty="0"/>
          </a:p>
        </p:txBody>
      </p:sp>
      <p:sp>
        <p:nvSpPr>
          <p:cNvPr id="4" name="Right Arrow 3"/>
          <p:cNvSpPr/>
          <p:nvPr/>
        </p:nvSpPr>
        <p:spPr>
          <a:xfrm flipV="1">
            <a:off x="5105400" y="4419600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2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7620000" cy="5715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70C0"/>
                </a:solidFill>
              </a:rPr>
              <a:t>One retrospective </a:t>
            </a:r>
            <a:r>
              <a:rPr lang="en-US" sz="2800" b="1" dirty="0" smtClean="0">
                <a:solidFill>
                  <a:srgbClr val="0070C0"/>
                </a:solidFill>
              </a:rPr>
              <a:t>cohort:</a:t>
            </a:r>
            <a:endParaRPr lang="en-US" sz="2800" b="1" dirty="0">
              <a:solidFill>
                <a:srgbClr val="0070C0"/>
              </a:solidFill>
            </a:endParaRPr>
          </a:p>
          <a:p>
            <a:pPr marL="114300" indent="0">
              <a:buNone/>
            </a:pPr>
            <a:endParaRPr lang="en-US" sz="2400" dirty="0" smtClean="0"/>
          </a:p>
          <a:p>
            <a:pPr marL="114300" indent="0">
              <a:buNone/>
            </a:pPr>
            <a:r>
              <a:rPr lang="en-US" sz="2400" dirty="0" smtClean="0"/>
              <a:t>included </a:t>
            </a:r>
            <a:r>
              <a:rPr lang="en-US" sz="2400" dirty="0"/>
              <a:t>more than 100 000 </a:t>
            </a:r>
            <a:r>
              <a:rPr lang="en-US" sz="2400" dirty="0" smtClean="0"/>
              <a:t>cycles and </a:t>
            </a:r>
            <a:r>
              <a:rPr lang="en-US" sz="2400" dirty="0"/>
              <a:t>demonstrated a decrease in miscarriage rate in women older </a:t>
            </a:r>
            <a:r>
              <a:rPr lang="en-US" sz="2400" dirty="0" smtClean="0"/>
              <a:t>than age </a:t>
            </a:r>
            <a:r>
              <a:rPr lang="en-US" sz="2400" dirty="0"/>
              <a:t>35 years and an increase in live birth rate in women older 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 smtClean="0"/>
              <a:t>than age 37 </a:t>
            </a:r>
            <a:r>
              <a:rPr lang="en-US" sz="2400" dirty="0"/>
              <a:t>years with use of PGT-A </a:t>
            </a:r>
            <a:endParaRPr lang="en-US" sz="2400" dirty="0" smtClean="0"/>
          </a:p>
          <a:p>
            <a:pPr marL="114300" indent="0">
              <a:buNone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70C0"/>
                </a:solidFill>
              </a:rPr>
              <a:t>A meta-analysis of three </a:t>
            </a:r>
            <a:r>
              <a:rPr lang="en-US" sz="2800" b="1" dirty="0" smtClean="0">
                <a:solidFill>
                  <a:srgbClr val="0070C0"/>
                </a:solidFill>
              </a:rPr>
              <a:t>RCTs</a:t>
            </a:r>
            <a:r>
              <a:rPr lang="en-US" dirty="0" smtClean="0"/>
              <a:t>: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PGT-A </a:t>
            </a:r>
            <a:r>
              <a:rPr lang="en-US" dirty="0"/>
              <a:t>was associated with an increase in implantation rates </a:t>
            </a:r>
            <a:r>
              <a:rPr lang="en-US" dirty="0" smtClean="0"/>
              <a:t>and</a:t>
            </a:r>
          </a:p>
          <a:p>
            <a:pPr marL="114300" indent="0">
              <a:buNone/>
            </a:pPr>
            <a:r>
              <a:rPr lang="en-US" dirty="0" smtClean="0"/>
              <a:t> </a:t>
            </a:r>
            <a:r>
              <a:rPr lang="en-US" dirty="0"/>
              <a:t>ongoing </a:t>
            </a:r>
            <a:r>
              <a:rPr lang="en-US" dirty="0" smtClean="0"/>
              <a:t>pregnancy rates</a:t>
            </a: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273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9144000" cy="9906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Methods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Data collection details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70C0"/>
                </a:solidFill>
              </a:rPr>
              <a:t>Data on FET cycles from years 2010 through </a:t>
            </a:r>
            <a:r>
              <a:rPr lang="en-US" sz="2800" dirty="0" smtClean="0">
                <a:solidFill>
                  <a:srgbClr val="0070C0"/>
                </a:solidFill>
              </a:rPr>
              <a:t>2016: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sz="2400" dirty="0" smtClean="0"/>
              <a:t>The experimental </a:t>
            </a:r>
            <a:r>
              <a:rPr lang="en-US" sz="2400" dirty="0"/>
              <a:t>group included couples with recurrent pregnancy </a:t>
            </a:r>
            <a:r>
              <a:rPr lang="en-US" sz="2400" dirty="0" smtClean="0"/>
              <a:t>loss with PGT-A</a:t>
            </a:r>
          </a:p>
          <a:p>
            <a:pPr marL="11430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sz="2400" dirty="0"/>
              <a:t>The control group included couples with RPL </a:t>
            </a:r>
            <a:r>
              <a:rPr lang="en-US" sz="2400" dirty="0" smtClean="0"/>
              <a:t> without PGT-A. </a:t>
            </a:r>
          </a:p>
          <a:p>
            <a:pPr marL="114300" indent="0">
              <a:buNone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An </a:t>
            </a:r>
            <a:r>
              <a:rPr lang="en-US" sz="2400" dirty="0"/>
              <a:t>additional control group included couples with tubal 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 smtClean="0"/>
              <a:t>infertility undergoing FET </a:t>
            </a:r>
            <a:r>
              <a:rPr lang="en-US" sz="2400" dirty="0"/>
              <a:t>with or without preimplantation genetic testing for aneuploidy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991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 Exclusion criteria </a:t>
            </a:r>
            <a:r>
              <a:rPr lang="en-US" sz="3200" dirty="0" smtClean="0">
                <a:solidFill>
                  <a:srgbClr val="FF0000"/>
                </a:solidFill>
              </a:rPr>
              <a:t>included:</a:t>
            </a:r>
          </a:p>
          <a:p>
            <a:pPr marL="114300" indent="0">
              <a:buNone/>
            </a:pPr>
            <a:endParaRPr lang="en-US" sz="3200" dirty="0" smtClean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US" sz="2800" dirty="0" smtClean="0"/>
              <a:t>fresh </a:t>
            </a:r>
            <a:r>
              <a:rPr lang="en-US" sz="2800" dirty="0"/>
              <a:t>IVF cycles and IVF cycles using donor </a:t>
            </a:r>
            <a:r>
              <a:rPr lang="en-US" sz="2800" dirty="0" smtClean="0"/>
              <a:t>oocytes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3666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5762"/>
            <a:ext cx="8429625" cy="6472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93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9199"/>
            <a:ext cx="7848600" cy="1298601"/>
          </a:xfrm>
        </p:spPr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</a:rPr>
              <a:t>Results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7620000" cy="5562600"/>
          </a:xfrm>
        </p:spPr>
        <p:txBody>
          <a:bodyPr/>
          <a:lstStyle/>
          <a:p>
            <a:r>
              <a:rPr lang="en-US" sz="2400" b="1" dirty="0"/>
              <a:t>In the cohort of women with recurrent pregnancy loss, the use </a:t>
            </a:r>
            <a:r>
              <a:rPr lang="en-US" sz="2400" b="1" dirty="0" smtClean="0"/>
              <a:t>of PGT-A </a:t>
            </a:r>
            <a:r>
              <a:rPr lang="en-US" sz="2400" b="1" dirty="0"/>
              <a:t>with FET was associated with increased rates of live birth (</a:t>
            </a:r>
            <a:r>
              <a:rPr lang="en-US" sz="2400" b="1" dirty="0" smtClean="0"/>
              <a:t>48% vs </a:t>
            </a:r>
            <a:r>
              <a:rPr lang="en-US" sz="2400" b="1" dirty="0"/>
              <a:t>34%, P &lt; 0.001) and rates of clinical pregnancy (59% vs 47</a:t>
            </a:r>
            <a:r>
              <a:rPr lang="en-US" sz="2400" b="1" dirty="0" smtClean="0"/>
              <a:t>%,P&lt; 0.001)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84582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10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457200"/>
            <a:ext cx="7620000" cy="838200"/>
          </a:xfrm>
        </p:spPr>
        <p:txBody>
          <a:bodyPr>
            <a:normAutofit/>
          </a:bodyPr>
          <a:lstStyle/>
          <a:p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81000"/>
            <a:ext cx="8382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01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847</TotalTime>
  <Words>432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Wingdings</vt:lpstr>
      <vt:lpstr>Adjacency</vt:lpstr>
      <vt:lpstr>Pregnancy outcomes following in vitro fertilization frozen embryo transfer (IVF-FET) with or without preimplantation genetic testing for aneuploidy (PGT-A) in women with recurrent pregnancy loss (RPL): a SART-CORS study</vt:lpstr>
      <vt:lpstr>PowerPoint Presentation</vt:lpstr>
      <vt:lpstr>Introduction:</vt:lpstr>
      <vt:lpstr>PowerPoint Presentation</vt:lpstr>
      <vt:lpstr>Methods Data collection details</vt:lpstr>
      <vt:lpstr>PowerPoint Presentation</vt:lpstr>
      <vt:lpstr>PowerPoint Presentation</vt:lpstr>
      <vt:lpstr>Results </vt:lpstr>
      <vt:lpstr>PowerPoint Presentation</vt:lpstr>
      <vt:lpstr>Discussion:</vt:lpstr>
      <vt:lpstr>Conclusion: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Age-related presence of spermatogonia in patients with Klinefelter syndrome: a systematic review and meta-analysis</dc:title>
  <dc:creator>marziye</dc:creator>
  <cp:lastModifiedBy>kazheh</cp:lastModifiedBy>
  <cp:revision>61</cp:revision>
  <cp:lastPrinted>2020-12-07T18:28:53Z</cp:lastPrinted>
  <dcterms:created xsi:type="dcterms:W3CDTF">2006-08-16T00:00:00Z</dcterms:created>
  <dcterms:modified xsi:type="dcterms:W3CDTF">2021-08-29T19:09:24Z</dcterms:modified>
</cp:coreProperties>
</file>