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75" r:id="rId9"/>
    <p:sldId id="277" r:id="rId10"/>
    <p:sldId id="278" r:id="rId11"/>
    <p:sldId id="263" r:id="rId12"/>
    <p:sldId id="274" r:id="rId13"/>
    <p:sldId id="264" r:id="rId14"/>
    <p:sldId id="265" r:id="rId15"/>
    <p:sldId id="266" r:id="rId16"/>
    <p:sldId id="267" r:id="rId17"/>
    <p:sldId id="268" r:id="rId18"/>
    <p:sldId id="269" r:id="rId19"/>
    <p:sldId id="270" r:id="rId20"/>
    <p:sldId id="271" r:id="rId21"/>
    <p:sldId id="272" r:id="rId22"/>
    <p:sldId id="27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51" d="100"/>
          <a:sy n="51" d="100"/>
        </p:scale>
        <p:origin x="-58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D862E7-95FA-4FC4-9EC5-DDBFA8DC7417}"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B987F2-A784-4F72-BB57-0E9EACDE722E}"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BBD51E-4B19-444E-85C0-DBD7EB6263F4}"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D7255A-4AD5-4D3E-9A0A-689DA3BA976C}"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EE0AD15-87AC-45B2-9EE5-8D165AF83CD7}" type="datetimeFigureOut">
              <a:rPr lang="en-US" dirty="0"/>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CC40CCD-F0D6-4CC2-A4C8-2D7D0D875F02}" type="datetimeFigureOut">
              <a:rPr lang="en-US" dirty="0"/>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5/3/2021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A00F7B-89C5-4DF7-A309-6263220147D4}"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5/3/2021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5/3/2021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B01F-D966-4C62-B900-0BE008A90C98}"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73A0EA-7DC7-4964-BB97-B173EF3B859A}"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5/3/2021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1"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2800" b="1" dirty="0"/>
              <a:t>AMH has no role in predicting oocyte quality in women with advanced age undergoing IVF/</a:t>
            </a:r>
            <a:br>
              <a:rPr lang="en-US" sz="2800" b="1" dirty="0"/>
            </a:br>
            <a:r>
              <a:rPr lang="en-US" sz="2800" b="1" dirty="0"/>
              <a:t>ICSI cycle</a:t>
            </a:r>
            <a:endParaRPr lang="fa-IR" sz="2800" dirty="0"/>
          </a:p>
        </p:txBody>
      </p:sp>
      <p:sp>
        <p:nvSpPr>
          <p:cNvPr id="3" name="Subtitle 2"/>
          <p:cNvSpPr>
            <a:spLocks noGrp="1"/>
          </p:cNvSpPr>
          <p:nvPr>
            <p:ph type="subTitle" idx="1"/>
          </p:nvPr>
        </p:nvSpPr>
        <p:spPr>
          <a:xfrm>
            <a:off x="1362902" y="5179650"/>
            <a:ext cx="8144134" cy="1117687"/>
          </a:xfrm>
        </p:spPr>
        <p:txBody>
          <a:bodyPr/>
          <a:lstStyle/>
          <a:p>
            <a:pPr algn="l"/>
            <a:r>
              <a:rPr lang="en-US" dirty="0"/>
              <a:t>Presented by: Dr. Marjan Ghaemi</a:t>
            </a:r>
            <a:endParaRPr lang="fa-IR" dirty="0"/>
          </a:p>
        </p:txBody>
      </p:sp>
      <p:pic>
        <p:nvPicPr>
          <p:cNvPr id="1026" name="Picture 2" descr="مرکز تحقیقات بهداشت باروری ولیعص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1486" y="576977"/>
            <a:ext cx="4605228" cy="1277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169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435D01-301B-9349-B428-54E52152118F}"/>
              </a:ext>
            </a:extLst>
          </p:cNvPr>
          <p:cNvSpPr>
            <a:spLocks noGrp="1"/>
          </p:cNvSpPr>
          <p:nvPr>
            <p:ph type="title"/>
          </p:nvPr>
        </p:nvSpPr>
        <p:spPr/>
        <p:txBody>
          <a:bodyPr/>
          <a:lstStyle/>
          <a:p>
            <a:pPr algn="ctr"/>
            <a:r>
              <a:rPr lang="x-none" dirty="0"/>
              <a:t>Embryo culture</a:t>
            </a:r>
          </a:p>
        </p:txBody>
      </p:sp>
      <p:sp>
        <p:nvSpPr>
          <p:cNvPr id="3" name="Content Placeholder 2">
            <a:extLst>
              <a:ext uri="{FF2B5EF4-FFF2-40B4-BE49-F238E27FC236}">
                <a16:creationId xmlns:a16="http://schemas.microsoft.com/office/drawing/2014/main" xmlns="" id="{BCCBC7FF-CA7B-074A-959E-99FA5B645B8F}"/>
              </a:ext>
            </a:extLst>
          </p:cNvPr>
          <p:cNvSpPr>
            <a:spLocks noGrp="1"/>
          </p:cNvSpPr>
          <p:nvPr>
            <p:ph idx="1"/>
          </p:nvPr>
        </p:nvSpPr>
        <p:spPr/>
        <p:txBody>
          <a:bodyPr>
            <a:normAutofit/>
          </a:bodyPr>
          <a:lstStyle/>
          <a:p>
            <a:pPr algn="just" rtl="0"/>
            <a:r>
              <a:rPr lang="en-US" dirty="0"/>
              <a:t>After oocytes retrieval, insemination was performed by the conventional IVF or ICSI method in IVF-plus medium </a:t>
            </a:r>
          </a:p>
          <a:p>
            <a:pPr algn="just" rtl="0"/>
            <a:r>
              <a:rPr lang="en-US" dirty="0"/>
              <a:t>Briefly, 18 h after insemination, zygotic embryos (day 1) with 2 pronuclei were considered normal fertilization and were placed into G1 plus medium for further culture. </a:t>
            </a:r>
          </a:p>
          <a:p>
            <a:pPr algn="just" rtl="0"/>
            <a:r>
              <a:rPr lang="en-US" dirty="0"/>
              <a:t>On day 3, the morphology of the embryos was evaluated and scored.</a:t>
            </a:r>
          </a:p>
          <a:p>
            <a:pPr algn="just" rtl="0"/>
            <a:r>
              <a:rPr lang="en-US" dirty="0"/>
              <a:t>Grade I and II embryos were taken as top embryos, while Grade III embryos were taken as non-top embryos. </a:t>
            </a:r>
            <a:endParaRPr lang="x-none" dirty="0"/>
          </a:p>
        </p:txBody>
      </p:sp>
    </p:spTree>
    <p:extLst>
      <p:ext uri="{BB962C8B-B14F-4D97-AF65-F5344CB8AC3E}">
        <p14:creationId xmlns:p14="http://schemas.microsoft.com/office/powerpoint/2010/main" val="300565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a:t>
            </a:r>
            <a:endParaRPr lang="fa-IR" dirty="0"/>
          </a:p>
        </p:txBody>
      </p:sp>
      <p:sp>
        <p:nvSpPr>
          <p:cNvPr id="3" name="Content Placeholder 2"/>
          <p:cNvSpPr>
            <a:spLocks noGrp="1"/>
          </p:cNvSpPr>
          <p:nvPr>
            <p:ph idx="1"/>
          </p:nvPr>
        </p:nvSpPr>
        <p:spPr/>
        <p:txBody>
          <a:bodyPr>
            <a:noAutofit/>
          </a:bodyPr>
          <a:lstStyle/>
          <a:p>
            <a:pPr algn="just" rtl="0"/>
            <a:r>
              <a:rPr lang="en-US" sz="2000" dirty="0"/>
              <a:t>616 fresh cycles among women aged more than 36 years old (386 couples) were included in the present study.</a:t>
            </a:r>
          </a:p>
          <a:p>
            <a:pPr algn="just" rtl="0"/>
            <a:r>
              <a:rPr lang="en-US" sz="2000" dirty="0"/>
              <a:t> A total of 124 fresh cycles (52 couples) with TESA/PESA/ Late-ICSI cycles, natural cycles, couples with RSA, couples with chromosomal abnormalities or a history of cancer were excluded from the analysis of cancelation rate.</a:t>
            </a:r>
          </a:p>
          <a:p>
            <a:pPr algn="just" rtl="0"/>
            <a:r>
              <a:rPr lang="en-US" sz="2000" dirty="0"/>
              <a:t>Consequently, a total of 237 fresh cycles (192 couples) in the H group while a total of 255 fresh cycles (142 couples) in the L group were included for the analysis of cancelation rate.</a:t>
            </a:r>
          </a:p>
          <a:p>
            <a:pPr algn="just" rtl="0"/>
            <a:r>
              <a:rPr lang="en-US" sz="2000" dirty="0"/>
              <a:t>Then, a total of 22 fresh cycles (12 couples) with failed oocyte retrieval were further excluded for </a:t>
            </a:r>
            <a:r>
              <a:rPr lang="en-US" sz="2000" dirty="0" smtClean="0"/>
              <a:t>analysis</a:t>
            </a:r>
            <a:endParaRPr lang="en-US" sz="2000" dirty="0"/>
          </a:p>
        </p:txBody>
      </p:sp>
    </p:spTree>
    <p:extLst>
      <p:ext uri="{BB962C8B-B14F-4D97-AF65-F5344CB8AC3E}">
        <p14:creationId xmlns:p14="http://schemas.microsoft.com/office/powerpoint/2010/main" val="2613899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a:t>
            </a:r>
            <a:endParaRPr lang="fa-IR" dirty="0"/>
          </a:p>
        </p:txBody>
      </p:sp>
      <p:sp>
        <p:nvSpPr>
          <p:cNvPr id="3" name="Content Placeholder 2"/>
          <p:cNvSpPr>
            <a:spLocks noGrp="1"/>
          </p:cNvSpPr>
          <p:nvPr>
            <p:ph idx="1"/>
          </p:nvPr>
        </p:nvSpPr>
        <p:spPr/>
        <p:txBody>
          <a:bodyPr>
            <a:normAutofit lnSpcReduction="10000"/>
          </a:bodyPr>
          <a:lstStyle/>
          <a:p>
            <a:pPr algn="just" rtl="0"/>
            <a:r>
              <a:rPr lang="en-US" dirty="0"/>
              <a:t>Consequently, a total of 236 fresh cycles (191couples) in the H group while a total of 234 fresh cycles (131 couples) were included for analysis.</a:t>
            </a:r>
          </a:p>
          <a:p>
            <a:pPr algn="just" rtl="0"/>
            <a:r>
              <a:rPr lang="en-US" dirty="0"/>
              <a:t>These IVF/ICSI cycles contributing day 3 ET cycles were included in order to analyze characteristics of the embryo transfer and clinical outcomes, as well as the age of the female and the level of AMH in pregnancy and non-pregnancy or livebirth and non-livebirth in the H or L group. </a:t>
            </a:r>
          </a:p>
          <a:p>
            <a:pPr algn="just" rtl="0"/>
            <a:r>
              <a:rPr lang="en-US" dirty="0"/>
              <a:t>A total of 150 </a:t>
            </a:r>
            <a:r>
              <a:rPr lang="en-US" dirty="0" smtClean="0"/>
              <a:t> </a:t>
            </a:r>
            <a:r>
              <a:rPr lang="en-US" dirty="0"/>
              <a:t>3 ET cycles (101 couples) were included in the H group while a total of 142 day 3 ET cycles (81 couples) were included in the L group.</a:t>
            </a:r>
            <a:endParaRPr lang="fa-IR" dirty="0"/>
          </a:p>
        </p:txBody>
      </p:sp>
    </p:spTree>
    <p:extLst>
      <p:ext uri="{BB962C8B-B14F-4D97-AF65-F5344CB8AC3E}">
        <p14:creationId xmlns:p14="http://schemas.microsoft.com/office/powerpoint/2010/main" val="919665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Baseline characteristics of the cycles and patients. </a:t>
            </a:r>
            <a:endParaRPr lang="fa-IR" dirty="0"/>
          </a:p>
        </p:txBody>
      </p:sp>
      <p:sp>
        <p:nvSpPr>
          <p:cNvPr id="3" name="Content Placeholder 2"/>
          <p:cNvSpPr>
            <a:spLocks noGrp="1"/>
          </p:cNvSpPr>
          <p:nvPr>
            <p:ph idx="1"/>
          </p:nvPr>
        </p:nvSpPr>
        <p:spPr>
          <a:xfrm>
            <a:off x="680321" y="2336872"/>
            <a:ext cx="9613861" cy="4331213"/>
          </a:xfrm>
        </p:spPr>
        <p:txBody>
          <a:bodyPr>
            <a:normAutofit fontScale="92500" lnSpcReduction="10000"/>
          </a:bodyPr>
          <a:lstStyle/>
          <a:p>
            <a:pPr algn="l" rtl="0"/>
            <a:r>
              <a:rPr lang="en-US" dirty="0"/>
              <a:t>The cancelation rate was significantly higher in the L group than in the H group.</a:t>
            </a:r>
          </a:p>
          <a:p>
            <a:pPr algn="l" rtl="0"/>
            <a:r>
              <a:rPr lang="en-US" dirty="0"/>
              <a:t>The percentage of patients with single oocyte retrieval was significantly higher, in the H group than in the L group.</a:t>
            </a:r>
          </a:p>
          <a:p>
            <a:pPr algn="l" rtl="0"/>
            <a:r>
              <a:rPr lang="en-US" dirty="0"/>
              <a:t>The percentage of IVF cycles, age or BMI of males and females, sperm DNA fragmentation index (DFI), percentage of primary infertility </a:t>
            </a:r>
            <a:r>
              <a:rPr lang="en-US" dirty="0" smtClean="0"/>
              <a:t>and </a:t>
            </a:r>
            <a:r>
              <a:rPr lang="en-US" dirty="0"/>
              <a:t>duration of infertility were comparable between the two groups.</a:t>
            </a:r>
          </a:p>
          <a:p>
            <a:pPr algn="l" rtl="0"/>
            <a:r>
              <a:rPr lang="en-US" dirty="0"/>
              <a:t>The percentage of ovarian stimulation with the long protocol and antagonist protocol were significantly higher, while AMH levels, AFC, primary diagnosis of tubal factor, percentage of ovarian stimulation with progestin-primed ovarian stimulation (PPOS) and mini-stimulation protocols, total gonadotropin (</a:t>
            </a:r>
            <a:r>
              <a:rPr lang="en-US" dirty="0" err="1"/>
              <a:t>Gn</a:t>
            </a:r>
            <a:r>
              <a:rPr lang="en-US" dirty="0"/>
              <a:t>) dose, basal FSH and E2 level on the surge day were significantly lower in the H group than in the L group. </a:t>
            </a:r>
          </a:p>
          <a:p>
            <a:pPr algn="l" rtl="0"/>
            <a:endParaRPr lang="en-US" dirty="0"/>
          </a:p>
          <a:p>
            <a:pPr algn="l" rtl="0"/>
            <a:endParaRPr lang="en-US" dirty="0"/>
          </a:p>
          <a:p>
            <a:pPr algn="l" rtl="0"/>
            <a:endParaRPr lang="en-US" dirty="0"/>
          </a:p>
        </p:txBody>
      </p:sp>
    </p:spTree>
    <p:extLst>
      <p:ext uri="{BB962C8B-B14F-4D97-AF65-F5344CB8AC3E}">
        <p14:creationId xmlns:p14="http://schemas.microsoft.com/office/powerpoint/2010/main" val="4065986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Comparison of in vitro embryo developmental parameters between the H and L groups</a:t>
            </a:r>
            <a:endParaRPr lang="en-US" dirty="0"/>
          </a:p>
        </p:txBody>
      </p:sp>
      <p:sp>
        <p:nvSpPr>
          <p:cNvPr id="3" name="Content Placeholder 2"/>
          <p:cNvSpPr>
            <a:spLocks noGrp="1"/>
          </p:cNvSpPr>
          <p:nvPr>
            <p:ph idx="1"/>
          </p:nvPr>
        </p:nvSpPr>
        <p:spPr/>
        <p:txBody>
          <a:bodyPr>
            <a:normAutofit/>
          </a:bodyPr>
          <a:lstStyle/>
          <a:p>
            <a:pPr algn="just" rtl="0"/>
            <a:r>
              <a:rPr lang="en-US" dirty="0"/>
              <a:t>The average total oocyte retrieval and MII oocytes were reduced significantly, while the rate of MII oocytes to total oocytes retrieved was significantly higher in the L group than in the H group.</a:t>
            </a:r>
          </a:p>
          <a:p>
            <a:pPr algn="just" rtl="0"/>
            <a:r>
              <a:rPr lang="en-US" dirty="0"/>
              <a:t>The normal fertilization rate and useful blastocyst formation rate were comparable between the two groups.</a:t>
            </a:r>
          </a:p>
          <a:p>
            <a:pPr algn="just" rtl="0"/>
            <a:r>
              <a:rPr lang="en-US" dirty="0"/>
              <a:t>In addition, the rate of top Day 3 embryo formation (derived from 2PN zygotes) was slightly lower in the L group than in the H group.</a:t>
            </a:r>
            <a:endParaRPr lang="fa-IR" dirty="0"/>
          </a:p>
        </p:txBody>
      </p:sp>
    </p:spTree>
    <p:extLst>
      <p:ext uri="{BB962C8B-B14F-4D97-AF65-F5344CB8AC3E}">
        <p14:creationId xmlns:p14="http://schemas.microsoft.com/office/powerpoint/2010/main" val="3031210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0" y="907973"/>
            <a:ext cx="9613861" cy="1080938"/>
          </a:xfrm>
        </p:spPr>
        <p:txBody>
          <a:bodyPr>
            <a:normAutofit fontScale="90000"/>
          </a:bodyPr>
          <a:lstStyle/>
          <a:p>
            <a:pPr algn="ctr"/>
            <a:r>
              <a:rPr lang="en-US" b="1" dirty="0"/>
              <a:t>Comparison of clinical outcome-related parameters between the H and L groups. </a:t>
            </a:r>
            <a:r>
              <a:rPr lang="en-US" dirty="0"/>
              <a:t/>
            </a:r>
            <a:br>
              <a:rPr lang="en-US" dirty="0"/>
            </a:br>
            <a:endParaRPr lang="fa-IR" dirty="0"/>
          </a:p>
        </p:txBody>
      </p:sp>
      <p:sp>
        <p:nvSpPr>
          <p:cNvPr id="3" name="Content Placeholder 2"/>
          <p:cNvSpPr>
            <a:spLocks noGrp="1"/>
          </p:cNvSpPr>
          <p:nvPr>
            <p:ph idx="1"/>
          </p:nvPr>
        </p:nvSpPr>
        <p:spPr>
          <a:xfrm>
            <a:off x="680321" y="2336873"/>
            <a:ext cx="9613861" cy="4076806"/>
          </a:xfrm>
        </p:spPr>
        <p:txBody>
          <a:bodyPr>
            <a:noAutofit/>
          </a:bodyPr>
          <a:lstStyle/>
          <a:p>
            <a:pPr algn="just" rtl="0"/>
            <a:r>
              <a:rPr lang="en-US" sz="1800" dirty="0" smtClean="0"/>
              <a:t>The </a:t>
            </a:r>
            <a:r>
              <a:rPr lang="en-US" sz="1800" dirty="0"/>
              <a:t>percentage of patients with a single ET transfer was significantly higher, while the percentage of patients with repeated ET transfers was significantly lower in the H group than in the L group.</a:t>
            </a:r>
          </a:p>
          <a:p>
            <a:pPr algn="just" rtl="0"/>
            <a:r>
              <a:rPr lang="en-US" sz="1800" dirty="0"/>
              <a:t>We found that the number of embryos per transfer in the H group was significantly higher than that in the L group. This difference was more significant when referring to top embryos per transfer between the two groups.</a:t>
            </a:r>
          </a:p>
          <a:p>
            <a:pPr algn="just" rtl="0"/>
            <a:r>
              <a:rPr lang="en-US" sz="1800" dirty="0"/>
              <a:t>In addition, cycles with only non-top embryo transfer were much more common in L the group than in the H group. </a:t>
            </a:r>
          </a:p>
          <a:p>
            <a:pPr algn="just" rtl="0"/>
            <a:r>
              <a:rPr lang="en-US" sz="1800" dirty="0"/>
              <a:t>Consequently, the clinical pregnancy rate was significantly lower in the L group than in the H group . However, there were no significant differences in the implantation rate, spontaneous miscarriage rate or livebirth rate between the two groups .</a:t>
            </a:r>
          </a:p>
        </p:txBody>
      </p:sp>
    </p:spTree>
    <p:extLst>
      <p:ext uri="{BB962C8B-B14F-4D97-AF65-F5344CB8AC3E}">
        <p14:creationId xmlns:p14="http://schemas.microsoft.com/office/powerpoint/2010/main" val="3700360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1111348"/>
            <a:ext cx="9613861" cy="722818"/>
          </a:xfrm>
        </p:spPr>
        <p:txBody>
          <a:bodyPr>
            <a:normAutofit fontScale="90000"/>
          </a:bodyPr>
          <a:lstStyle/>
          <a:p>
            <a:pPr algn="ctr"/>
            <a:r>
              <a:rPr lang="en-US" b="1" dirty="0"/>
              <a:t>Comparison of AMH levels or age of females with pregnancy vs. non-pregnancy or livebirth vs. non-livebirth in the H and L groups. </a:t>
            </a:r>
            <a:r>
              <a:rPr lang="en-US" dirty="0"/>
              <a:t/>
            </a:r>
            <a:br>
              <a:rPr lang="en-US" dirty="0"/>
            </a:br>
            <a:endParaRPr lang="fa-IR" dirty="0"/>
          </a:p>
        </p:txBody>
      </p:sp>
      <p:sp>
        <p:nvSpPr>
          <p:cNvPr id="3" name="Content Placeholder 2"/>
          <p:cNvSpPr>
            <a:spLocks noGrp="1"/>
          </p:cNvSpPr>
          <p:nvPr>
            <p:ph idx="1"/>
          </p:nvPr>
        </p:nvSpPr>
        <p:spPr/>
        <p:txBody>
          <a:bodyPr>
            <a:normAutofit fontScale="92500" lnSpcReduction="10000"/>
          </a:bodyPr>
          <a:lstStyle/>
          <a:p>
            <a:pPr algn="just" rtl="0"/>
            <a:r>
              <a:rPr lang="en-US" dirty="0"/>
              <a:t>To determine whether females with clinical pregnancy or livebirth showed a higher AMH level than females without clinical pregnancy or livebirth in the H and L groups respectively, we compared the AMH levels in these females.</a:t>
            </a:r>
          </a:p>
          <a:p>
            <a:pPr algn="just" rtl="0"/>
            <a:r>
              <a:rPr lang="en-US" dirty="0"/>
              <a:t> The results showed that no significant difference in AMH levels was observed in pregnancy vs. non-pregnancy or livebirth vs. non-livebirth in either the H or L group.</a:t>
            </a:r>
          </a:p>
          <a:p>
            <a:pPr algn="just" rtl="0"/>
            <a:r>
              <a:rPr lang="en-US" dirty="0"/>
              <a:t>Furthermore, we compared the age of females with clinical pregnancy vs. non-clinical pregnancy or livebirth vs. non-livebirth in H and L, respectively. We found that the age of females was significantly younger in the pregnancy or livebirth group than in the non-pregnancy or livebirth group in either the H or L group.</a:t>
            </a:r>
          </a:p>
        </p:txBody>
      </p:sp>
    </p:spTree>
    <p:extLst>
      <p:ext uri="{BB962C8B-B14F-4D97-AF65-F5344CB8AC3E}">
        <p14:creationId xmlns:p14="http://schemas.microsoft.com/office/powerpoint/2010/main" val="3161378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br>
              <a:rPr lang="en-US" dirty="0"/>
            </a:br>
            <a:endParaRPr lang="fa-IR" dirty="0"/>
          </a:p>
        </p:txBody>
      </p:sp>
      <p:sp>
        <p:nvSpPr>
          <p:cNvPr id="3" name="Content Placeholder 2"/>
          <p:cNvSpPr>
            <a:spLocks noGrp="1"/>
          </p:cNvSpPr>
          <p:nvPr>
            <p:ph idx="1"/>
          </p:nvPr>
        </p:nvSpPr>
        <p:spPr/>
        <p:txBody>
          <a:bodyPr>
            <a:normAutofit/>
          </a:bodyPr>
          <a:lstStyle/>
          <a:p>
            <a:pPr algn="just" rtl="0"/>
            <a:r>
              <a:rPr lang="en-US" dirty="0"/>
              <a:t>We showed that the level of AMH was strongly correlated with the number of oocytes retrieved and the cycle cancelation rate. </a:t>
            </a:r>
          </a:p>
          <a:p>
            <a:pPr algn="just" rtl="0"/>
            <a:r>
              <a:rPr lang="en-US" dirty="0"/>
              <a:t>We also found that a low level of AMH in WAA had no impact on the normal fertilization rate but increased the ratio of MII oocytes and decreased the rate of top embryo formation.</a:t>
            </a:r>
          </a:p>
          <a:p>
            <a:pPr algn="just" rtl="0"/>
            <a:r>
              <a:rPr lang="en-US" dirty="0"/>
              <a:t>More importantly, our data suggest that top embryos from WAA with low levels of AMH had the same in vivo developmental potential as top embryos from WAA with relatively high levels of AMH.</a:t>
            </a:r>
            <a:endParaRPr lang="fa-IR" dirty="0"/>
          </a:p>
        </p:txBody>
      </p:sp>
    </p:spTree>
    <p:extLst>
      <p:ext uri="{BB962C8B-B14F-4D97-AF65-F5344CB8AC3E}">
        <p14:creationId xmlns:p14="http://schemas.microsoft.com/office/powerpoint/2010/main" val="4223874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br>
              <a:rPr lang="en-US" dirty="0"/>
            </a:br>
            <a:endParaRPr lang="fa-IR" dirty="0"/>
          </a:p>
        </p:txBody>
      </p:sp>
      <p:sp>
        <p:nvSpPr>
          <p:cNvPr id="3" name="Content Placeholder 2"/>
          <p:cNvSpPr>
            <a:spLocks noGrp="1"/>
          </p:cNvSpPr>
          <p:nvPr>
            <p:ph idx="1"/>
          </p:nvPr>
        </p:nvSpPr>
        <p:spPr>
          <a:xfrm>
            <a:off x="680321" y="2336872"/>
            <a:ext cx="10926961" cy="4244231"/>
          </a:xfrm>
        </p:spPr>
        <p:txBody>
          <a:bodyPr>
            <a:noAutofit/>
          </a:bodyPr>
          <a:lstStyle/>
          <a:p>
            <a:pPr algn="l" rtl="0"/>
            <a:r>
              <a:rPr lang="en-US" dirty="0"/>
              <a:t>As we know, in ART, WAA with diminished ovarian reserve, particularly those with very low levels of AMH, present the most difficult cases for clinicians to address. Clinicians may have a very low expectation of success for these patients, which potentially corrodes the confidence of patients indirectly. </a:t>
            </a:r>
          </a:p>
          <a:p>
            <a:pPr algn="l" rtl="0"/>
            <a:r>
              <a:rPr lang="en-US" dirty="0"/>
              <a:t>the ages of females in the H group and L group were similar, excluding the influence of female age for further analysis in the present study. </a:t>
            </a:r>
            <a:endParaRPr lang="en-US" sz="1600" dirty="0"/>
          </a:p>
          <a:p>
            <a:pPr algn="l" rtl="0"/>
            <a:r>
              <a:rPr lang="en-US" dirty="0"/>
              <a:t>Other factors that have been reported to potentially affect the quality of eggs or embryos were similar in the two groups, including BMI of the female or male, age of the male and DFI of semen</a:t>
            </a:r>
            <a:r>
              <a:rPr lang="en-US" dirty="0" smtClean="0"/>
              <a:t>.</a:t>
            </a:r>
            <a:endParaRPr lang="en-US" dirty="0"/>
          </a:p>
        </p:txBody>
      </p:sp>
    </p:spTree>
    <p:extLst>
      <p:ext uri="{BB962C8B-B14F-4D97-AF65-F5344CB8AC3E}">
        <p14:creationId xmlns:p14="http://schemas.microsoft.com/office/powerpoint/2010/main" val="417759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br>
              <a:rPr lang="en-US" dirty="0"/>
            </a:br>
            <a:endParaRPr lang="fa-IR" dirty="0"/>
          </a:p>
        </p:txBody>
      </p:sp>
      <p:sp>
        <p:nvSpPr>
          <p:cNvPr id="3" name="Content Placeholder 2"/>
          <p:cNvSpPr>
            <a:spLocks noGrp="1"/>
          </p:cNvSpPr>
          <p:nvPr>
            <p:ph idx="1"/>
          </p:nvPr>
        </p:nvSpPr>
        <p:spPr/>
        <p:txBody>
          <a:bodyPr/>
          <a:lstStyle/>
          <a:p>
            <a:pPr algn="just" rtl="0"/>
            <a:r>
              <a:rPr lang="en-US" dirty="0"/>
              <a:t>In the present study, we found that patients with low levels of AMH had a higher rate of MII oocytes. This may be associated with the number of follicles that grow in the ovary in WAA.</a:t>
            </a:r>
          </a:p>
          <a:p>
            <a:pPr algn="just" rtl="0"/>
            <a:r>
              <a:rPr lang="en-US" dirty="0"/>
              <a:t> Compared with a large quantity of oocytes, a few oocytes may obtain more sufficient nutrition from the ovary in WAA to support their maturation.</a:t>
            </a:r>
          </a:p>
          <a:p>
            <a:pPr algn="just" rtl="0"/>
            <a:r>
              <a:rPr lang="en-US" dirty="0"/>
              <a:t>Patients with low or high AMH had a similar ratio of normal fertilization, indicating that the level of AMH was not associated with the process of fertilization in WAA.</a:t>
            </a:r>
            <a:endParaRPr lang="fa-IR" dirty="0"/>
          </a:p>
        </p:txBody>
      </p:sp>
    </p:spTree>
    <p:extLst>
      <p:ext uri="{BB962C8B-B14F-4D97-AF65-F5344CB8AC3E}">
        <p14:creationId xmlns:p14="http://schemas.microsoft.com/office/powerpoint/2010/main" val="2594799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endParaRPr lang="fa-IR" dirty="0"/>
          </a:p>
        </p:txBody>
      </p:sp>
      <p:sp>
        <p:nvSpPr>
          <p:cNvPr id="3" name="Content Placeholder 2"/>
          <p:cNvSpPr>
            <a:spLocks noGrp="1"/>
          </p:cNvSpPr>
          <p:nvPr>
            <p:ph idx="1"/>
          </p:nvPr>
        </p:nvSpPr>
        <p:spPr>
          <a:xfrm>
            <a:off x="680321" y="2336873"/>
            <a:ext cx="9613861" cy="3870744"/>
          </a:xfrm>
        </p:spPr>
        <p:txBody>
          <a:bodyPr>
            <a:normAutofit/>
          </a:bodyPr>
          <a:lstStyle/>
          <a:p>
            <a:pPr algn="just" rtl="0"/>
            <a:r>
              <a:rPr lang="en-US" dirty="0"/>
              <a:t>Anti-Müllerian hormone (AMH) secreted by granulosa from small growing follicles in ovary, plays a very important role in maintaining the “follicle pool”.</a:t>
            </a:r>
          </a:p>
          <a:p>
            <a:pPr algn="just" rtl="0"/>
            <a:r>
              <a:rPr lang="en-US" dirty="0"/>
              <a:t>The mechanism of the action of AMH on maintaining the “follicle pool” is associated with its suppression of genes (encoding stimulatory growth factors) required for the cyclic recruitment of primordial follicles and a decrease in the sensitivity of primordial follicles in response to the stimulation of follicle-stimulating hormone (FSH). </a:t>
            </a:r>
          </a:p>
          <a:p>
            <a:pPr algn="just" rtl="0"/>
            <a:r>
              <a:rPr lang="en-US" dirty="0"/>
              <a:t>Therefore, the level of serum AMH can reflect ovarian reserve.</a:t>
            </a:r>
            <a:endParaRPr lang="fa-IR" dirty="0"/>
          </a:p>
        </p:txBody>
      </p:sp>
    </p:spTree>
    <p:extLst>
      <p:ext uri="{BB962C8B-B14F-4D97-AF65-F5344CB8AC3E}">
        <p14:creationId xmlns:p14="http://schemas.microsoft.com/office/powerpoint/2010/main" val="569484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br>
              <a:rPr lang="en-US" dirty="0"/>
            </a:br>
            <a:endParaRPr lang="fa-IR" dirty="0"/>
          </a:p>
        </p:txBody>
      </p:sp>
      <p:sp>
        <p:nvSpPr>
          <p:cNvPr id="3" name="Content Placeholder 2"/>
          <p:cNvSpPr>
            <a:spLocks noGrp="1"/>
          </p:cNvSpPr>
          <p:nvPr>
            <p:ph idx="1"/>
          </p:nvPr>
        </p:nvSpPr>
        <p:spPr/>
        <p:txBody>
          <a:bodyPr/>
          <a:lstStyle/>
          <a:p>
            <a:pPr algn="just" rtl="0"/>
            <a:r>
              <a:rPr lang="en-US" dirty="0"/>
              <a:t>Taken together, this study showed that oocytes derived from WAA with low levels of AMH had slightly reduced in vitro embryo developmental potential and similar in vivo embryo developmental potential compared to oocytes derived from WAA with relatively high levels of AMH, indicating that DOR per se represents only a decreased quantity but not quality of oocytes in WAA.</a:t>
            </a:r>
            <a:endParaRPr lang="fa-IR" dirty="0"/>
          </a:p>
        </p:txBody>
      </p:sp>
    </p:spTree>
    <p:extLst>
      <p:ext uri="{BB962C8B-B14F-4D97-AF65-F5344CB8AC3E}">
        <p14:creationId xmlns:p14="http://schemas.microsoft.com/office/powerpoint/2010/main" val="2197729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Discussion</a:t>
            </a:r>
            <a:br>
              <a:rPr lang="en-US" dirty="0"/>
            </a:br>
            <a:endParaRPr lang="fa-IR" dirty="0"/>
          </a:p>
        </p:txBody>
      </p:sp>
      <p:sp>
        <p:nvSpPr>
          <p:cNvPr id="3" name="Content Placeholder 2"/>
          <p:cNvSpPr>
            <a:spLocks noGrp="1"/>
          </p:cNvSpPr>
          <p:nvPr>
            <p:ph idx="1"/>
          </p:nvPr>
        </p:nvSpPr>
        <p:spPr>
          <a:xfrm>
            <a:off x="680321" y="2336873"/>
            <a:ext cx="9613861" cy="4204604"/>
          </a:xfrm>
        </p:spPr>
        <p:txBody>
          <a:bodyPr>
            <a:normAutofit fontScale="92500" lnSpcReduction="20000"/>
          </a:bodyPr>
          <a:lstStyle/>
          <a:p>
            <a:pPr algn="just" rtl="0"/>
            <a:r>
              <a:rPr lang="en-US" sz="2900" dirty="0"/>
              <a:t>The present study revealed that WAA with a very limited ovarian reserve may have the same chance of delivery resulting from every single top embryo as WAA with a normal ovarian reserve. </a:t>
            </a:r>
          </a:p>
          <a:p>
            <a:pPr algn="just" rtl="0"/>
            <a:r>
              <a:rPr lang="en-US" sz="2900" dirty="0"/>
              <a:t>Therefore, the therapeutic strategy for these patients should focus on accumulating top embryos via multiple oocyte retrieval events.</a:t>
            </a:r>
          </a:p>
          <a:p>
            <a:pPr algn="just" rtl="0"/>
            <a:r>
              <a:rPr lang="en-US" sz="2900" dirty="0"/>
              <a:t>This should be stated to patients and will thereby help patients consider this situation more scientifically, such as by establishing a suitable level of expectation, reducing anxiety and stress and planning their lives. Therefore, the practical significance of this study is also important</a:t>
            </a:r>
            <a:r>
              <a:rPr lang="en-US" dirty="0"/>
              <a:t>.</a:t>
            </a:r>
            <a:endParaRPr lang="fa-IR" dirty="0"/>
          </a:p>
        </p:txBody>
      </p:sp>
    </p:spTree>
    <p:extLst>
      <p:ext uri="{BB962C8B-B14F-4D97-AF65-F5344CB8AC3E}">
        <p14:creationId xmlns:p14="http://schemas.microsoft.com/office/powerpoint/2010/main" val="2596850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Limitation</a:t>
            </a:r>
            <a:br>
              <a:rPr lang="en-US" dirty="0"/>
            </a:br>
            <a:endParaRPr lang="fa-IR" dirty="0"/>
          </a:p>
        </p:txBody>
      </p:sp>
      <p:sp>
        <p:nvSpPr>
          <p:cNvPr id="3" name="Content Placeholder 2"/>
          <p:cNvSpPr>
            <a:spLocks noGrp="1"/>
          </p:cNvSpPr>
          <p:nvPr>
            <p:ph idx="1"/>
          </p:nvPr>
        </p:nvSpPr>
        <p:spPr>
          <a:xfrm>
            <a:off x="680321" y="2336872"/>
            <a:ext cx="9613861" cy="4415619"/>
          </a:xfrm>
        </p:spPr>
        <p:txBody>
          <a:bodyPr>
            <a:noAutofit/>
          </a:bodyPr>
          <a:lstStyle/>
          <a:p>
            <a:pPr algn="just" rtl="0"/>
            <a:r>
              <a:rPr lang="en-US" dirty="0" smtClean="0"/>
              <a:t>biases </a:t>
            </a:r>
            <a:r>
              <a:rPr lang="en-US" dirty="0"/>
              <a:t>from differences in ovarian stimulation protocols and previous failures may exist.</a:t>
            </a:r>
          </a:p>
          <a:p>
            <a:pPr algn="just" rtl="0"/>
            <a:r>
              <a:rPr lang="en-US" dirty="0"/>
              <a:t> Another limitation is that indications drawn in the present study were based on limited cases and data from a single center. </a:t>
            </a:r>
          </a:p>
          <a:p>
            <a:pPr algn="just" rtl="0"/>
            <a:r>
              <a:rPr lang="en-US" smtClean="0"/>
              <a:t>Therefore</a:t>
            </a:r>
            <a:r>
              <a:rPr lang="en-US" dirty="0"/>
              <a:t>, the conclusions from this study are not definitive but indicative, and these findings need to be confirmed by a large cohort study.</a:t>
            </a:r>
            <a:endParaRPr lang="fa-IR" dirty="0"/>
          </a:p>
        </p:txBody>
      </p:sp>
    </p:spTree>
    <p:extLst>
      <p:ext uri="{BB962C8B-B14F-4D97-AF65-F5344CB8AC3E}">
        <p14:creationId xmlns:p14="http://schemas.microsoft.com/office/powerpoint/2010/main" val="3986339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endParaRPr lang="fa-IR" dirty="0"/>
          </a:p>
        </p:txBody>
      </p:sp>
      <p:sp>
        <p:nvSpPr>
          <p:cNvPr id="3" name="Content Placeholder 2"/>
          <p:cNvSpPr>
            <a:spLocks noGrp="1"/>
          </p:cNvSpPr>
          <p:nvPr>
            <p:ph idx="1"/>
          </p:nvPr>
        </p:nvSpPr>
        <p:spPr/>
        <p:txBody>
          <a:bodyPr>
            <a:normAutofit lnSpcReduction="10000"/>
          </a:bodyPr>
          <a:lstStyle/>
          <a:p>
            <a:pPr algn="just" rtl="0"/>
            <a:r>
              <a:rPr lang="en-US" dirty="0"/>
              <a:t>Currently, AMH has been widely used as a golden maker for evaluating ovarian reserve of females, particularly in the field of assisted reproduction.</a:t>
            </a:r>
          </a:p>
          <a:p>
            <a:pPr algn="just" rtl="0"/>
            <a:r>
              <a:rPr lang="en-US" dirty="0"/>
              <a:t>This is because of the high sensitivity of the AMH concentration in reflecting ovarian reserve, which exhibits stable expression that is independent of the menstrual cycle and can be accurately and easily determined in serum.</a:t>
            </a:r>
          </a:p>
          <a:p>
            <a:pPr algn="just" rtl="0"/>
            <a:r>
              <a:rPr lang="en-US" dirty="0"/>
              <a:t>Not restricting the ovarian reserve, AMH can also serve as a useful marker in predicting the ovarian response to controlled ovarian stimulation, cycle cancellation and time of menopause.</a:t>
            </a:r>
            <a:endParaRPr lang="fa-IR" dirty="0"/>
          </a:p>
        </p:txBody>
      </p:sp>
    </p:spTree>
    <p:extLst>
      <p:ext uri="{BB962C8B-B14F-4D97-AF65-F5344CB8AC3E}">
        <p14:creationId xmlns:p14="http://schemas.microsoft.com/office/powerpoint/2010/main" val="3486228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endParaRPr lang="fa-IR" dirty="0"/>
          </a:p>
        </p:txBody>
      </p:sp>
      <p:sp>
        <p:nvSpPr>
          <p:cNvPr id="3" name="Content Placeholder 2"/>
          <p:cNvSpPr>
            <a:spLocks noGrp="1"/>
          </p:cNvSpPr>
          <p:nvPr>
            <p:ph idx="1"/>
          </p:nvPr>
        </p:nvSpPr>
        <p:spPr>
          <a:xfrm>
            <a:off x="680321" y="2336872"/>
            <a:ext cx="9613861" cy="4269989"/>
          </a:xfrm>
        </p:spPr>
        <p:txBody>
          <a:bodyPr>
            <a:normAutofit/>
          </a:bodyPr>
          <a:lstStyle/>
          <a:p>
            <a:pPr algn="just" rtl="0"/>
            <a:r>
              <a:rPr lang="en-US" dirty="0"/>
              <a:t>However, reports regarding the predictive value of AMH on clinical pregnancy and live birth in assist reproduction are controversial.</a:t>
            </a:r>
          </a:p>
          <a:p>
            <a:pPr algn="just" rtl="0"/>
            <a:r>
              <a:rPr lang="en-US" dirty="0"/>
              <a:t>Successful pregnancy or live birth in assisted reproduction is determined not only by the quantity but also by the quality of oocytes retrieved. </a:t>
            </a:r>
          </a:p>
          <a:p>
            <a:pPr algn="just" rtl="0"/>
            <a:r>
              <a:rPr lang="en-US" dirty="0"/>
              <a:t>Sometimes, the quality of oocytes is more important. </a:t>
            </a:r>
          </a:p>
          <a:p>
            <a:pPr algn="just" rtl="0"/>
            <a:r>
              <a:rPr lang="en-US" dirty="0"/>
              <a:t>We believe that clarifying whether AMH can be treated as a marker reflecting oocyte quality is more important. This will help us to understand the nature of AMH and develop therapeutic strategies scientifically and rationally.</a:t>
            </a:r>
            <a:endParaRPr lang="fa-IR" dirty="0"/>
          </a:p>
        </p:txBody>
      </p:sp>
    </p:spTree>
    <p:extLst>
      <p:ext uri="{BB962C8B-B14F-4D97-AF65-F5344CB8AC3E}">
        <p14:creationId xmlns:p14="http://schemas.microsoft.com/office/powerpoint/2010/main" val="411272181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endParaRPr lang="fa-IR" dirty="0"/>
          </a:p>
        </p:txBody>
      </p:sp>
      <p:sp>
        <p:nvSpPr>
          <p:cNvPr id="3" name="Content Placeholder 2"/>
          <p:cNvSpPr>
            <a:spLocks noGrp="1"/>
          </p:cNvSpPr>
          <p:nvPr>
            <p:ph idx="1"/>
          </p:nvPr>
        </p:nvSpPr>
        <p:spPr>
          <a:xfrm>
            <a:off x="680321" y="2336873"/>
            <a:ext cx="10869254" cy="4303078"/>
          </a:xfrm>
        </p:spPr>
        <p:txBody>
          <a:bodyPr>
            <a:normAutofit/>
          </a:bodyPr>
          <a:lstStyle/>
          <a:p>
            <a:pPr algn="just" rtl="0"/>
            <a:r>
              <a:rPr lang="en-US" sz="2800" dirty="0">
                <a:latin typeface="MinionPro-Regular"/>
              </a:rPr>
              <a:t>In this study, we retrospectively analyzed the data collected from couples with women aged more than 36 years who underwent the IVF/ICSI/ET cycles in a reproductive center.</a:t>
            </a:r>
          </a:p>
          <a:p>
            <a:pPr algn="just" rtl="0"/>
            <a:r>
              <a:rPr lang="en-US" sz="2800" dirty="0">
                <a:latin typeface="MinionPro-Regular"/>
              </a:rPr>
              <a:t> Based on the level of serum AMH, the WAAs were divided into two groups: AMH high (= &gt; 1.1 ng/</a:t>
            </a:r>
            <a:r>
              <a:rPr lang="en-US" sz="2800" dirty="0" err="1">
                <a:latin typeface="MinionPro-Regular"/>
              </a:rPr>
              <a:t>ml,H</a:t>
            </a:r>
            <a:r>
              <a:rPr lang="en-US" sz="2800" dirty="0">
                <a:latin typeface="MinionPro-Regular"/>
              </a:rPr>
              <a:t>) and AMH low (&lt; 1.1 ng/ml, L) groups</a:t>
            </a:r>
          </a:p>
          <a:p>
            <a:pPr algn="just" rtl="0"/>
            <a:r>
              <a:rPr lang="en-US" sz="2800" dirty="0"/>
              <a:t>The main measurements, including oocytes retrieved, average MII </a:t>
            </a:r>
            <a:r>
              <a:rPr lang="en-US" sz="2800" dirty="0" smtClean="0"/>
              <a:t>oocytes, top </a:t>
            </a:r>
            <a:r>
              <a:rPr lang="en-US" sz="2800" dirty="0"/>
              <a:t>day 3 embryo </a:t>
            </a:r>
            <a:r>
              <a:rPr lang="en-US" sz="2800" dirty="0" smtClean="0"/>
              <a:t>formation, </a:t>
            </a:r>
            <a:r>
              <a:rPr lang="en-US" sz="2800" dirty="0"/>
              <a:t>pregnancy, implantation, spontaneous miscarriage and live birth, </a:t>
            </a:r>
            <a:r>
              <a:rPr lang="en-US" sz="2800" dirty="0" smtClean="0"/>
              <a:t>were </a:t>
            </a:r>
            <a:r>
              <a:rPr lang="en-US" sz="2800" dirty="0"/>
              <a:t>compared between the two groups. </a:t>
            </a:r>
            <a:endParaRPr lang="en-US" sz="3200" dirty="0"/>
          </a:p>
          <a:p>
            <a:pPr algn="just" rtl="0"/>
            <a:endParaRPr lang="fa-IR" sz="3200" dirty="0"/>
          </a:p>
        </p:txBody>
      </p:sp>
    </p:spTree>
    <p:extLst>
      <p:ext uri="{BB962C8B-B14F-4D97-AF65-F5344CB8AC3E}">
        <p14:creationId xmlns:p14="http://schemas.microsoft.com/office/powerpoint/2010/main" val="571791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Materials and methods</a:t>
            </a:r>
            <a:endParaRPr lang="fa-IR" dirty="0"/>
          </a:p>
        </p:txBody>
      </p:sp>
      <p:sp>
        <p:nvSpPr>
          <p:cNvPr id="3" name="Content Placeholder 2"/>
          <p:cNvSpPr>
            <a:spLocks noGrp="1"/>
          </p:cNvSpPr>
          <p:nvPr>
            <p:ph idx="1"/>
          </p:nvPr>
        </p:nvSpPr>
        <p:spPr/>
        <p:txBody>
          <a:bodyPr>
            <a:normAutofit/>
          </a:bodyPr>
          <a:lstStyle/>
          <a:p>
            <a:pPr algn="just" rtl="0"/>
            <a:r>
              <a:rPr lang="en-US" sz="2800" dirty="0"/>
              <a:t>A total of 492 IVF/ICSI cycles (from January 2017 to July 2020) and these IVF cycles-contributed 292 ET cycles (from June 2017 to September 2019) enrolled. </a:t>
            </a:r>
          </a:p>
          <a:p>
            <a:pPr algn="just" rtl="0"/>
            <a:r>
              <a:rPr lang="en-US" sz="2800" dirty="0"/>
              <a:t>According to the serum level of AMH, the patients were divided into two groups: the H group (= &gt; 1.1 ng/ml) and the L (&lt; 1.1 ng/ml) group.</a:t>
            </a:r>
            <a:endParaRPr lang="fa-IR" sz="2800" dirty="0"/>
          </a:p>
        </p:txBody>
      </p:sp>
    </p:spTree>
    <p:extLst>
      <p:ext uri="{BB962C8B-B14F-4D97-AF65-F5344CB8AC3E}">
        <p14:creationId xmlns:p14="http://schemas.microsoft.com/office/powerpoint/2010/main" val="921199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Materials and methods</a:t>
            </a:r>
            <a:endParaRPr lang="fa-IR" dirty="0"/>
          </a:p>
        </p:txBody>
      </p:sp>
      <p:sp>
        <p:nvSpPr>
          <p:cNvPr id="3" name="Content Placeholder 2"/>
          <p:cNvSpPr>
            <a:spLocks noGrp="1"/>
          </p:cNvSpPr>
          <p:nvPr>
            <p:ph idx="1"/>
          </p:nvPr>
        </p:nvSpPr>
        <p:spPr/>
        <p:txBody>
          <a:bodyPr>
            <a:noAutofit/>
          </a:bodyPr>
          <a:lstStyle/>
          <a:p>
            <a:pPr algn="just" rtl="0"/>
            <a:r>
              <a:rPr lang="en-US" sz="2800" dirty="0"/>
              <a:t>Cancelation rate, baseline characteristics of the cycles and patients, parameters related to in vitro embryo development, characteristics of embryo transfer and clinical outcomes were compared between the H and L groups. </a:t>
            </a:r>
          </a:p>
          <a:p>
            <a:pPr algn="just" rtl="0"/>
            <a:r>
              <a:rPr lang="en-US" sz="2800" dirty="0"/>
              <a:t>In addition, age of the female and the level of AMH in pregnancy and non-pregnancy, or livebirth and non-livebirth in the H or L group were compared, respectively. </a:t>
            </a:r>
          </a:p>
        </p:txBody>
      </p:sp>
    </p:spTree>
    <p:extLst>
      <p:ext uri="{BB962C8B-B14F-4D97-AF65-F5344CB8AC3E}">
        <p14:creationId xmlns:p14="http://schemas.microsoft.com/office/powerpoint/2010/main" val="73386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06DFBD-4082-BE49-AEB7-6A9E858D1206}"/>
              </a:ext>
            </a:extLst>
          </p:cNvPr>
          <p:cNvSpPr>
            <a:spLocks noGrp="1"/>
          </p:cNvSpPr>
          <p:nvPr>
            <p:ph type="title"/>
          </p:nvPr>
        </p:nvSpPr>
        <p:spPr/>
        <p:txBody>
          <a:bodyPr/>
          <a:lstStyle/>
          <a:p>
            <a:pPr algn="ctr"/>
            <a:r>
              <a:rPr lang="x-none" dirty="0"/>
              <a:t>Inclusion and exclusion criteria</a:t>
            </a:r>
          </a:p>
        </p:txBody>
      </p:sp>
      <p:sp>
        <p:nvSpPr>
          <p:cNvPr id="3" name="Content Placeholder 2">
            <a:extLst>
              <a:ext uri="{FF2B5EF4-FFF2-40B4-BE49-F238E27FC236}">
                <a16:creationId xmlns:a16="http://schemas.microsoft.com/office/drawing/2014/main" xmlns="" id="{DFBEC3A5-AD25-3149-B6BF-8214BFC1066F}"/>
              </a:ext>
            </a:extLst>
          </p:cNvPr>
          <p:cNvSpPr>
            <a:spLocks noGrp="1"/>
          </p:cNvSpPr>
          <p:nvPr>
            <p:ph idx="1"/>
          </p:nvPr>
        </p:nvSpPr>
        <p:spPr/>
        <p:txBody>
          <a:bodyPr>
            <a:normAutofit lnSpcReduction="10000"/>
          </a:bodyPr>
          <a:lstStyle/>
          <a:p>
            <a:pPr algn="just" rtl="0"/>
            <a:r>
              <a:rPr lang="en-US" dirty="0"/>
              <a:t>Females aged more than 36 years without a diagnosis of recurrent spontaneous abortion. </a:t>
            </a:r>
          </a:p>
          <a:p>
            <a:pPr algn="just" rtl="0"/>
            <a:r>
              <a:rPr lang="en-US" dirty="0"/>
              <a:t>Exclusion of the couples where either the male or female has chromosomal abnormalities and a history of cancer. </a:t>
            </a:r>
          </a:p>
          <a:p>
            <a:pPr algn="just" rtl="0"/>
            <a:r>
              <a:rPr lang="en-US" dirty="0"/>
              <a:t>Furthermore, factors that could affect oocyte quality, including females with habits of smoking and drinking, or females with </a:t>
            </a:r>
            <a:r>
              <a:rPr lang="en-US" dirty="0" err="1"/>
              <a:t>dyslipidaemia</a:t>
            </a:r>
            <a:r>
              <a:rPr lang="en-US" dirty="0"/>
              <a:t>, pelvic infections and diabetes mellitus, were excluded. </a:t>
            </a:r>
          </a:p>
          <a:p>
            <a:pPr algn="just" rtl="0"/>
            <a:r>
              <a:rPr lang="en-US" dirty="0"/>
              <a:t>Considering the possible impact of the stimulation protocol on oocyte quality, natural cycles were excluded from the analysis. </a:t>
            </a:r>
          </a:p>
          <a:p>
            <a:pPr algn="just" rtl="0"/>
            <a:endParaRPr lang="en-US" dirty="0"/>
          </a:p>
          <a:p>
            <a:pPr algn="l" rtl="0"/>
            <a:endParaRPr lang="en-US" dirty="0"/>
          </a:p>
          <a:p>
            <a:pPr marL="228600" indent="-228600" algn="l" defTabSz="914400" rtl="0" eaLnBrk="1" latinLnBrk="0" hangingPunct="1">
              <a:lnSpc>
                <a:spcPct val="90000"/>
              </a:lnSpc>
              <a:spcBef>
                <a:spcPts val="1000"/>
              </a:spcBef>
              <a:buFont typeface="Arial" panose="020B0604020202020204" pitchFamily="34" charset="0"/>
              <a:buChar char="•"/>
            </a:pPr>
            <a:endParaRPr lang="x-none" dirty="0"/>
          </a:p>
        </p:txBody>
      </p:sp>
    </p:spTree>
    <p:extLst>
      <p:ext uri="{BB962C8B-B14F-4D97-AF65-F5344CB8AC3E}">
        <p14:creationId xmlns:p14="http://schemas.microsoft.com/office/powerpoint/2010/main" val="4204572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F9219F-279D-BE48-AF95-CBEC84E44464}"/>
              </a:ext>
            </a:extLst>
          </p:cNvPr>
          <p:cNvSpPr>
            <a:spLocks noGrp="1"/>
          </p:cNvSpPr>
          <p:nvPr>
            <p:ph type="title"/>
          </p:nvPr>
        </p:nvSpPr>
        <p:spPr/>
        <p:txBody>
          <a:bodyPr/>
          <a:lstStyle/>
          <a:p>
            <a:pPr algn="ctr" defTabSz="914400" rtl="0" eaLnBrk="1" latinLnBrk="0" hangingPunct="1">
              <a:lnSpc>
                <a:spcPct val="90000"/>
              </a:lnSpc>
              <a:spcBef>
                <a:spcPct val="0"/>
              </a:spcBef>
              <a:buNone/>
            </a:pPr>
            <a:r>
              <a:rPr lang="x-none" smtClean="0"/>
              <a:t>protocols</a:t>
            </a:r>
            <a:r>
              <a:rPr lang="x-none" dirty="0"/>
              <a:t/>
            </a:r>
            <a:br>
              <a:rPr lang="x-none" dirty="0"/>
            </a:br>
            <a:endParaRPr lang="x-none" dirty="0"/>
          </a:p>
        </p:txBody>
      </p:sp>
      <p:sp>
        <p:nvSpPr>
          <p:cNvPr id="3" name="Content Placeholder 2">
            <a:extLst>
              <a:ext uri="{FF2B5EF4-FFF2-40B4-BE49-F238E27FC236}">
                <a16:creationId xmlns:a16="http://schemas.microsoft.com/office/drawing/2014/main" xmlns="" id="{759EDD97-140A-494C-A9F6-D8ADCD4B0F3F}"/>
              </a:ext>
            </a:extLst>
          </p:cNvPr>
          <p:cNvSpPr>
            <a:spLocks noGrp="1"/>
          </p:cNvSpPr>
          <p:nvPr>
            <p:ph idx="1"/>
          </p:nvPr>
        </p:nvSpPr>
        <p:spPr>
          <a:xfrm>
            <a:off x="680321" y="2336872"/>
            <a:ext cx="10516414" cy="4260875"/>
          </a:xfrm>
        </p:spPr>
        <p:txBody>
          <a:bodyPr>
            <a:normAutofit fontScale="47500" lnSpcReduction="20000"/>
          </a:bodyPr>
          <a:lstStyle/>
          <a:p>
            <a:pPr algn="l" rtl="0"/>
            <a:r>
              <a:rPr lang="en-US" sz="3800" i="1" dirty="0" smtClean="0"/>
              <a:t>Long protocol</a:t>
            </a:r>
          </a:p>
          <a:p>
            <a:pPr algn="l" rtl="0"/>
            <a:endParaRPr lang="en-US" sz="3800" i="1" dirty="0" smtClean="0"/>
          </a:p>
          <a:p>
            <a:pPr algn="l" rtl="0"/>
            <a:r>
              <a:rPr lang="en-US" sz="3800" i="1" dirty="0" smtClean="0"/>
              <a:t>Antagonist protocol</a:t>
            </a:r>
            <a:endParaRPr lang="en-US" sz="3800" i="1" dirty="0"/>
          </a:p>
          <a:p>
            <a:pPr algn="l" rtl="0"/>
            <a:endParaRPr lang="en-US" sz="3800" dirty="0"/>
          </a:p>
          <a:p>
            <a:pPr algn="just" rtl="0"/>
            <a:r>
              <a:rPr lang="en-US" sz="3800" i="1" dirty="0"/>
              <a:t>PPOS </a:t>
            </a:r>
            <a:r>
              <a:rPr lang="en-US" sz="3800" i="1" dirty="0" err="1"/>
              <a:t>protocol:</a:t>
            </a:r>
            <a:r>
              <a:rPr lang="en-US" sz="3800" dirty="0" err="1"/>
              <a:t>Medroxyprogesterone</a:t>
            </a:r>
            <a:r>
              <a:rPr lang="en-US" sz="3800" dirty="0"/>
              <a:t> acetate and </a:t>
            </a:r>
            <a:r>
              <a:rPr lang="en-US" sz="3800" dirty="0" err="1"/>
              <a:t>Gn</a:t>
            </a:r>
            <a:r>
              <a:rPr lang="en-US" sz="3800" dirty="0"/>
              <a:t> were administered from day 3 of menstruation onward until the dominant follicle diameter reached &gt; 18 mm. Then, triptorelin and </a:t>
            </a:r>
            <a:r>
              <a:rPr lang="en-US" sz="3800" dirty="0" err="1"/>
              <a:t>hCG</a:t>
            </a:r>
            <a:r>
              <a:rPr lang="en-US" sz="3800" dirty="0"/>
              <a:t> were administered to trigger ovulation.</a:t>
            </a:r>
          </a:p>
          <a:p>
            <a:pPr algn="just" rtl="0"/>
            <a:r>
              <a:rPr lang="en-US" sz="3800" dirty="0"/>
              <a:t> </a:t>
            </a:r>
            <a:r>
              <a:rPr lang="en-US" sz="3800" i="1" dirty="0"/>
              <a:t>Mini‐stimulation protocol. </a:t>
            </a:r>
            <a:r>
              <a:rPr lang="en-US" sz="3800" dirty="0"/>
              <a:t>MPA in the PPOS protocol was substituted by clomiphene in the mini-stimulation protocol. The remainder of the procedure was identical to PPOS. </a:t>
            </a:r>
          </a:p>
          <a:p>
            <a:pPr algn="just" rtl="0"/>
            <a:r>
              <a:rPr lang="en-US" sz="3800" dirty="0">
                <a:solidFill>
                  <a:schemeClr val="accent6">
                    <a:lumMod val="50000"/>
                  </a:schemeClr>
                </a:solidFill>
              </a:rPr>
              <a:t>Thirty-six hours later, oocyte retrieval was performed after the trigger. </a:t>
            </a:r>
          </a:p>
          <a:p>
            <a:pPr algn="l" rtl="0"/>
            <a:endParaRPr lang="en-US" sz="3800" dirty="0">
              <a:solidFill>
                <a:schemeClr val="accent6">
                  <a:lumMod val="50000"/>
                </a:schemeClr>
              </a:solidFill>
            </a:endParaRPr>
          </a:p>
          <a:p>
            <a:pPr algn="l" rtl="0"/>
            <a:endParaRPr lang="en-US" sz="3800" dirty="0">
              <a:solidFill>
                <a:schemeClr val="accent6">
                  <a:lumMod val="60000"/>
                  <a:lumOff val="40000"/>
                </a:schemeClr>
              </a:solidFill>
            </a:endParaRPr>
          </a:p>
          <a:p>
            <a:pPr algn="l" rtl="0"/>
            <a:r>
              <a:rPr lang="en-US" i="1" dirty="0"/>
              <a:t> </a:t>
            </a:r>
            <a:endParaRPr lang="en-US" dirty="0"/>
          </a:p>
          <a:p>
            <a:pPr marL="228600" indent="-228600" algn="l" defTabSz="914400" rtl="0" eaLnBrk="1" latinLnBrk="0" hangingPunct="1">
              <a:lnSpc>
                <a:spcPct val="90000"/>
              </a:lnSpc>
              <a:spcBef>
                <a:spcPts val="1000"/>
              </a:spcBef>
              <a:buFont typeface="Arial" panose="020B0604020202020204" pitchFamily="34" charset="0"/>
              <a:buChar char="•"/>
            </a:pPr>
            <a:endParaRPr lang="x-none" dirty="0"/>
          </a:p>
        </p:txBody>
      </p:sp>
    </p:spTree>
    <p:extLst>
      <p:ext uri="{BB962C8B-B14F-4D97-AF65-F5344CB8AC3E}">
        <p14:creationId xmlns:p14="http://schemas.microsoft.com/office/powerpoint/2010/main" val="104122545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7DC10E3-4FF5-456B-A359-A0F378C1E5FB}"/>
    </a:ext>
  </a:extLst>
</a:theme>
</file>

<file path=ppt/theme/themeOverride1.xml><?xml version="1.0" encoding="utf-8"?>
<a:themeOverride xmlns:a="http://schemas.openxmlformats.org/drawingml/2006/main">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themeOverride>
</file>

<file path=docProps/app.xml><?xml version="1.0" encoding="utf-8"?>
<Properties xmlns="http://schemas.openxmlformats.org/officeDocument/2006/extended-properties" xmlns:vt="http://schemas.openxmlformats.org/officeDocument/2006/docPropsVTypes">
  <Template/>
  <TotalTime>2257</TotalTime>
  <Words>2135</Words>
  <Application>Microsoft Office PowerPoint</Application>
  <PresentationFormat>Custom</PresentationFormat>
  <Paragraphs>97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Berlin</vt:lpstr>
      <vt:lpstr>AMH has no role in predicting oocyte quality in women with advanced age undergoing IVF/ ICSI cycle</vt:lpstr>
      <vt:lpstr>Introduction</vt:lpstr>
      <vt:lpstr>Introduction</vt:lpstr>
      <vt:lpstr>Introduction</vt:lpstr>
      <vt:lpstr>Introduction</vt:lpstr>
      <vt:lpstr>Materials and methods</vt:lpstr>
      <vt:lpstr>Materials and methods</vt:lpstr>
      <vt:lpstr>Inclusion and exclusion criteria</vt:lpstr>
      <vt:lpstr>protocols </vt:lpstr>
      <vt:lpstr>Embryo culture</vt:lpstr>
      <vt:lpstr>Results</vt:lpstr>
      <vt:lpstr>Results</vt:lpstr>
      <vt:lpstr>Baseline characteristics of the cycles and patients. </vt:lpstr>
      <vt:lpstr>Comparison of in vitro embryo developmental parameters between the H and L groups</vt:lpstr>
      <vt:lpstr>Comparison of clinical outcome-related parameters between the H and L groups.  </vt:lpstr>
      <vt:lpstr>Comparison of AMH levels or age of females with pregnancy vs. non-pregnancy or livebirth vs. non-livebirth in the H and L groups.  </vt:lpstr>
      <vt:lpstr>Discussion </vt:lpstr>
      <vt:lpstr>Discussion </vt:lpstr>
      <vt:lpstr>Discussion </vt:lpstr>
      <vt:lpstr>Discussion </vt:lpstr>
      <vt:lpstr>Discussion </vt:lpstr>
      <vt:lpstr>Limitation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AMH has no role in predicting oocyte quality in women with advanced age undergoing IVF/ ICSI cycle</dc:title>
  <dc:creator>test</dc:creator>
  <cp:lastModifiedBy>RoyalSystem</cp:lastModifiedBy>
  <cp:revision>29</cp:revision>
  <dcterms:created xsi:type="dcterms:W3CDTF">2021-05-02T05:37:41Z</dcterms:created>
  <dcterms:modified xsi:type="dcterms:W3CDTF">2021-05-05T02:57:49Z</dcterms:modified>
</cp:coreProperties>
</file>