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5" r:id="rId3"/>
    <p:sldId id="346" r:id="rId4"/>
    <p:sldId id="347" r:id="rId5"/>
    <p:sldId id="348" r:id="rId6"/>
    <p:sldId id="349" r:id="rId7"/>
    <p:sldId id="353" r:id="rId8"/>
    <p:sldId id="351" r:id="rId9"/>
    <p:sldId id="356" r:id="rId10"/>
    <p:sldId id="357" r:id="rId11"/>
    <p:sldId id="359" r:id="rId12"/>
    <p:sldId id="355" r:id="rId13"/>
    <p:sldId id="358" r:id="rId14"/>
    <p:sldId id="360" r:id="rId15"/>
    <p:sldId id="352" r:id="rId16"/>
    <p:sldId id="361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0634A-BF67-477C-97AD-8D1BFAC0EFB9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88FF5-7427-463A-A0B3-35152743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9899"/>
            <a:ext cx="9144000" cy="1770063"/>
          </a:xfrm>
          <a:solidFill>
            <a:srgbClr val="002060"/>
          </a:solidFill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002060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7" y="147457"/>
            <a:ext cx="3834426" cy="882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53" y="50111"/>
            <a:ext cx="1004747" cy="10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10515600" cy="1325563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017963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2"/>
            <a:ext cx="1848656" cy="42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838200" cy="8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5352-ABD6-4576-BB56-4DFA73C10467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3547-04F2-404E-A628-2423D8A5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359" y="1856094"/>
            <a:ext cx="10190328" cy="17878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Neurourology</a:t>
            </a:r>
            <a:br>
              <a:rPr lang="en-US" b="1" dirty="0"/>
            </a:br>
            <a:r>
              <a:rPr lang="en-US" b="1" dirty="0"/>
              <a:t>Anatomy, Physiology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7523" y="4188891"/>
            <a:ext cx="9144000" cy="1655762"/>
          </a:xfrm>
        </p:spPr>
        <p:txBody>
          <a:bodyPr/>
          <a:lstStyle/>
          <a:p>
            <a:r>
              <a:rPr lang="en-US" i="1" dirty="0"/>
              <a:t>Erfan </a:t>
            </a:r>
            <a:r>
              <a:rPr lang="en-US" i="1" dirty="0" err="1"/>
              <a:t>Amini</a:t>
            </a:r>
            <a:r>
              <a:rPr lang="en-US" i="1" dirty="0"/>
              <a:t> M.D.</a:t>
            </a:r>
          </a:p>
          <a:p>
            <a:r>
              <a:rPr lang="en-US" i="1" dirty="0"/>
              <a:t>Assistant Professor of Urology</a:t>
            </a:r>
          </a:p>
          <a:p>
            <a:r>
              <a:rPr lang="en-US" i="1" dirty="0"/>
              <a:t>Tehran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04243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4388893" cy="1311160"/>
          </a:xfrm>
        </p:spPr>
        <p:txBody>
          <a:bodyPr/>
          <a:lstStyle/>
          <a:p>
            <a:r>
              <a:rPr lang="en-US" dirty="0"/>
              <a:t>Sacral/Infra-sacral Lesions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4004" y="291852"/>
            <a:ext cx="3222007" cy="64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Sacral/Infra-sacral Lesions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C313A5-3D35-2D4C-AB1F-46119CB7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incontinence</a:t>
            </a:r>
          </a:p>
        </p:txBody>
      </p:sp>
    </p:spTree>
    <p:extLst>
      <p:ext uri="{BB962C8B-B14F-4D97-AF65-F5344CB8AC3E}">
        <p14:creationId xmlns:p14="http://schemas.microsoft.com/office/powerpoint/2010/main" val="250745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6140" y="347805"/>
            <a:ext cx="3676408" cy="59835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43600" y="3842982"/>
            <a:ext cx="358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06770" y="4534457"/>
            <a:ext cx="267574" cy="528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4388893" cy="131116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Supra-Sacral/Infra-Pontine Lesions</a:t>
            </a:r>
          </a:p>
        </p:txBody>
      </p:sp>
    </p:spTree>
    <p:extLst>
      <p:ext uri="{BB962C8B-B14F-4D97-AF65-F5344CB8AC3E}">
        <p14:creationId xmlns:p14="http://schemas.microsoft.com/office/powerpoint/2010/main" val="22975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7028" y="585880"/>
            <a:ext cx="3600208" cy="58595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87028" y="2160896"/>
            <a:ext cx="2438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67504" y="4648200"/>
            <a:ext cx="319628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4388893" cy="1311160"/>
          </a:xfrm>
        </p:spPr>
        <p:txBody>
          <a:bodyPr/>
          <a:lstStyle/>
          <a:p>
            <a:r>
              <a:rPr lang="en-US" dirty="0" err="1"/>
              <a:t>Spra</a:t>
            </a:r>
            <a:r>
              <a:rPr lang="en-US" dirty="0"/>
              <a:t>-Sacral/Infra-Pontine Lesions</a:t>
            </a:r>
          </a:p>
        </p:txBody>
      </p:sp>
    </p:spTree>
    <p:extLst>
      <p:ext uri="{BB962C8B-B14F-4D97-AF65-F5344CB8AC3E}">
        <p14:creationId xmlns:p14="http://schemas.microsoft.com/office/powerpoint/2010/main" val="13831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11689"/>
            <a:ext cx="10153133" cy="18576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Supra-Sacral/Infra-Pontine Lesions</a:t>
            </a:r>
          </a:p>
        </p:txBody>
      </p:sp>
    </p:spTree>
    <p:extLst>
      <p:ext uri="{BB962C8B-B14F-4D97-AF65-F5344CB8AC3E}">
        <p14:creationId xmlns:p14="http://schemas.microsoft.com/office/powerpoint/2010/main" val="298673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6663"/>
            <a:ext cx="11900848" cy="47494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04" y="2975212"/>
            <a:ext cx="11568488" cy="194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937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6781" y="791570"/>
            <a:ext cx="5790798" cy="571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109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1170" cy="67585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171296" y="3398293"/>
            <a:ext cx="2797789" cy="18053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8753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10515600" cy="888079"/>
          </a:xfrm>
        </p:spPr>
        <p:txBody>
          <a:bodyPr/>
          <a:lstStyle/>
          <a:p>
            <a:pPr algn="ctr"/>
            <a:r>
              <a:rPr lang="en-US" b="1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6" y="1769254"/>
            <a:ext cx="5075727" cy="4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8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Afferent Sympathetic</a:t>
            </a:r>
          </a:p>
          <a:p>
            <a:r>
              <a:rPr lang="en-US" dirty="0"/>
              <a:t>Efferent Sympathetic (T11-L2)</a:t>
            </a:r>
          </a:p>
          <a:p>
            <a:r>
              <a:rPr lang="en-US" dirty="0"/>
              <a:t>Afferent Parasympathetic</a:t>
            </a:r>
          </a:p>
          <a:p>
            <a:r>
              <a:rPr lang="en-US" dirty="0"/>
              <a:t>Efferent Parasympathetic (S2-S4)</a:t>
            </a:r>
          </a:p>
          <a:p>
            <a:r>
              <a:rPr lang="en-US" dirty="0"/>
              <a:t>Afferent </a:t>
            </a:r>
            <a:r>
              <a:rPr lang="en-US" dirty="0" err="1"/>
              <a:t>Pudendal</a:t>
            </a:r>
            <a:endParaRPr lang="en-US" dirty="0"/>
          </a:p>
          <a:p>
            <a:r>
              <a:rPr lang="en-US" dirty="0"/>
              <a:t>Efferent </a:t>
            </a:r>
            <a:r>
              <a:rPr lang="en-US" dirty="0" err="1"/>
              <a:t>Pudendal</a:t>
            </a:r>
            <a:r>
              <a:rPr lang="en-US" dirty="0"/>
              <a:t> (S2-S4)</a:t>
            </a:r>
          </a:p>
        </p:txBody>
      </p:sp>
    </p:spTree>
    <p:extLst>
      <p:ext uri="{BB962C8B-B14F-4D97-AF65-F5344CB8AC3E}">
        <p14:creationId xmlns:p14="http://schemas.microsoft.com/office/powerpoint/2010/main" val="151755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10515600" cy="710658"/>
          </a:xfrm>
        </p:spPr>
        <p:txBody>
          <a:bodyPr/>
          <a:lstStyle/>
          <a:p>
            <a:pPr algn="ctr"/>
            <a:r>
              <a:rPr lang="en-US" b="1" dirty="0"/>
              <a:t>Anatomy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974" y="1610437"/>
            <a:ext cx="7530052" cy="49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7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 1\Desktop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0974" y="2033516"/>
            <a:ext cx="7967126" cy="395580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10515600" cy="888079"/>
          </a:xfrm>
        </p:spPr>
        <p:txBody>
          <a:bodyPr/>
          <a:lstStyle/>
          <a:p>
            <a:pPr algn="ctr"/>
            <a:r>
              <a:rPr lang="en-US" b="1" dirty="0"/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55837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4520" y="1629957"/>
            <a:ext cx="5491596" cy="4819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10515600" cy="724306"/>
          </a:xfrm>
        </p:spPr>
        <p:txBody>
          <a:bodyPr/>
          <a:lstStyle/>
          <a:p>
            <a:pPr algn="ctr"/>
            <a:r>
              <a:rPr lang="en-US" b="1" dirty="0"/>
              <a:t>Anatomy</a:t>
            </a:r>
          </a:p>
        </p:txBody>
      </p:sp>
    </p:spTree>
    <p:extLst>
      <p:ext uri="{BB962C8B-B14F-4D97-AF65-F5344CB8AC3E}">
        <p14:creationId xmlns:p14="http://schemas.microsoft.com/office/powerpoint/2010/main" val="225545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31" y="1622831"/>
            <a:ext cx="5355608" cy="4785929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4449170" y="4893859"/>
            <a:ext cx="303706" cy="537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10515600" cy="6697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Neurophysiology</a:t>
            </a:r>
          </a:p>
        </p:txBody>
      </p:sp>
    </p:spTree>
    <p:extLst>
      <p:ext uri="{BB962C8B-B14F-4D97-AF65-F5344CB8AC3E}">
        <p14:creationId xmlns:p14="http://schemas.microsoft.com/office/powerpoint/2010/main" val="33922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79"/>
            <a:ext cx="3979460" cy="1352103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8797" y="364546"/>
            <a:ext cx="3469919" cy="623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912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880"/>
            <a:ext cx="3474493" cy="11746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Suprapontine</a:t>
            </a:r>
            <a:r>
              <a:rPr lang="en-US" dirty="0"/>
              <a:t> Lesions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242" y="243370"/>
            <a:ext cx="3365655" cy="64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78</Words>
  <Application>Microsoft Macintosh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Neurourology Anatomy, Physiology and Beyond</vt:lpstr>
      <vt:lpstr>Anatomy</vt:lpstr>
      <vt:lpstr>Anatomy</vt:lpstr>
      <vt:lpstr>Anatomy</vt:lpstr>
      <vt:lpstr>Anatomy</vt:lpstr>
      <vt:lpstr>Anatomy</vt:lpstr>
      <vt:lpstr>Neurophysiology</vt:lpstr>
      <vt:lpstr>Pathophysiology</vt:lpstr>
      <vt:lpstr>Suprapontine Lesions</vt:lpstr>
      <vt:lpstr>Sacral/Infra-sacral Lesions</vt:lpstr>
      <vt:lpstr>Sacral/Infra-sacral Lesions</vt:lpstr>
      <vt:lpstr>Supra-Sacral/Infra-Pontine Lesions</vt:lpstr>
      <vt:lpstr>Spra-Sacral/Infra-Pontine Lesions</vt:lpstr>
      <vt:lpstr>Supra-Sacral/Infra-Pontine Lesions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Erfan</cp:lastModifiedBy>
  <cp:revision>113</cp:revision>
  <dcterms:created xsi:type="dcterms:W3CDTF">2017-09-03T21:38:22Z</dcterms:created>
  <dcterms:modified xsi:type="dcterms:W3CDTF">2023-06-21T20:56:08Z</dcterms:modified>
</cp:coreProperties>
</file>