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86" r:id="rId3"/>
    <p:sldId id="258" r:id="rId4"/>
    <p:sldId id="259" r:id="rId5"/>
    <p:sldId id="260" r:id="rId6"/>
    <p:sldId id="261" r:id="rId7"/>
    <p:sldId id="262" r:id="rId8"/>
    <p:sldId id="264" r:id="rId9"/>
    <p:sldId id="267" r:id="rId10"/>
    <p:sldId id="274" r:id="rId11"/>
    <p:sldId id="277" r:id="rId12"/>
    <p:sldId id="278" r:id="rId13"/>
    <p:sldId id="279" r:id="rId14"/>
    <p:sldId id="283" r:id="rId15"/>
    <p:sldId id="284"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21" autoAdjust="0"/>
    <p:restoredTop sz="94660"/>
  </p:normalViewPr>
  <p:slideViewPr>
    <p:cSldViewPr snapToGrid="0">
      <p:cViewPr>
        <p:scale>
          <a:sx n="81" d="100"/>
          <a:sy n="81" d="100"/>
        </p:scale>
        <p:origin x="-246"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5/25/2021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5/25/2021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5/25/2021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5/25/2021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5/25/2021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5/25/2021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5/25/2021</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5/25/2021</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5/25/2021</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5/25/2021</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5/25/2021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5/25/2021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0"/>
            <a:ext cx="9944100" cy="6858000"/>
          </a:xfrm>
          <a:prstGeom prst="rect">
            <a:avLst/>
          </a:prstGeom>
        </p:spPr>
      </p:pic>
    </p:spTree>
    <p:extLst>
      <p:ext uri="{BB962C8B-B14F-4D97-AF65-F5344CB8AC3E}">
        <p14:creationId xmlns:p14="http://schemas.microsoft.com/office/powerpoint/2010/main" val="409049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63906"/>
          </a:xfrm>
        </p:spPr>
        <p:txBody>
          <a:bodyPr>
            <a:normAutofit fontScale="90000"/>
          </a:bodyPr>
          <a:lstStyle/>
          <a:p>
            <a:r>
              <a:rPr lang="en-US" sz="4400" dirty="0"/>
              <a:t>DIAGNOSIS</a:t>
            </a:r>
          </a:p>
        </p:txBody>
      </p:sp>
      <p:sp>
        <p:nvSpPr>
          <p:cNvPr id="3" name="Content Placeholder 2"/>
          <p:cNvSpPr>
            <a:spLocks noGrp="1"/>
          </p:cNvSpPr>
          <p:nvPr>
            <p:ph idx="1"/>
          </p:nvPr>
        </p:nvSpPr>
        <p:spPr>
          <a:xfrm>
            <a:off x="1066800" y="1485900"/>
            <a:ext cx="10058400" cy="5105400"/>
          </a:xfrm>
        </p:spPr>
        <p:txBody>
          <a:bodyPr>
            <a:normAutofit/>
          </a:bodyPr>
          <a:lstStyle/>
          <a:p>
            <a:r>
              <a:rPr lang="en-US" sz="2400" dirty="0"/>
              <a:t>Transvaginal ultrasound (TVUS</a:t>
            </a:r>
            <a:r>
              <a:rPr lang="en-US" sz="2400" dirty="0" smtClean="0"/>
              <a:t>)</a:t>
            </a:r>
            <a:endParaRPr lang="en-US" sz="2400" dirty="0"/>
          </a:p>
          <a:p>
            <a:r>
              <a:rPr lang="en-US" sz="2400" dirty="0" smtClean="0"/>
              <a:t> </a:t>
            </a:r>
            <a:r>
              <a:rPr lang="en-US" sz="2400" dirty="0" err="1" smtClean="0"/>
              <a:t>sonohysterography</a:t>
            </a:r>
            <a:endParaRPr lang="en-US" sz="2400" dirty="0"/>
          </a:p>
          <a:p>
            <a:r>
              <a:rPr lang="en-US" sz="2400" dirty="0" smtClean="0"/>
              <a:t> hysterography</a:t>
            </a:r>
          </a:p>
          <a:p>
            <a:r>
              <a:rPr lang="en-US" sz="2400" dirty="0" smtClean="0"/>
              <a:t> hysteroscopy</a:t>
            </a:r>
          </a:p>
          <a:p>
            <a:r>
              <a:rPr lang="en-US" sz="2400" dirty="0" smtClean="0"/>
              <a:t>magnetic </a:t>
            </a:r>
            <a:r>
              <a:rPr lang="en-US" sz="2400" dirty="0"/>
              <a:t>resonance imaging </a:t>
            </a:r>
            <a:endParaRPr lang="en-US" sz="2400" dirty="0" smtClean="0"/>
          </a:p>
          <a:p>
            <a:pPr marL="0" indent="0">
              <a:buNone/>
            </a:pPr>
            <a:endParaRPr lang="en-US" sz="2400" dirty="0" smtClean="0"/>
          </a:p>
          <a:p>
            <a:pPr marL="0" indent="0">
              <a:buNone/>
            </a:pPr>
            <a:endParaRPr lang="en-US" sz="2400" dirty="0"/>
          </a:p>
          <a:p>
            <a:endParaRPr lang="en-US" sz="2400" dirty="0"/>
          </a:p>
        </p:txBody>
      </p:sp>
    </p:spTree>
    <p:extLst>
      <p:ext uri="{BB962C8B-B14F-4D97-AF65-F5344CB8AC3E}">
        <p14:creationId xmlns:p14="http://schemas.microsoft.com/office/powerpoint/2010/main" val="979642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94106"/>
          </a:xfrm>
        </p:spPr>
        <p:txBody>
          <a:bodyPr>
            <a:normAutofit/>
          </a:bodyPr>
          <a:lstStyle/>
          <a:p>
            <a:r>
              <a:rPr lang="en-US" sz="4400" dirty="0" smtClean="0"/>
              <a:t>Treatment</a:t>
            </a:r>
            <a:endParaRPr lang="en-US" sz="4400" dirty="0"/>
          </a:p>
        </p:txBody>
      </p:sp>
      <p:sp>
        <p:nvSpPr>
          <p:cNvPr id="3" name="Content Placeholder 2"/>
          <p:cNvSpPr>
            <a:spLocks noGrp="1"/>
          </p:cNvSpPr>
          <p:nvPr>
            <p:ph idx="1"/>
          </p:nvPr>
        </p:nvSpPr>
        <p:spPr>
          <a:xfrm>
            <a:off x="1066800" y="1422400"/>
            <a:ext cx="10058400" cy="4612640"/>
          </a:xfrm>
        </p:spPr>
        <p:txBody>
          <a:bodyPr>
            <a:normAutofit/>
          </a:bodyPr>
          <a:lstStyle/>
          <a:p>
            <a:endParaRPr lang="en-US" sz="2800" dirty="0" smtClean="0"/>
          </a:p>
          <a:p>
            <a:endParaRPr lang="en-US" sz="2800" dirty="0"/>
          </a:p>
          <a:p>
            <a:r>
              <a:rPr lang="en-US" sz="2800" dirty="0" smtClean="0"/>
              <a:t>pharmacological treatment</a:t>
            </a:r>
          </a:p>
          <a:p>
            <a:r>
              <a:rPr lang="en-US" sz="2800" dirty="0" smtClean="0"/>
              <a:t>surgical treatment</a:t>
            </a:r>
            <a:endParaRPr lang="en-US" sz="2800" dirty="0"/>
          </a:p>
          <a:p>
            <a:endParaRPr lang="en-US" sz="2800" dirty="0"/>
          </a:p>
        </p:txBody>
      </p:sp>
    </p:spTree>
    <p:extLst>
      <p:ext uri="{BB962C8B-B14F-4D97-AF65-F5344CB8AC3E}">
        <p14:creationId xmlns:p14="http://schemas.microsoft.com/office/powerpoint/2010/main" val="531376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32206"/>
          </a:xfrm>
        </p:spPr>
        <p:txBody>
          <a:bodyPr>
            <a:normAutofit/>
          </a:bodyPr>
          <a:lstStyle/>
          <a:p>
            <a:r>
              <a:rPr lang="en-US" sz="4400" dirty="0"/>
              <a:t>Clinical Management</a:t>
            </a:r>
          </a:p>
        </p:txBody>
      </p:sp>
      <p:sp>
        <p:nvSpPr>
          <p:cNvPr id="3" name="Content Placeholder 2"/>
          <p:cNvSpPr>
            <a:spLocks noGrp="1"/>
          </p:cNvSpPr>
          <p:nvPr>
            <p:ph idx="1"/>
          </p:nvPr>
        </p:nvSpPr>
        <p:spPr>
          <a:xfrm>
            <a:off x="1066800" y="1574800"/>
            <a:ext cx="10058400" cy="4460240"/>
          </a:xfrm>
        </p:spPr>
        <p:txBody>
          <a:bodyPr>
            <a:normAutofit/>
          </a:bodyPr>
          <a:lstStyle/>
          <a:p>
            <a:endParaRPr lang="en-US" sz="2400" dirty="0" smtClean="0"/>
          </a:p>
          <a:p>
            <a:r>
              <a:rPr lang="en-US" sz="2400" dirty="0" smtClean="0"/>
              <a:t> </a:t>
            </a:r>
            <a:r>
              <a:rPr lang="en-US" sz="2400" dirty="0"/>
              <a:t>the first choice </a:t>
            </a:r>
            <a:r>
              <a:rPr lang="en-US" sz="2400" dirty="0" smtClean="0"/>
              <a:t>resection </a:t>
            </a:r>
            <a:r>
              <a:rPr lang="en-US" sz="2400" dirty="0"/>
              <a:t>of the defect due to its minimally invasive approach and good therapeutic </a:t>
            </a:r>
            <a:r>
              <a:rPr lang="en-US" sz="2400" dirty="0" smtClean="0"/>
              <a:t>results.</a:t>
            </a:r>
          </a:p>
          <a:p>
            <a:endParaRPr lang="en-US" sz="2400" dirty="0" smtClean="0"/>
          </a:p>
          <a:p>
            <a:r>
              <a:rPr lang="en-US" sz="2400" dirty="0" smtClean="0"/>
              <a:t> positive </a:t>
            </a:r>
            <a:r>
              <a:rPr lang="en-US" sz="2400" dirty="0"/>
              <a:t>results in eliminating intermenstrual bleeding after three cycles of oral contraceptives in relatively higher doses</a:t>
            </a:r>
            <a:endParaRPr lang="en-US" sz="2400" dirty="0" smtClean="0"/>
          </a:p>
          <a:p>
            <a:endParaRPr lang="en-US" sz="2400" dirty="0"/>
          </a:p>
        </p:txBody>
      </p:sp>
    </p:spTree>
    <p:extLst>
      <p:ext uri="{BB962C8B-B14F-4D97-AF65-F5344CB8AC3E}">
        <p14:creationId xmlns:p14="http://schemas.microsoft.com/office/powerpoint/2010/main" val="4080950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406400"/>
            <a:ext cx="10058400" cy="5981700"/>
          </a:xfrm>
        </p:spPr>
        <p:txBody>
          <a:bodyPr>
            <a:normAutofit/>
          </a:bodyPr>
          <a:lstStyle/>
          <a:p>
            <a:r>
              <a:rPr lang="en-US" sz="2400" dirty="0" err="1"/>
              <a:t>Hysteroscopic</a:t>
            </a:r>
            <a:r>
              <a:rPr lang="en-US" sz="2400" dirty="0"/>
              <a:t> resection </a:t>
            </a:r>
            <a:endParaRPr lang="en-US" sz="2400" dirty="0" smtClean="0"/>
          </a:p>
          <a:p>
            <a:pPr marL="0" indent="0">
              <a:buNone/>
            </a:pPr>
            <a:endParaRPr lang="en-US" sz="2400" dirty="0" smtClean="0"/>
          </a:p>
          <a:p>
            <a:r>
              <a:rPr lang="en-US" sz="2400" dirty="0" smtClean="0"/>
              <a:t>outcome </a:t>
            </a:r>
            <a:r>
              <a:rPr lang="en-US" sz="2400" dirty="0"/>
              <a:t>rates of </a:t>
            </a:r>
            <a:r>
              <a:rPr lang="en-US" sz="2400" dirty="0" err="1"/>
              <a:t>hysteroscopic</a:t>
            </a:r>
            <a:r>
              <a:rPr lang="en-US" sz="2400" dirty="0"/>
              <a:t> resection of 85.5%, ranging from 59.6% to 100%, completely solving AUB symptoms in 72.4% of the cases</a:t>
            </a:r>
            <a:r>
              <a:rPr lang="en-US" sz="2400" dirty="0" smtClean="0"/>
              <a:t>.</a:t>
            </a:r>
          </a:p>
          <a:p>
            <a:pPr marL="0" indent="0">
              <a:buNone/>
            </a:pPr>
            <a:endParaRPr lang="en-US" sz="2400" dirty="0" smtClean="0"/>
          </a:p>
          <a:p>
            <a:r>
              <a:rPr lang="en-US" sz="2400" dirty="0" smtClean="0"/>
              <a:t>hysteroscopy </a:t>
            </a:r>
            <a:r>
              <a:rPr lang="en-US" sz="2400" dirty="0"/>
              <a:t>is recommended to be performed if the remaining </a:t>
            </a:r>
            <a:r>
              <a:rPr lang="en-US" sz="2400" dirty="0" err="1"/>
              <a:t>myometrial</a:t>
            </a:r>
            <a:r>
              <a:rPr lang="en-US" sz="2400" dirty="0"/>
              <a:t> thickness is &gt;</a:t>
            </a:r>
            <a:r>
              <a:rPr lang="en-US" sz="2400" dirty="0" smtClean="0"/>
              <a:t>3mm</a:t>
            </a:r>
          </a:p>
          <a:p>
            <a:endParaRPr lang="en-US" sz="2400" dirty="0"/>
          </a:p>
          <a:p>
            <a:r>
              <a:rPr lang="en-US" sz="2400" dirty="0"/>
              <a:t>A laparoscopic approach has been advocated for large defects (RM &lt;3mm)</a:t>
            </a:r>
          </a:p>
          <a:p>
            <a:endParaRPr lang="en-US" sz="2400" dirty="0"/>
          </a:p>
        </p:txBody>
      </p:sp>
    </p:spTree>
    <p:extLst>
      <p:ext uri="{BB962C8B-B14F-4D97-AF65-F5344CB8AC3E}">
        <p14:creationId xmlns:p14="http://schemas.microsoft.com/office/powerpoint/2010/main" val="4234331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10058400" cy="5196840"/>
          </a:xfrm>
        </p:spPr>
        <p:txBody>
          <a:bodyPr>
            <a:normAutofit/>
          </a:bodyPr>
          <a:lstStyle/>
          <a:p>
            <a:r>
              <a:rPr lang="en-US" sz="2400" dirty="0"/>
              <a:t>The transvaginal </a:t>
            </a:r>
            <a:r>
              <a:rPr lang="en-US" sz="2400" dirty="0" err="1"/>
              <a:t>isthmocele</a:t>
            </a:r>
            <a:r>
              <a:rPr lang="en-US" sz="2400" dirty="0"/>
              <a:t> repair was found to be cost-effective with shorter operation time and comparably more effective than laparoscopy. </a:t>
            </a:r>
            <a:endParaRPr lang="en-US" sz="2400" dirty="0" smtClean="0"/>
          </a:p>
          <a:p>
            <a:endParaRPr lang="en-US" sz="2400" dirty="0"/>
          </a:p>
          <a:p>
            <a:r>
              <a:rPr lang="en-US" sz="2400" dirty="0" smtClean="0"/>
              <a:t>Hysterectomy </a:t>
            </a:r>
            <a:r>
              <a:rPr lang="en-US" sz="2400" dirty="0"/>
              <a:t>is the curative management for large symptomatic </a:t>
            </a:r>
            <a:r>
              <a:rPr lang="en-US" sz="2400" dirty="0" err="1"/>
              <a:t>isthmocele</a:t>
            </a:r>
            <a:r>
              <a:rPr lang="en-US" sz="2400" dirty="0"/>
              <a:t> in women who do not wish to conceive anymore</a:t>
            </a:r>
            <a:r>
              <a:rPr lang="en-US" sz="2400" dirty="0" smtClean="0"/>
              <a:t>.</a:t>
            </a:r>
          </a:p>
          <a:p>
            <a:endParaRPr lang="en-US" sz="2400" dirty="0"/>
          </a:p>
        </p:txBody>
      </p:sp>
    </p:spTree>
    <p:extLst>
      <p:ext uri="{BB962C8B-B14F-4D97-AF65-F5344CB8AC3E}">
        <p14:creationId xmlns:p14="http://schemas.microsoft.com/office/powerpoint/2010/main" val="309936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56006"/>
          </a:xfrm>
        </p:spPr>
        <p:txBody>
          <a:bodyPr>
            <a:normAutofit/>
          </a:bodyPr>
          <a:lstStyle/>
          <a:p>
            <a:r>
              <a:rPr lang="en-US" sz="4000" dirty="0"/>
              <a:t>ISTHMOCELE AND PREGNANCY</a:t>
            </a:r>
          </a:p>
        </p:txBody>
      </p:sp>
      <p:sp>
        <p:nvSpPr>
          <p:cNvPr id="3" name="Content Placeholder 2"/>
          <p:cNvSpPr>
            <a:spLocks noGrp="1"/>
          </p:cNvSpPr>
          <p:nvPr>
            <p:ph idx="1"/>
          </p:nvPr>
        </p:nvSpPr>
        <p:spPr>
          <a:xfrm>
            <a:off x="1066800" y="1358900"/>
            <a:ext cx="10058400" cy="4676140"/>
          </a:xfrm>
        </p:spPr>
        <p:txBody>
          <a:bodyPr>
            <a:normAutofit/>
          </a:bodyPr>
          <a:lstStyle/>
          <a:p>
            <a:endParaRPr lang="en-US" sz="2400" dirty="0" smtClean="0"/>
          </a:p>
          <a:p>
            <a:r>
              <a:rPr lang="en-US" sz="2400" dirty="0" smtClean="0"/>
              <a:t>RM </a:t>
            </a:r>
            <a:r>
              <a:rPr lang="en-US" sz="2400" dirty="0"/>
              <a:t>in the lower uterine segment (LUS) by </a:t>
            </a:r>
            <a:r>
              <a:rPr lang="en-US" sz="2400" dirty="0" err="1" smtClean="0"/>
              <a:t>sono</a:t>
            </a:r>
            <a:r>
              <a:rPr lang="en-US" sz="2400" dirty="0" smtClean="0"/>
              <a:t> </a:t>
            </a:r>
            <a:r>
              <a:rPr lang="en-US" sz="2400" dirty="0"/>
              <a:t>can be used to predict the </a:t>
            </a:r>
            <a:r>
              <a:rPr lang="en-US" sz="2400" dirty="0" smtClean="0"/>
              <a:t>cesarean </a:t>
            </a:r>
            <a:r>
              <a:rPr lang="en-US" sz="2400" dirty="0"/>
              <a:t>scar dehiscence or rupture in future or ongoing </a:t>
            </a:r>
            <a:r>
              <a:rPr lang="en-US" sz="2400" dirty="0" err="1" smtClean="0"/>
              <a:t>pregnancies.but</a:t>
            </a:r>
            <a:r>
              <a:rPr lang="en-US" sz="2400" dirty="0" smtClean="0"/>
              <a:t> </a:t>
            </a:r>
            <a:r>
              <a:rPr lang="en-US" sz="2400" dirty="0"/>
              <a:t>no cutoff value has been universally defined.</a:t>
            </a:r>
            <a:endParaRPr lang="en-US" sz="2400" dirty="0" smtClean="0"/>
          </a:p>
          <a:p>
            <a:endParaRPr lang="en-US" sz="2400" dirty="0"/>
          </a:p>
          <a:p>
            <a:r>
              <a:rPr lang="en-US" sz="2400" dirty="0" smtClean="0"/>
              <a:t> other factors such </a:t>
            </a:r>
            <a:r>
              <a:rPr lang="en-US" sz="2400" dirty="0"/>
              <a:t>as number of previous CSs, time between pregnancies, previous vaginal delivery, maternal age, among others, in the decision of a trial of labor after CS or performing a repeat CS.</a:t>
            </a:r>
          </a:p>
        </p:txBody>
      </p:sp>
    </p:spTree>
    <p:extLst>
      <p:ext uri="{BB962C8B-B14F-4D97-AF65-F5344CB8AC3E}">
        <p14:creationId xmlns:p14="http://schemas.microsoft.com/office/powerpoint/2010/main" val="3059814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30606"/>
          </a:xfrm>
        </p:spPr>
        <p:txBody>
          <a:bodyPr>
            <a:normAutofit/>
          </a:bodyPr>
          <a:lstStyle/>
          <a:p>
            <a:r>
              <a:rPr lang="en-US" sz="4000" dirty="0"/>
              <a:t>CONCLUSION</a:t>
            </a:r>
          </a:p>
        </p:txBody>
      </p:sp>
      <p:sp>
        <p:nvSpPr>
          <p:cNvPr id="3" name="Content Placeholder 2"/>
          <p:cNvSpPr>
            <a:spLocks noGrp="1"/>
          </p:cNvSpPr>
          <p:nvPr>
            <p:ph idx="1"/>
          </p:nvPr>
        </p:nvSpPr>
        <p:spPr>
          <a:xfrm>
            <a:off x="1066800" y="1587500"/>
            <a:ext cx="10058400" cy="5918200"/>
          </a:xfrm>
        </p:spPr>
        <p:txBody>
          <a:bodyPr>
            <a:noAutofit/>
          </a:bodyPr>
          <a:lstStyle/>
          <a:p>
            <a:r>
              <a:rPr lang="en-US" sz="2000" dirty="0"/>
              <a:t>The increasing prevalence of </a:t>
            </a:r>
            <a:r>
              <a:rPr lang="en-US" sz="2000" dirty="0" err="1" smtClean="0"/>
              <a:t>isthmocele</a:t>
            </a:r>
            <a:r>
              <a:rPr lang="en-US" sz="2000" dirty="0" smtClean="0"/>
              <a:t> and complications</a:t>
            </a:r>
            <a:r>
              <a:rPr lang="en-US" sz="2000" dirty="0"/>
              <a:t>, led by the rising number of </a:t>
            </a:r>
            <a:r>
              <a:rPr lang="en-US" sz="2000" dirty="0" smtClean="0"/>
              <a:t>CS. </a:t>
            </a:r>
          </a:p>
          <a:p>
            <a:r>
              <a:rPr lang="en-US" sz="2000" dirty="0" smtClean="0"/>
              <a:t>Postmenstrual </a:t>
            </a:r>
            <a:r>
              <a:rPr lang="en-US" sz="2000" dirty="0"/>
              <a:t>spotting, pelvic pain, and secondary infertility are common complaints in gynecologist practice, and </a:t>
            </a:r>
            <a:r>
              <a:rPr lang="en-US" sz="2000" dirty="0" err="1" smtClean="0"/>
              <a:t>isthmocele</a:t>
            </a:r>
            <a:r>
              <a:rPr lang="en-US" sz="2000" dirty="0"/>
              <a:t> should figure as a differential diagnosis in women with previous CS deliveries, especially in those with risk factors of multiple previous CSs and retroflexed uterus</a:t>
            </a:r>
            <a:r>
              <a:rPr lang="en-US" sz="2000" dirty="0" smtClean="0"/>
              <a:t>.</a:t>
            </a:r>
          </a:p>
          <a:p>
            <a:r>
              <a:rPr lang="en-US" sz="2000" dirty="0" smtClean="0"/>
              <a:t> </a:t>
            </a:r>
            <a:r>
              <a:rPr lang="en-US" sz="2000" dirty="0"/>
              <a:t>Diagnosis of </a:t>
            </a:r>
            <a:r>
              <a:rPr lang="en-US" sz="2000" dirty="0" err="1"/>
              <a:t>isthmocele</a:t>
            </a:r>
            <a:r>
              <a:rPr lang="en-US" sz="2000" dirty="0"/>
              <a:t> by TVUS and especially by SIS are cost-effective and have good specificity and sensitivity</a:t>
            </a:r>
            <a:r>
              <a:rPr lang="en-US" sz="2000" dirty="0" smtClean="0"/>
              <a:t>.</a:t>
            </a:r>
          </a:p>
          <a:p>
            <a:r>
              <a:rPr lang="en-US" sz="2000" dirty="0" smtClean="0"/>
              <a:t> </a:t>
            </a:r>
            <a:r>
              <a:rPr lang="en-US" sz="2000" dirty="0"/>
              <a:t>Treatment should be offered according to the presence of symptoms, secondary infertility, defect size, and plans for childbearing. The defect can be minimally invasively repaired with sparing techniques by hysteroscopy for </a:t>
            </a:r>
            <a:r>
              <a:rPr lang="en-US" sz="2000" dirty="0" smtClean="0"/>
              <a:t>small </a:t>
            </a:r>
            <a:r>
              <a:rPr lang="en-US" sz="2000" dirty="0"/>
              <a:t>defects, and by vaginal approach, laparoscopy, and combined </a:t>
            </a:r>
            <a:r>
              <a:rPr lang="en-US" sz="2000" dirty="0" smtClean="0"/>
              <a:t>laparoscopy </a:t>
            </a:r>
            <a:r>
              <a:rPr lang="en-US" sz="2000" dirty="0"/>
              <a:t>and hysteroscopy for larger </a:t>
            </a:r>
            <a:r>
              <a:rPr lang="en-US" sz="2000" dirty="0" smtClean="0"/>
              <a:t>defects.</a:t>
            </a:r>
            <a:endParaRPr lang="en-US" sz="2000" dirty="0"/>
          </a:p>
        </p:txBody>
      </p:sp>
    </p:spTree>
    <p:extLst>
      <p:ext uri="{BB962C8B-B14F-4D97-AF65-F5344CB8AC3E}">
        <p14:creationId xmlns:p14="http://schemas.microsoft.com/office/powerpoint/2010/main" val="260259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Isthmocele</a:t>
            </a:r>
            <a:r>
              <a:rPr lang="en-US" dirty="0"/>
              <a:t>: an overview of diagnosis and </a:t>
            </a:r>
            <a:r>
              <a:rPr lang="en-US" dirty="0" smtClean="0"/>
              <a:t>treatment</a:t>
            </a:r>
            <a:endParaRPr lang="en-US" dirty="0"/>
          </a:p>
        </p:txBody>
      </p:sp>
      <p:sp>
        <p:nvSpPr>
          <p:cNvPr id="3" name="Content Placeholder 2"/>
          <p:cNvSpPr>
            <a:spLocks noGrp="1"/>
          </p:cNvSpPr>
          <p:nvPr>
            <p:ph idx="1"/>
          </p:nvPr>
        </p:nvSpPr>
        <p:spPr>
          <a:xfrm>
            <a:off x="1066800" y="3149600"/>
            <a:ext cx="10058400" cy="2885440"/>
          </a:xfrm>
        </p:spPr>
        <p:txBody>
          <a:bodyPr>
            <a:normAutofit/>
          </a:bodyPr>
          <a:lstStyle/>
          <a:p>
            <a:r>
              <a:rPr lang="en-US" sz="2800" dirty="0"/>
              <a:t>Dr. Maryam </a:t>
            </a:r>
            <a:r>
              <a:rPr lang="en-US" sz="2800" dirty="0" err="1"/>
              <a:t>Razavi</a:t>
            </a:r>
            <a:endParaRPr lang="en-US" sz="2800" dirty="0"/>
          </a:p>
          <a:p>
            <a:r>
              <a:rPr lang="en-US" sz="2800" dirty="0"/>
              <a:t>Fellow in Infertility</a:t>
            </a:r>
          </a:p>
          <a:p>
            <a:endParaRPr lang="en-US" sz="2800" dirty="0"/>
          </a:p>
          <a:p>
            <a:r>
              <a:rPr lang="en-US" sz="2800" dirty="0" err="1"/>
              <a:t>Emam</a:t>
            </a:r>
            <a:r>
              <a:rPr lang="en-US" sz="2800" dirty="0"/>
              <a:t> Hospital</a:t>
            </a:r>
          </a:p>
          <a:p>
            <a:r>
              <a:rPr lang="en-US" sz="2800" dirty="0"/>
              <a:t>Tehran University of Medical Sciences </a:t>
            </a:r>
            <a:endParaRPr lang="fa-IR" sz="2800" dirty="0"/>
          </a:p>
          <a:p>
            <a:endParaRPr lang="en-US" sz="2800" dirty="0"/>
          </a:p>
        </p:txBody>
      </p:sp>
    </p:spTree>
    <p:extLst>
      <p:ext uri="{BB962C8B-B14F-4D97-AF65-F5344CB8AC3E}">
        <p14:creationId xmlns:p14="http://schemas.microsoft.com/office/powerpoint/2010/main" val="389926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482600"/>
            <a:ext cx="10058400" cy="5829300"/>
          </a:xfrm>
        </p:spPr>
        <p:txBody>
          <a:bodyPr>
            <a:noAutofit/>
          </a:bodyPr>
          <a:lstStyle/>
          <a:p>
            <a:r>
              <a:rPr lang="en-US" sz="3600" dirty="0" smtClean="0">
                <a:latin typeface="AdvisorSSi" panose="00000400000000000000" pitchFamily="2" charset="0"/>
              </a:rPr>
              <a:t>Some of </a:t>
            </a:r>
            <a:r>
              <a:rPr lang="en-US" sz="3600" dirty="0" err="1" smtClean="0">
                <a:latin typeface="AdvisorSSi" panose="00000400000000000000" pitchFamily="2" charset="0"/>
              </a:rPr>
              <a:t>compliation</a:t>
            </a:r>
            <a:r>
              <a:rPr lang="en-US" sz="3600" dirty="0" smtClean="0">
                <a:latin typeface="AdvisorSSi" panose="00000400000000000000" pitchFamily="2" charset="0"/>
              </a:rPr>
              <a:t> of cesarean such </a:t>
            </a:r>
            <a:r>
              <a:rPr lang="en-US" sz="3600" dirty="0">
                <a:latin typeface="AdvisorSSi" panose="00000400000000000000" pitchFamily="2" charset="0"/>
              </a:rPr>
              <a:t>as scar dehiscence, placenta </a:t>
            </a:r>
            <a:r>
              <a:rPr lang="en-US" sz="3600" dirty="0" err="1">
                <a:latin typeface="AdvisorSSi" panose="00000400000000000000" pitchFamily="2" charset="0"/>
              </a:rPr>
              <a:t>praevia</a:t>
            </a:r>
            <a:r>
              <a:rPr lang="en-US" sz="3600" dirty="0">
                <a:latin typeface="AdvisorSSi" panose="00000400000000000000" pitchFamily="2" charset="0"/>
              </a:rPr>
              <a:t> and </a:t>
            </a:r>
            <a:r>
              <a:rPr lang="en-US" sz="3600" dirty="0" err="1">
                <a:latin typeface="AdvisorSSi" panose="00000400000000000000" pitchFamily="2" charset="0"/>
              </a:rPr>
              <a:t>accreta</a:t>
            </a:r>
            <a:r>
              <a:rPr lang="en-US" sz="3600" dirty="0">
                <a:latin typeface="AdvisorSSi" panose="00000400000000000000" pitchFamily="2" charset="0"/>
              </a:rPr>
              <a:t> </a:t>
            </a:r>
            <a:r>
              <a:rPr lang="en-US" sz="3600" dirty="0" smtClean="0">
                <a:latin typeface="AdvisorSSi" panose="00000400000000000000" pitchFamily="2" charset="0"/>
              </a:rPr>
              <a:t>, </a:t>
            </a:r>
            <a:r>
              <a:rPr lang="en-US" sz="3600" dirty="0" err="1">
                <a:latin typeface="AdvisorSSi" panose="00000400000000000000" pitchFamily="2" charset="0"/>
              </a:rPr>
              <a:t>isthmocele</a:t>
            </a:r>
            <a:r>
              <a:rPr lang="en-US" sz="3600" dirty="0">
                <a:latin typeface="AdvisorSSi" panose="00000400000000000000" pitchFamily="2" charset="0"/>
              </a:rPr>
              <a:t> or niche</a:t>
            </a:r>
            <a:r>
              <a:rPr lang="en-US" sz="3600" dirty="0" smtClean="0">
                <a:latin typeface="AdvisorSSi" panose="00000400000000000000" pitchFamily="2" charset="0"/>
              </a:rPr>
              <a:t>.</a:t>
            </a:r>
          </a:p>
          <a:p>
            <a:endParaRPr lang="en-US" sz="3600" dirty="0" smtClean="0">
              <a:latin typeface="AdvisorSSi" panose="00000400000000000000" pitchFamily="2" charset="0"/>
            </a:endParaRPr>
          </a:p>
          <a:p>
            <a:r>
              <a:rPr lang="en-US" sz="3600" dirty="0">
                <a:latin typeface="AdvisorMediumSSi" panose="00000400000000000000" pitchFamily="2" charset="0"/>
              </a:rPr>
              <a:t>The </a:t>
            </a:r>
            <a:r>
              <a:rPr lang="en-US" sz="3600" dirty="0" err="1">
                <a:latin typeface="AdvisorMediumSSi" panose="00000400000000000000" pitchFamily="2" charset="0"/>
              </a:rPr>
              <a:t>isthmocele</a:t>
            </a:r>
            <a:r>
              <a:rPr lang="en-US" sz="3600" dirty="0">
                <a:latin typeface="AdvisorMediumSSi" panose="00000400000000000000" pitchFamily="2" charset="0"/>
              </a:rPr>
              <a:t> is a </a:t>
            </a:r>
            <a:r>
              <a:rPr lang="en-US" sz="3600" dirty="0" err="1">
                <a:latin typeface="AdvisorMediumSSi" panose="00000400000000000000" pitchFamily="2" charset="0"/>
              </a:rPr>
              <a:t>myometrial</a:t>
            </a:r>
            <a:r>
              <a:rPr lang="en-US" sz="3600" dirty="0">
                <a:latin typeface="AdvisorMediumSSi" panose="00000400000000000000" pitchFamily="2" charset="0"/>
              </a:rPr>
              <a:t> defect resembling a pouch on the anterior wall of the uterine isthmus, over a previous cesarean scar</a:t>
            </a:r>
          </a:p>
          <a:p>
            <a:endParaRPr lang="en-US" sz="3600" dirty="0">
              <a:latin typeface="AdvisorSSi" panose="00000400000000000000" pitchFamily="2" charset="0"/>
            </a:endParaRPr>
          </a:p>
        </p:txBody>
      </p:sp>
    </p:spTree>
    <p:extLst>
      <p:ext uri="{BB962C8B-B14F-4D97-AF65-F5344CB8AC3E}">
        <p14:creationId xmlns:p14="http://schemas.microsoft.com/office/powerpoint/2010/main" val="368876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55600"/>
            <a:ext cx="10058400" cy="6096000"/>
          </a:xfrm>
        </p:spPr>
        <p:txBody>
          <a:bodyPr>
            <a:noAutofit/>
          </a:bodyPr>
          <a:lstStyle/>
          <a:p>
            <a:r>
              <a:rPr lang="en-US" sz="3200" dirty="0" smtClean="0">
                <a:latin typeface="AdvisorSSi" panose="00000400000000000000" pitchFamily="2" charset="0"/>
              </a:rPr>
              <a:t>that may predispose the emergence of symptoms like menorrhagia, abnormal uterine bleeding (AUB), pelvic pain, dysmenorrhea, cesarean scar pregnancy and secondary infertility</a:t>
            </a:r>
          </a:p>
          <a:p>
            <a:endParaRPr lang="en-US" sz="3200" dirty="0" smtClean="0">
              <a:latin typeface="AdvisorSSi" panose="00000400000000000000" pitchFamily="2" charset="0"/>
            </a:endParaRPr>
          </a:p>
          <a:p>
            <a:r>
              <a:rPr lang="en-US" sz="3200" dirty="0" smtClean="0"/>
              <a:t>the </a:t>
            </a:r>
            <a:r>
              <a:rPr lang="en-US" sz="3200" dirty="0"/>
              <a:t>treatment options include conservative treatment based on combined estrogen and progesterone therapy and </a:t>
            </a:r>
            <a:r>
              <a:rPr lang="en-US" sz="3200" dirty="0" err="1"/>
              <a:t>hysteroscopic</a:t>
            </a:r>
            <a:r>
              <a:rPr lang="en-US" sz="3200" dirty="0"/>
              <a:t>, laparoscopic, or transvaginal surgical repair</a:t>
            </a:r>
            <a:endParaRPr lang="en-US" sz="3200" dirty="0">
              <a:latin typeface="AdvisorSSi" panose="00000400000000000000" pitchFamily="2" charset="0"/>
            </a:endParaRPr>
          </a:p>
        </p:txBody>
      </p:sp>
    </p:spTree>
    <p:extLst>
      <p:ext uri="{BB962C8B-B14F-4D97-AF65-F5344CB8AC3E}">
        <p14:creationId xmlns:p14="http://schemas.microsoft.com/office/powerpoint/2010/main" val="4272236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a:xfrm>
            <a:off x="1066800" y="1689100"/>
            <a:ext cx="10058400" cy="4457700"/>
          </a:xfrm>
        </p:spPr>
        <p:txBody>
          <a:bodyPr>
            <a:normAutofit/>
          </a:bodyPr>
          <a:lstStyle/>
          <a:p>
            <a:r>
              <a:rPr lang="en-US" sz="2400" dirty="0" err="1" smtClean="0"/>
              <a:t>isthmocele</a:t>
            </a:r>
            <a:r>
              <a:rPr lang="en-US" sz="2400" dirty="0"/>
              <a:t>, cesarean scar defect, niche or diverticulum as a </a:t>
            </a:r>
            <a:r>
              <a:rPr lang="en-US" sz="2400" dirty="0" err="1"/>
              <a:t>myometrial</a:t>
            </a:r>
            <a:r>
              <a:rPr lang="en-US" sz="2400" dirty="0"/>
              <a:t> discontinuity or a hypoechoic triangle in the myometrium of the anterior uterine wall at the site of </a:t>
            </a:r>
            <a:r>
              <a:rPr lang="en-US" sz="2400" dirty="0" err="1"/>
              <a:t>hysterotomy</a:t>
            </a:r>
            <a:r>
              <a:rPr lang="en-US" sz="2400" dirty="0"/>
              <a:t> </a:t>
            </a:r>
            <a:endParaRPr lang="en-US" sz="2400" dirty="0" smtClean="0"/>
          </a:p>
          <a:p>
            <a:endParaRPr lang="en-US" sz="2400" dirty="0"/>
          </a:p>
          <a:p>
            <a:r>
              <a:rPr lang="en-US" sz="2400" dirty="0" smtClean="0"/>
              <a:t>the </a:t>
            </a:r>
            <a:r>
              <a:rPr lang="en-US" sz="2400" dirty="0"/>
              <a:t>pouch as a </a:t>
            </a:r>
            <a:r>
              <a:rPr lang="en-US" sz="2400" dirty="0" err="1"/>
              <a:t>myometrial</a:t>
            </a:r>
            <a:r>
              <a:rPr lang="en-US" sz="2400" dirty="0"/>
              <a:t> thinning, an anechoic defect &gt;1mm or a defect of the myometrium of &gt;2mm at the place of a cesarean </a:t>
            </a:r>
            <a:r>
              <a:rPr lang="en-US" sz="2400" dirty="0" smtClean="0"/>
              <a:t>scar.</a:t>
            </a:r>
            <a:endParaRPr lang="en-US" sz="2400" dirty="0"/>
          </a:p>
        </p:txBody>
      </p:sp>
    </p:spTree>
    <p:extLst>
      <p:ext uri="{BB962C8B-B14F-4D97-AF65-F5344CB8AC3E}">
        <p14:creationId xmlns:p14="http://schemas.microsoft.com/office/powerpoint/2010/main" val="2028083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Classification</a:t>
            </a:r>
            <a:br>
              <a:rPr lang="en-US" dirty="0" smtClean="0"/>
            </a:br>
            <a:r>
              <a:rPr lang="en-US" dirty="0"/>
              <a:t/>
            </a:r>
            <a:br>
              <a:rPr lang="en-US" dirty="0"/>
            </a:br>
            <a:endParaRPr lang="en-US" dirty="0"/>
          </a:p>
        </p:txBody>
      </p:sp>
      <p:sp>
        <p:nvSpPr>
          <p:cNvPr id="3" name="Content Placeholder 2"/>
          <p:cNvSpPr>
            <a:spLocks noGrp="1"/>
          </p:cNvSpPr>
          <p:nvPr>
            <p:ph idx="1"/>
          </p:nvPr>
        </p:nvSpPr>
        <p:spPr>
          <a:xfrm>
            <a:off x="1066800" y="1524000"/>
            <a:ext cx="10058400" cy="4787900"/>
          </a:xfrm>
        </p:spPr>
        <p:txBody>
          <a:bodyPr>
            <a:normAutofit/>
          </a:bodyPr>
          <a:lstStyle/>
          <a:p>
            <a:r>
              <a:rPr lang="en-US" sz="3200" dirty="0" smtClean="0"/>
              <a:t>classified </a:t>
            </a:r>
            <a:r>
              <a:rPr lang="en-US" sz="3200" dirty="0"/>
              <a:t>according to the size of the defect</a:t>
            </a:r>
            <a:r>
              <a:rPr lang="en-US" sz="3200" dirty="0" smtClean="0"/>
              <a:t>: </a:t>
            </a:r>
            <a:r>
              <a:rPr lang="en-US" sz="3200" dirty="0"/>
              <a:t>a large defect is described as a </a:t>
            </a:r>
            <a:r>
              <a:rPr lang="en-US" sz="3200" dirty="0" err="1"/>
              <a:t>myometrial</a:t>
            </a:r>
            <a:r>
              <a:rPr lang="en-US" sz="3200" dirty="0"/>
              <a:t> reduction of &gt;50% of the wall </a:t>
            </a:r>
            <a:r>
              <a:rPr lang="en-US" sz="3200" dirty="0" smtClean="0"/>
              <a:t>thickness </a:t>
            </a:r>
            <a:r>
              <a:rPr lang="en-US" sz="3200" dirty="0"/>
              <a:t>or even &gt;80% by some authors</a:t>
            </a:r>
            <a:r>
              <a:rPr lang="en-US" sz="3200" dirty="0" smtClean="0"/>
              <a:t>. </a:t>
            </a:r>
            <a:r>
              <a:rPr lang="en-US" sz="3200" dirty="0"/>
              <a:t>A large defect may also be </a:t>
            </a:r>
            <a:r>
              <a:rPr lang="en-US" sz="3200" dirty="0" smtClean="0"/>
              <a:t>classified </a:t>
            </a:r>
            <a:r>
              <a:rPr lang="en-US" sz="3200" dirty="0"/>
              <a:t>as residual myometrium (RM) </a:t>
            </a:r>
            <a:r>
              <a:rPr lang="en-US" sz="3200" dirty="0" smtClean="0"/>
              <a:t>&lt;2.2 mm by TVUS and &lt;2.5mm by SHG.</a:t>
            </a:r>
          </a:p>
          <a:p>
            <a:endParaRPr lang="en-US" sz="3200" dirty="0" smtClean="0"/>
          </a:p>
          <a:p>
            <a:r>
              <a:rPr lang="en-US" sz="3200" dirty="0" smtClean="0"/>
              <a:t>adopted </a:t>
            </a:r>
            <a:r>
              <a:rPr lang="en-US" sz="3200" dirty="0"/>
              <a:t>the cutoff of RM &lt;3mm as a large defect and a RM ≥</a:t>
            </a:r>
            <a:r>
              <a:rPr lang="en-US" sz="3200" dirty="0" smtClean="0"/>
              <a:t>3mm as a small defect.</a:t>
            </a:r>
            <a:endParaRPr lang="en-US" sz="3200" dirty="0"/>
          </a:p>
          <a:p>
            <a:endParaRPr lang="en-US" sz="3200" dirty="0"/>
          </a:p>
        </p:txBody>
      </p:sp>
    </p:spTree>
    <p:extLst>
      <p:ext uri="{BB962C8B-B14F-4D97-AF65-F5344CB8AC3E}">
        <p14:creationId xmlns:p14="http://schemas.microsoft.com/office/powerpoint/2010/main" val="3121044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Prevalence</a:t>
            </a:r>
          </a:p>
        </p:txBody>
      </p:sp>
      <p:sp>
        <p:nvSpPr>
          <p:cNvPr id="3" name="Content Placeholder 2"/>
          <p:cNvSpPr>
            <a:spLocks noGrp="1"/>
          </p:cNvSpPr>
          <p:nvPr>
            <p:ph idx="1"/>
          </p:nvPr>
        </p:nvSpPr>
        <p:spPr/>
        <p:txBody>
          <a:bodyPr>
            <a:normAutofit/>
          </a:bodyPr>
          <a:lstStyle/>
          <a:p>
            <a:r>
              <a:rPr lang="en-US" sz="2800" dirty="0"/>
              <a:t>the prevalence of </a:t>
            </a:r>
            <a:r>
              <a:rPr lang="en-US" sz="2800" dirty="0" err="1"/>
              <a:t>isthmocele</a:t>
            </a:r>
            <a:r>
              <a:rPr lang="en-US" sz="2800" dirty="0"/>
              <a:t> rages from 24% to 70% in TVUS examination and from 56% to 84% in SHG in women with 1 or more previous CS</a:t>
            </a:r>
            <a:r>
              <a:rPr lang="en-US" sz="2800" dirty="0" smtClean="0"/>
              <a:t>. </a:t>
            </a:r>
            <a:endParaRPr lang="en-US" sz="2800" dirty="0"/>
          </a:p>
        </p:txBody>
      </p:sp>
    </p:spTree>
    <p:extLst>
      <p:ext uri="{BB962C8B-B14F-4D97-AF65-F5344CB8AC3E}">
        <p14:creationId xmlns:p14="http://schemas.microsoft.com/office/powerpoint/2010/main" val="441557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19100"/>
            <a:ext cx="10058400" cy="393700"/>
          </a:xfrm>
        </p:spPr>
        <p:txBody>
          <a:bodyPr>
            <a:normAutofit fontScale="90000"/>
          </a:bodyPr>
          <a:lstStyle/>
          <a:p>
            <a:r>
              <a:rPr lang="en-US" sz="3600" dirty="0"/>
              <a:t>ETIOPATHOGENESIS AND RISK FACTORS</a:t>
            </a:r>
          </a:p>
        </p:txBody>
      </p:sp>
      <p:sp>
        <p:nvSpPr>
          <p:cNvPr id="3" name="Content Placeholder 2"/>
          <p:cNvSpPr>
            <a:spLocks noGrp="1"/>
          </p:cNvSpPr>
          <p:nvPr>
            <p:ph idx="1"/>
          </p:nvPr>
        </p:nvSpPr>
        <p:spPr>
          <a:xfrm>
            <a:off x="584200" y="812800"/>
            <a:ext cx="11150600" cy="5575300"/>
          </a:xfrm>
        </p:spPr>
        <p:txBody>
          <a:bodyPr>
            <a:noAutofit/>
          </a:bodyPr>
          <a:lstStyle/>
          <a:p>
            <a:r>
              <a:rPr lang="en-US" sz="2000" dirty="0"/>
              <a:t>multiple previous </a:t>
            </a:r>
            <a:r>
              <a:rPr lang="en-US" sz="2000" dirty="0" smtClean="0"/>
              <a:t>CS </a:t>
            </a:r>
          </a:p>
          <a:p>
            <a:r>
              <a:rPr lang="en-US" sz="2000" dirty="0" smtClean="0"/>
              <a:t>retroflexed uterus</a:t>
            </a:r>
          </a:p>
          <a:p>
            <a:r>
              <a:rPr lang="en-US" sz="2000" dirty="0" smtClean="0"/>
              <a:t>failure </a:t>
            </a:r>
            <a:r>
              <a:rPr lang="en-US" sz="2000" dirty="0"/>
              <a:t>to identify all CS scars during repeat </a:t>
            </a:r>
            <a:r>
              <a:rPr lang="en-US" sz="2000" dirty="0" smtClean="0"/>
              <a:t>CS</a:t>
            </a:r>
          </a:p>
          <a:p>
            <a:r>
              <a:rPr lang="en-US" sz="2000" dirty="0"/>
              <a:t>duration of </a:t>
            </a:r>
            <a:r>
              <a:rPr lang="en-US" sz="2000" dirty="0" smtClean="0"/>
              <a:t>labor</a:t>
            </a:r>
          </a:p>
          <a:p>
            <a:r>
              <a:rPr lang="en-US" sz="2000" dirty="0" smtClean="0"/>
              <a:t> dilatation</a:t>
            </a:r>
          </a:p>
          <a:p>
            <a:r>
              <a:rPr lang="en-US" sz="2000" dirty="0" smtClean="0"/>
              <a:t> </a:t>
            </a:r>
            <a:r>
              <a:rPr lang="en-US" sz="2000" dirty="0"/>
              <a:t>stage of the presenting </a:t>
            </a:r>
            <a:r>
              <a:rPr lang="en-US" sz="2000" dirty="0" smtClean="0"/>
              <a:t>part</a:t>
            </a:r>
          </a:p>
          <a:p>
            <a:r>
              <a:rPr lang="en-US" sz="2000" dirty="0" smtClean="0"/>
              <a:t> </a:t>
            </a:r>
            <a:r>
              <a:rPr lang="en-US" sz="2000" dirty="0"/>
              <a:t>lower position of the CS </a:t>
            </a:r>
            <a:r>
              <a:rPr lang="en-US" sz="2000" dirty="0" err="1"/>
              <a:t>hysterotomy</a:t>
            </a:r>
            <a:r>
              <a:rPr lang="en-US" sz="2000" dirty="0"/>
              <a:t> </a:t>
            </a:r>
            <a:endParaRPr lang="en-US" sz="2000" dirty="0" smtClean="0"/>
          </a:p>
          <a:p>
            <a:r>
              <a:rPr lang="en-US" sz="2000" dirty="0"/>
              <a:t>A CS conducted in active labor </a:t>
            </a:r>
          </a:p>
          <a:p>
            <a:r>
              <a:rPr lang="en-US" sz="2000" dirty="0" smtClean="0"/>
              <a:t> </a:t>
            </a:r>
            <a:r>
              <a:rPr lang="en-US" sz="2000" dirty="0"/>
              <a:t>cervical dilatation &gt;5cm is related to larger </a:t>
            </a:r>
            <a:r>
              <a:rPr lang="en-US" sz="2000" dirty="0" err="1" smtClean="0"/>
              <a:t>isthmoceles</a:t>
            </a:r>
            <a:r>
              <a:rPr lang="en-US" sz="2000" dirty="0" smtClean="0"/>
              <a:t>.</a:t>
            </a:r>
          </a:p>
          <a:p>
            <a:r>
              <a:rPr lang="en-US" sz="2000" dirty="0"/>
              <a:t>the single-layer </a:t>
            </a:r>
            <a:r>
              <a:rPr lang="en-US" sz="2000" dirty="0" err="1"/>
              <a:t>myometrial</a:t>
            </a:r>
            <a:r>
              <a:rPr lang="en-US" sz="2000" dirty="0"/>
              <a:t> </a:t>
            </a:r>
            <a:r>
              <a:rPr lang="en-US" sz="2000" dirty="0" smtClean="0"/>
              <a:t>closure</a:t>
            </a:r>
          </a:p>
          <a:p>
            <a:r>
              <a:rPr lang="en-US" sz="2000" dirty="0"/>
              <a:t>location of the </a:t>
            </a:r>
            <a:r>
              <a:rPr lang="en-US" sz="2000" dirty="0" err="1" smtClean="0"/>
              <a:t>hysterotomy</a:t>
            </a:r>
            <a:endParaRPr lang="en-US" sz="2000" dirty="0" smtClean="0"/>
          </a:p>
          <a:p>
            <a:r>
              <a:rPr lang="en-US" sz="2000" dirty="0"/>
              <a:t>incomplete closure of the uterine </a:t>
            </a:r>
            <a:r>
              <a:rPr lang="en-US" sz="2000" dirty="0" smtClean="0"/>
              <a:t>wall</a:t>
            </a:r>
          </a:p>
          <a:p>
            <a:r>
              <a:rPr lang="en-US" sz="2000" dirty="0"/>
              <a:t>patient factors</a:t>
            </a:r>
          </a:p>
        </p:txBody>
      </p:sp>
    </p:spTree>
    <p:extLst>
      <p:ext uri="{BB962C8B-B14F-4D97-AF65-F5344CB8AC3E}">
        <p14:creationId xmlns:p14="http://schemas.microsoft.com/office/powerpoint/2010/main" val="3751685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55600"/>
            <a:ext cx="10058400" cy="762000"/>
          </a:xfrm>
        </p:spPr>
        <p:txBody>
          <a:bodyPr>
            <a:normAutofit/>
          </a:bodyPr>
          <a:lstStyle/>
          <a:p>
            <a:r>
              <a:rPr lang="en-US" sz="4000" dirty="0"/>
              <a:t>CLINICAL SYMPTOMS</a:t>
            </a:r>
          </a:p>
        </p:txBody>
      </p:sp>
      <p:sp>
        <p:nvSpPr>
          <p:cNvPr id="3" name="Content Placeholder 2"/>
          <p:cNvSpPr>
            <a:spLocks noGrp="1"/>
          </p:cNvSpPr>
          <p:nvPr>
            <p:ph idx="1"/>
          </p:nvPr>
        </p:nvSpPr>
        <p:spPr>
          <a:xfrm>
            <a:off x="1066800" y="939800"/>
            <a:ext cx="10058400" cy="5397500"/>
          </a:xfrm>
        </p:spPr>
        <p:txBody>
          <a:bodyPr>
            <a:normAutofit lnSpcReduction="10000"/>
          </a:bodyPr>
          <a:lstStyle/>
          <a:p>
            <a:r>
              <a:rPr lang="en-US" sz="2400" dirty="0"/>
              <a:t>most </a:t>
            </a:r>
            <a:r>
              <a:rPr lang="en-US" sz="2400" dirty="0" smtClean="0"/>
              <a:t> </a:t>
            </a:r>
            <a:r>
              <a:rPr lang="en-US" sz="2400" dirty="0"/>
              <a:t>are </a:t>
            </a:r>
            <a:r>
              <a:rPr lang="en-US" sz="2400" dirty="0" smtClean="0"/>
              <a:t>asymptomatic</a:t>
            </a:r>
            <a:endParaRPr lang="en-US" sz="2400" dirty="0"/>
          </a:p>
          <a:p>
            <a:r>
              <a:rPr lang="en-US" sz="2400" dirty="0" smtClean="0"/>
              <a:t> Symptoms </a:t>
            </a:r>
            <a:r>
              <a:rPr lang="en-US" sz="2400" dirty="0"/>
              <a:t>including </a:t>
            </a:r>
            <a:r>
              <a:rPr lang="en-US" sz="2400" dirty="0" smtClean="0"/>
              <a:t>:abnormal </a:t>
            </a:r>
            <a:r>
              <a:rPr lang="en-US" sz="2400" dirty="0"/>
              <a:t>uterine </a:t>
            </a:r>
            <a:r>
              <a:rPr lang="en-US" sz="2400" dirty="0" smtClean="0"/>
              <a:t>bleeding</a:t>
            </a:r>
          </a:p>
          <a:p>
            <a:r>
              <a:rPr lang="en-US" sz="2400" dirty="0" smtClean="0"/>
              <a:t> </a:t>
            </a:r>
            <a:r>
              <a:rPr lang="en-US" sz="2400" dirty="0"/>
              <a:t>postmenstrual </a:t>
            </a:r>
            <a:r>
              <a:rPr lang="en-US" sz="2400" dirty="0" smtClean="0"/>
              <a:t>spotting</a:t>
            </a:r>
          </a:p>
          <a:p>
            <a:r>
              <a:rPr lang="en-US" sz="2400" dirty="0" smtClean="0"/>
              <a:t>Dysmenorrhea</a:t>
            </a:r>
            <a:endParaRPr lang="en-US" sz="2400" dirty="0"/>
          </a:p>
          <a:p>
            <a:r>
              <a:rPr lang="en-US" sz="2400" dirty="0" smtClean="0"/>
              <a:t> </a:t>
            </a:r>
            <a:r>
              <a:rPr lang="en-US" sz="2400" dirty="0"/>
              <a:t>pelvic </a:t>
            </a:r>
            <a:r>
              <a:rPr lang="en-US" sz="2400" dirty="0" smtClean="0"/>
              <a:t>pain</a:t>
            </a:r>
          </a:p>
          <a:p>
            <a:r>
              <a:rPr lang="en-US" sz="2400" dirty="0" smtClean="0"/>
              <a:t>infertility.</a:t>
            </a:r>
          </a:p>
          <a:p>
            <a:r>
              <a:rPr lang="en-US" sz="2400" dirty="0"/>
              <a:t>Obstetric complications </a:t>
            </a:r>
            <a:r>
              <a:rPr lang="en-US" sz="2400" dirty="0" smtClean="0"/>
              <a:t>:</a:t>
            </a:r>
          </a:p>
          <a:p>
            <a:r>
              <a:rPr lang="en-US" sz="2400" dirty="0" smtClean="0"/>
              <a:t>placenta accrete</a:t>
            </a:r>
          </a:p>
          <a:p>
            <a:r>
              <a:rPr lang="en-US" sz="2400" dirty="0" smtClean="0"/>
              <a:t> </a:t>
            </a:r>
            <a:r>
              <a:rPr lang="en-US" sz="2400" dirty="0"/>
              <a:t>placenta </a:t>
            </a:r>
            <a:r>
              <a:rPr lang="en-US" sz="2400" dirty="0" err="1" smtClean="0"/>
              <a:t>praevia</a:t>
            </a:r>
            <a:endParaRPr lang="en-US" sz="2400" dirty="0" smtClean="0"/>
          </a:p>
          <a:p>
            <a:r>
              <a:rPr lang="en-US" sz="2400" dirty="0" smtClean="0"/>
              <a:t>scar dehiscence</a:t>
            </a:r>
          </a:p>
          <a:p>
            <a:r>
              <a:rPr lang="en-US" sz="2400" dirty="0" smtClean="0"/>
              <a:t>uterine rupture</a:t>
            </a:r>
          </a:p>
          <a:p>
            <a:r>
              <a:rPr lang="en-US" sz="2400" dirty="0" smtClean="0"/>
              <a:t>  </a:t>
            </a:r>
            <a:r>
              <a:rPr lang="en-US" sz="2400" dirty="0"/>
              <a:t>ectopic pregnancy in cesarean scar </a:t>
            </a:r>
            <a:r>
              <a:rPr lang="en-US" sz="2400" dirty="0" smtClean="0"/>
              <a:t>defects,</a:t>
            </a:r>
            <a:endParaRPr lang="en-US" sz="2400" dirty="0"/>
          </a:p>
        </p:txBody>
      </p:sp>
    </p:spTree>
    <p:extLst>
      <p:ext uri="{BB962C8B-B14F-4D97-AF65-F5344CB8AC3E}">
        <p14:creationId xmlns:p14="http://schemas.microsoft.com/office/powerpoint/2010/main" val="25525878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236</TotalTime>
  <Words>764</Words>
  <Application>Microsoft Office PowerPoint</Application>
  <PresentationFormat>Custom</PresentationFormat>
  <Paragraphs>86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Savon</vt:lpstr>
      <vt:lpstr>PowerPoint Presentation</vt:lpstr>
      <vt:lpstr>Isthmocele: an overview of diagnosis and treatment</vt:lpstr>
      <vt:lpstr>PowerPoint Presentation</vt:lpstr>
      <vt:lpstr>PowerPoint Presentation</vt:lpstr>
      <vt:lpstr>Definition</vt:lpstr>
      <vt:lpstr>Classification  </vt:lpstr>
      <vt:lpstr>Prevalence</vt:lpstr>
      <vt:lpstr>ETIOPATHOGENESIS AND RISK FACTORS</vt:lpstr>
      <vt:lpstr>CLINICAL SYMPTOMS</vt:lpstr>
      <vt:lpstr>DIAGNOSIS</vt:lpstr>
      <vt:lpstr>Treatment</vt:lpstr>
      <vt:lpstr>Clinical Management</vt:lpstr>
      <vt:lpstr>PowerPoint Presentation</vt:lpstr>
      <vt:lpstr>PowerPoint Presentation</vt:lpstr>
      <vt:lpstr>ISTHMOCELE AND PREGNANCY</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arya</dc:creator>
  <cp:lastModifiedBy>test</cp:lastModifiedBy>
  <cp:revision>22</cp:revision>
  <dcterms:created xsi:type="dcterms:W3CDTF">2021-05-14T18:36:47Z</dcterms:created>
  <dcterms:modified xsi:type="dcterms:W3CDTF">2021-05-25T07:51:32Z</dcterms:modified>
</cp:coreProperties>
</file>