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9" r:id="rId2"/>
    <p:sldId id="256" r:id="rId3"/>
    <p:sldId id="258" r:id="rId4"/>
    <p:sldId id="259" r:id="rId5"/>
    <p:sldId id="260" r:id="rId6"/>
    <p:sldId id="282" r:id="rId7"/>
    <p:sldId id="263" r:id="rId8"/>
    <p:sldId id="261" r:id="rId9"/>
    <p:sldId id="267" r:id="rId10"/>
    <p:sldId id="264" r:id="rId11"/>
    <p:sldId id="265" r:id="rId12"/>
    <p:sldId id="266" r:id="rId13"/>
    <p:sldId id="268" r:id="rId14"/>
    <p:sldId id="283" r:id="rId15"/>
    <p:sldId id="271" r:id="rId16"/>
    <p:sldId id="270" r:id="rId17"/>
    <p:sldId id="272" r:id="rId18"/>
    <p:sldId id="273" r:id="rId19"/>
    <p:sldId id="274" r:id="rId20"/>
    <p:sldId id="275" r:id="rId21"/>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4" autoAdjust="0"/>
    <p:restoredTop sz="94660" autoAdjust="0"/>
  </p:normalViewPr>
  <p:slideViewPr>
    <p:cSldViewPr snapToGrid="0">
      <p:cViewPr varScale="1">
        <p:scale>
          <a:sx n="74" d="100"/>
          <a:sy n="74" d="100"/>
        </p:scale>
        <p:origin x="354" y="72"/>
      </p:cViewPr>
      <p:guideLst>
        <p:guide orient="horz" pos="2160"/>
        <p:guide pos="3840"/>
      </p:guideLst>
    </p:cSldViewPr>
  </p:slideViewPr>
  <p:outlineViewPr>
    <p:cViewPr>
      <p:scale>
        <a:sx n="33" d="100"/>
        <a:sy n="33" d="100"/>
      </p:scale>
      <p:origin x="48" y="4281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BC51E4-4C02-484E-81B1-2EB232E3A09C}" type="datetimeFigureOut">
              <a:rPr lang="fa-IR" smtClean="0"/>
              <a:t>14/02/1443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666360D-38DD-407B-9C54-BEAEAFE7D91B}"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BC51E4-4C02-484E-81B1-2EB232E3A09C}" type="datetimeFigureOut">
              <a:rPr lang="fa-IR" smtClean="0"/>
              <a:t>14/02/1443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666360D-38DD-407B-9C54-BEAEAFE7D91B}"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BC51E4-4C02-484E-81B1-2EB232E3A09C}" type="datetimeFigureOut">
              <a:rPr lang="fa-IR" smtClean="0"/>
              <a:t>14/02/1443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666360D-38DD-407B-9C54-BEAEAFE7D91B}"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BC51E4-4C02-484E-81B1-2EB232E3A09C}" type="datetimeFigureOut">
              <a:rPr lang="fa-IR" smtClean="0"/>
              <a:t>14/02/1443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666360D-38DD-407B-9C54-BEAEAFE7D91B}"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BC51E4-4C02-484E-81B1-2EB232E3A09C}" type="datetimeFigureOut">
              <a:rPr lang="fa-IR" smtClean="0"/>
              <a:t>14/02/1443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666360D-38DD-407B-9C54-BEAEAFE7D91B}" type="slidenum">
              <a:rPr lang="fa-IR" smtClean="0"/>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BC51E4-4C02-484E-81B1-2EB232E3A09C}" type="datetimeFigureOut">
              <a:rPr lang="fa-IR" smtClean="0"/>
              <a:t>14/02/1443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666360D-38DD-407B-9C54-BEAEAFE7D91B}"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5BC51E4-4C02-484E-81B1-2EB232E3A09C}" type="datetimeFigureOut">
              <a:rPr lang="fa-IR" smtClean="0"/>
              <a:t>14/02/1443</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F666360D-38DD-407B-9C54-BEAEAFE7D91B}"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5BC51E4-4C02-484E-81B1-2EB232E3A09C}" type="datetimeFigureOut">
              <a:rPr lang="fa-IR" smtClean="0"/>
              <a:t>14/02/1443</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F666360D-38DD-407B-9C54-BEAEAFE7D91B}"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BC51E4-4C02-484E-81B1-2EB232E3A09C}" type="datetimeFigureOut">
              <a:rPr lang="fa-IR" smtClean="0"/>
              <a:t>14/02/1443</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F666360D-38DD-407B-9C54-BEAEAFE7D91B}"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BC51E4-4C02-484E-81B1-2EB232E3A09C}" type="datetimeFigureOut">
              <a:rPr lang="fa-IR" smtClean="0"/>
              <a:t>14/02/1443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666360D-38DD-407B-9C54-BEAEAFE7D91B}" type="slidenum">
              <a:rPr lang="fa-IR" smtClean="0"/>
              <a:t>‹#›</a:t>
            </a:fld>
            <a:endParaRPr lang="fa-IR"/>
          </a:p>
        </p:txBody>
      </p:sp>
      <p:sp>
        <p:nvSpPr>
          <p:cNvPr id="9" name="Content Placeholder 8"/>
          <p:cNvSpPr>
            <a:spLocks noGrp="1"/>
          </p:cNvSpPr>
          <p:nvPr>
            <p:ph sz="quarter" idx="13"/>
          </p:nvPr>
        </p:nvSpPr>
        <p:spPr>
          <a:xfrm>
            <a:off x="406400" y="381000"/>
            <a:ext cx="103632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25BC51E4-4C02-484E-81B1-2EB232E3A09C}" type="datetimeFigureOut">
              <a:rPr lang="fa-IR" smtClean="0"/>
              <a:t>14/02/1443</a:t>
            </a:fld>
            <a:endParaRPr lang="fa-IR"/>
          </a:p>
        </p:txBody>
      </p:sp>
      <p:sp>
        <p:nvSpPr>
          <p:cNvPr id="9" name="Slide Number Placeholder 8"/>
          <p:cNvSpPr>
            <a:spLocks noGrp="1"/>
          </p:cNvSpPr>
          <p:nvPr>
            <p:ph type="sldNum" sz="quarter" idx="11"/>
          </p:nvPr>
        </p:nvSpPr>
        <p:spPr/>
        <p:txBody>
          <a:bodyPr/>
          <a:lstStyle/>
          <a:p>
            <a:fld id="{F666360D-38DD-407B-9C54-BEAEAFE7D91B}" type="slidenum">
              <a:rPr lang="fa-IR" smtClean="0"/>
              <a:t>‹#›</a:t>
            </a:fld>
            <a:endParaRPr lang="fa-IR"/>
          </a:p>
        </p:txBody>
      </p:sp>
      <p:sp>
        <p:nvSpPr>
          <p:cNvPr id="10" name="Footer Placeholder 9"/>
          <p:cNvSpPr>
            <a:spLocks noGrp="1"/>
          </p:cNvSpPr>
          <p:nvPr>
            <p:ph type="ftr" sz="quarter" idx="12"/>
          </p:nvPr>
        </p:nvSpPr>
        <p:spPr/>
        <p:txBody>
          <a:bodyPr/>
          <a:lstStyle/>
          <a:p>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666360D-38DD-407B-9C54-BEAEAFE7D91B}" type="slidenum">
              <a:rPr lang="fa-IR" smtClean="0"/>
              <a:t>‹#›</a:t>
            </a:fld>
            <a:endParaRPr lang="fa-IR"/>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fa-IR"/>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25BC51E4-4C02-484E-81B1-2EB232E3A09C}" type="datetimeFigureOut">
              <a:rPr lang="fa-IR" smtClean="0"/>
              <a:t>14/02/1443</a:t>
            </a:fld>
            <a:endParaRPr lang="fa-I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160000" cy="1782762"/>
          </a:xfrm>
        </p:spPr>
        <p:txBody>
          <a:bodyPr/>
          <a:lstStyle/>
          <a:p>
            <a:pPr algn="ctr" rtl="0"/>
            <a:r>
              <a:rPr lang="en-US" i="1" dirty="0"/>
              <a:t>In the Name of God</a:t>
            </a:r>
            <a:br>
              <a:rPr lang="en-US" i="1" dirty="0"/>
            </a:br>
            <a:r>
              <a:rPr lang="en-US" i="1" dirty="0"/>
              <a:t>The patient and The merciful</a:t>
            </a:r>
            <a:endParaRPr lang="fa-IR" i="1" dirty="0"/>
          </a:p>
        </p:txBody>
      </p:sp>
      <p:pic>
        <p:nvPicPr>
          <p:cNvPr id="5" name="Content Placeholder 4">
            <a:extLst>
              <a:ext uri="{FF2B5EF4-FFF2-40B4-BE49-F238E27FC236}">
                <a16:creationId xmlns="" xmlns:a16="http://schemas.microsoft.com/office/drawing/2014/main" id="{33A1C3F7-2EB8-42A3-9B62-80D72AD7CC3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09626" y="2441468"/>
            <a:ext cx="3483603" cy="3538549"/>
          </a:xfrm>
        </p:spPr>
      </p:pic>
    </p:spTree>
    <p:extLst>
      <p:ext uri="{BB962C8B-B14F-4D97-AF65-F5344CB8AC3E}">
        <p14:creationId xmlns:p14="http://schemas.microsoft.com/office/powerpoint/2010/main" val="21122980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FEC92BB-1925-45A7-868D-74EB24730960}"/>
              </a:ext>
            </a:extLst>
          </p:cNvPr>
          <p:cNvSpPr>
            <a:spLocks noGrp="1"/>
          </p:cNvSpPr>
          <p:nvPr>
            <p:ph type="title"/>
          </p:nvPr>
        </p:nvSpPr>
        <p:spPr>
          <a:xfrm>
            <a:off x="609600" y="274638"/>
            <a:ext cx="10160000" cy="914400"/>
          </a:xfrm>
        </p:spPr>
        <p:txBody>
          <a:bodyPr/>
          <a:lstStyle/>
          <a:p>
            <a:pPr algn="ctr" rtl="0"/>
            <a:r>
              <a:rPr lang="en-US" dirty="0"/>
              <a:t>Results </a:t>
            </a:r>
            <a:endParaRPr lang="fa-IR" dirty="0"/>
          </a:p>
        </p:txBody>
      </p:sp>
      <p:sp>
        <p:nvSpPr>
          <p:cNvPr id="3" name="Content Placeholder 2">
            <a:extLst>
              <a:ext uri="{FF2B5EF4-FFF2-40B4-BE49-F238E27FC236}">
                <a16:creationId xmlns="" xmlns:a16="http://schemas.microsoft.com/office/drawing/2014/main" id="{DF547315-B5DD-4D88-99C2-6E5680A3E0AE}"/>
              </a:ext>
            </a:extLst>
          </p:cNvPr>
          <p:cNvSpPr>
            <a:spLocks noGrp="1"/>
          </p:cNvSpPr>
          <p:nvPr>
            <p:ph idx="1"/>
          </p:nvPr>
        </p:nvSpPr>
        <p:spPr>
          <a:xfrm>
            <a:off x="282388" y="1210235"/>
            <a:ext cx="10487212" cy="5190565"/>
          </a:xfrm>
        </p:spPr>
        <p:txBody>
          <a:bodyPr>
            <a:normAutofit/>
          </a:bodyPr>
          <a:lstStyle/>
          <a:p>
            <a:pPr algn="just" rtl="0"/>
            <a:r>
              <a:rPr lang="en-US" dirty="0"/>
              <a:t>In this study, the following conditions were present: </a:t>
            </a:r>
          </a:p>
          <a:p>
            <a:pPr marL="571500" indent="-457200" algn="just" rtl="0">
              <a:buAutoNum type="alphaLcParenR"/>
            </a:pPr>
            <a:r>
              <a:rPr lang="en-US" dirty="0"/>
              <a:t>The couple </a:t>
            </a:r>
            <a:r>
              <a:rPr lang="en-US" dirty="0">
                <a:solidFill>
                  <a:srgbClr val="FF0000"/>
                </a:solidFill>
              </a:rPr>
              <a:t>had children</a:t>
            </a:r>
            <a:r>
              <a:rPr lang="en-US" dirty="0"/>
              <a:t> after one or more treatment cycle; </a:t>
            </a:r>
          </a:p>
          <a:p>
            <a:pPr marL="571500" indent="-457200" algn="just" rtl="0">
              <a:buAutoNum type="alphaLcParenR"/>
            </a:pPr>
            <a:r>
              <a:rPr lang="en-US" dirty="0"/>
              <a:t>The couple </a:t>
            </a:r>
            <a:r>
              <a:rPr lang="en-US" dirty="0">
                <a:solidFill>
                  <a:srgbClr val="FF0000"/>
                </a:solidFill>
              </a:rPr>
              <a:t>leaves the corporation for treatmen</a:t>
            </a:r>
            <a:r>
              <a:rPr lang="en-US" dirty="0"/>
              <a:t>t and the result of the treatment is not known; </a:t>
            </a:r>
          </a:p>
          <a:p>
            <a:pPr marL="571500" indent="-457200" algn="just" rtl="0">
              <a:buAutoNum type="alphaLcParenR"/>
            </a:pPr>
            <a:r>
              <a:rPr lang="en-US" dirty="0"/>
              <a:t>The couple </a:t>
            </a:r>
            <a:r>
              <a:rPr lang="en-US" dirty="0">
                <a:solidFill>
                  <a:srgbClr val="FF0000"/>
                </a:solidFill>
              </a:rPr>
              <a:t>did not have children</a:t>
            </a:r>
            <a:r>
              <a:rPr lang="en-US" dirty="0"/>
              <a:t> until the end of the study. </a:t>
            </a:r>
          </a:p>
          <a:p>
            <a:pPr marL="114300" indent="0" algn="just" rtl="0">
              <a:buNone/>
            </a:pPr>
            <a:r>
              <a:rPr lang="en-US" dirty="0"/>
              <a:t>The </a:t>
            </a:r>
            <a:r>
              <a:rPr lang="en-US" u="sng" dirty="0">
                <a:uFill>
                  <a:solidFill>
                    <a:srgbClr val="FFC000"/>
                  </a:solidFill>
                </a:uFill>
              </a:rPr>
              <a:t>oldest couple</a:t>
            </a:r>
            <a:r>
              <a:rPr lang="en-US" dirty="0"/>
              <a:t> was treated for about </a:t>
            </a:r>
            <a:r>
              <a:rPr lang="en-US" u="sng" dirty="0">
                <a:uFill>
                  <a:solidFill>
                    <a:srgbClr val="FFC000"/>
                  </a:solidFill>
                </a:uFill>
              </a:rPr>
              <a:t>9 years </a:t>
            </a:r>
            <a:r>
              <a:rPr lang="en-US" dirty="0"/>
              <a:t>(intermittently) and the </a:t>
            </a:r>
            <a:r>
              <a:rPr lang="en-US" u="sng" dirty="0">
                <a:uFill>
                  <a:solidFill>
                    <a:srgbClr val="FFC000"/>
                  </a:solidFill>
                </a:uFill>
              </a:rPr>
              <a:t>newest couple </a:t>
            </a:r>
            <a:r>
              <a:rPr lang="en-US" dirty="0"/>
              <a:t>was treated for </a:t>
            </a:r>
            <a:r>
              <a:rPr lang="en-US" u="sng" dirty="0">
                <a:uFill>
                  <a:solidFill>
                    <a:srgbClr val="FFC000"/>
                  </a:solidFill>
                </a:uFill>
              </a:rPr>
              <a:t>1 year</a:t>
            </a:r>
            <a:r>
              <a:rPr lang="en-US" dirty="0"/>
              <a:t>. The couple's </a:t>
            </a:r>
            <a:r>
              <a:rPr lang="en-US" u="sng" dirty="0">
                <a:uFill>
                  <a:solidFill>
                    <a:srgbClr val="FFC000"/>
                  </a:solidFill>
                </a:uFill>
              </a:rPr>
              <a:t>genetic examination</a:t>
            </a:r>
            <a:r>
              <a:rPr lang="en-US" dirty="0"/>
              <a:t> did not report the possibility of infertility, miscarriage or genetic disease. The cause of infertility in 194 couples (</a:t>
            </a:r>
            <a:r>
              <a:rPr lang="en-US" u="sng" dirty="0">
                <a:uFill>
                  <a:solidFill>
                    <a:srgbClr val="FFC000"/>
                  </a:solidFill>
                </a:uFill>
              </a:rPr>
              <a:t>60%) was related to semen quality</a:t>
            </a:r>
            <a:r>
              <a:rPr lang="en-US" dirty="0"/>
              <a:t>. Intracellular sperm injection (</a:t>
            </a:r>
            <a:r>
              <a:rPr lang="en-US" u="sng" dirty="0">
                <a:uFill>
                  <a:solidFill>
                    <a:srgbClr val="FFC000"/>
                  </a:solidFill>
                </a:uFill>
              </a:rPr>
              <a:t>ICSI) was the first and only </a:t>
            </a:r>
            <a:r>
              <a:rPr lang="en-US" dirty="0"/>
              <a:t>treatment in 205 couples (</a:t>
            </a:r>
            <a:r>
              <a:rPr lang="en-US" u="sng" dirty="0">
                <a:uFill>
                  <a:solidFill>
                    <a:srgbClr val="FFC000"/>
                  </a:solidFill>
                </a:uFill>
              </a:rPr>
              <a:t>63.5%</a:t>
            </a:r>
            <a:r>
              <a:rPr lang="en-US" dirty="0"/>
              <a:t>) and intrauterine insemination (</a:t>
            </a:r>
            <a:r>
              <a:rPr lang="en-US" u="sng" dirty="0">
                <a:uFill>
                  <a:solidFill>
                    <a:srgbClr val="FFC000"/>
                  </a:solidFill>
                </a:uFill>
              </a:rPr>
              <a:t>IUI) was the first assisted</a:t>
            </a:r>
            <a:r>
              <a:rPr lang="en-US" dirty="0"/>
              <a:t> reproductive therapy in 118 couples (</a:t>
            </a:r>
            <a:r>
              <a:rPr lang="en-US" u="sng" dirty="0">
                <a:uFill>
                  <a:solidFill>
                    <a:srgbClr val="FFC000"/>
                  </a:solidFill>
                </a:uFill>
              </a:rPr>
              <a:t>36.5%</a:t>
            </a:r>
            <a:r>
              <a:rPr lang="en-US" dirty="0"/>
              <a:t>) that 55 couples of them were later treated with ICSI. The number of </a:t>
            </a:r>
            <a:r>
              <a:rPr lang="en-US" u="sng" dirty="0">
                <a:uFill>
                  <a:solidFill>
                    <a:srgbClr val="FFC000"/>
                  </a:solidFill>
                </a:uFill>
              </a:rPr>
              <a:t>treatment cycles was one to 6 </a:t>
            </a:r>
            <a:r>
              <a:rPr lang="en-US" dirty="0"/>
              <a:t>and 257 couples (</a:t>
            </a:r>
            <a:r>
              <a:rPr lang="en-US" u="sng" dirty="0">
                <a:uFill>
                  <a:solidFill>
                    <a:srgbClr val="FFC000"/>
                  </a:solidFill>
                </a:uFill>
              </a:rPr>
              <a:t>79.6%) had two attempts</a:t>
            </a:r>
            <a:r>
              <a:rPr lang="en-US" dirty="0"/>
              <a:t> (treatment cycle). The </a:t>
            </a:r>
            <a:r>
              <a:rPr lang="en-US" u="sng" dirty="0">
                <a:uFill>
                  <a:solidFill>
                    <a:srgbClr val="FFC000"/>
                  </a:solidFill>
                </a:uFill>
              </a:rPr>
              <a:t>median treatment time were 297 </a:t>
            </a:r>
            <a:r>
              <a:rPr lang="en-US" dirty="0"/>
              <a:t>days (IQR=553) and mean 423 days (SD=484).</a:t>
            </a:r>
          </a:p>
        </p:txBody>
      </p:sp>
    </p:spTree>
    <p:extLst>
      <p:ext uri="{BB962C8B-B14F-4D97-AF65-F5344CB8AC3E}">
        <p14:creationId xmlns:p14="http://schemas.microsoft.com/office/powerpoint/2010/main" val="479044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3133450-E792-4FC5-B32C-30E94C8AFA01}"/>
              </a:ext>
            </a:extLst>
          </p:cNvPr>
          <p:cNvSpPr>
            <a:spLocks noGrp="1"/>
          </p:cNvSpPr>
          <p:nvPr>
            <p:ph idx="1"/>
          </p:nvPr>
        </p:nvSpPr>
        <p:spPr>
          <a:xfrm>
            <a:off x="609600" y="1614988"/>
            <a:ext cx="10160000" cy="5311588"/>
          </a:xfrm>
        </p:spPr>
        <p:txBody>
          <a:bodyPr>
            <a:normAutofit/>
          </a:bodyPr>
          <a:lstStyle/>
          <a:p>
            <a:pPr algn="just" rtl="0"/>
            <a:r>
              <a:rPr lang="en-US" b="1" i="1" dirty="0"/>
              <a:t>Childbearing rate by live birth ratio method: </a:t>
            </a:r>
            <a:r>
              <a:rPr lang="en-US" dirty="0"/>
              <a:t>In the first attempt (treatment cycle) </a:t>
            </a:r>
            <a:r>
              <a:rPr lang="en-US" dirty="0">
                <a:solidFill>
                  <a:srgbClr val="00B050"/>
                </a:solidFill>
              </a:rPr>
              <a:t>96 couples</a:t>
            </a:r>
            <a:r>
              <a:rPr lang="en-US" dirty="0"/>
              <a:t> had live birth and the success rate was </a:t>
            </a:r>
            <a:r>
              <a:rPr lang="en-US" dirty="0">
                <a:solidFill>
                  <a:srgbClr val="00B050"/>
                </a:solidFill>
              </a:rPr>
              <a:t>29.72%</a:t>
            </a:r>
            <a:r>
              <a:rPr lang="en-US" dirty="0"/>
              <a:t>. In the end, after several attempts, </a:t>
            </a:r>
            <a:r>
              <a:rPr lang="en-US" dirty="0">
                <a:solidFill>
                  <a:srgbClr val="FF0000"/>
                </a:solidFill>
              </a:rPr>
              <a:t>146 couples </a:t>
            </a:r>
            <a:r>
              <a:rPr lang="en-US" dirty="0"/>
              <a:t>had children and the success rate of the couples was </a:t>
            </a:r>
            <a:r>
              <a:rPr lang="en-US" dirty="0">
                <a:solidFill>
                  <a:srgbClr val="FF0000"/>
                </a:solidFill>
              </a:rPr>
              <a:t>45.20%</a:t>
            </a:r>
            <a:r>
              <a:rPr lang="en-US" dirty="0"/>
              <a:t>. Totally </a:t>
            </a:r>
            <a:r>
              <a:rPr lang="en-US" dirty="0">
                <a:solidFill>
                  <a:srgbClr val="0070C0"/>
                </a:solidFill>
              </a:rPr>
              <a:t>631 treatment cycles</a:t>
            </a:r>
            <a:r>
              <a:rPr lang="en-US" dirty="0"/>
              <a:t> were performed in the end of study and the live birth ratio was </a:t>
            </a:r>
            <a:r>
              <a:rPr lang="en-US" dirty="0">
                <a:solidFill>
                  <a:srgbClr val="0070C0"/>
                </a:solidFill>
              </a:rPr>
              <a:t>23.13%</a:t>
            </a:r>
            <a:r>
              <a:rPr lang="en-US" dirty="0"/>
              <a:t> (in average) considering the number of treatment cycles. </a:t>
            </a:r>
            <a:endParaRPr lang="fa-IR" dirty="0"/>
          </a:p>
          <a:p>
            <a:pPr algn="just" rtl="0"/>
            <a:r>
              <a:rPr lang="en-US" b="1" i="1" dirty="0"/>
              <a:t>Childbearing rate by conditional probability method: </a:t>
            </a:r>
            <a:r>
              <a:rPr lang="en-US" dirty="0"/>
              <a:t>Figure 1 shows the number of attempts (treatment cycles) and success (birth of a baby) due to the repetition of treatment in couples. In this figure, the success rate in </a:t>
            </a:r>
            <a:r>
              <a:rPr lang="en-US" dirty="0">
                <a:solidFill>
                  <a:srgbClr val="0070C0"/>
                </a:solidFill>
              </a:rPr>
              <a:t>each attempt is calculated as a live birth ratio and entered in the red box</a:t>
            </a:r>
            <a:r>
              <a:rPr lang="en-US" dirty="0"/>
              <a:t> (last box in right). </a:t>
            </a:r>
          </a:p>
          <a:p>
            <a:pPr algn="just" rtl="0"/>
            <a:r>
              <a:rPr lang="en-US" dirty="0"/>
              <a:t>The success rate of each treatment cycle is calculated by excluding the couples that are successful or leave the study. The sum of the probabilities of the first to fifth cycles is the total probability and due to the conditionality of the probability of success, at the end of the five treatment cycles, the success rate (childbearing) was calculated to be </a:t>
            </a:r>
            <a:r>
              <a:rPr lang="en-US" dirty="0">
                <a:solidFill>
                  <a:srgbClr val="FF0066"/>
                </a:solidFill>
              </a:rPr>
              <a:t>75.00%. </a:t>
            </a:r>
            <a:r>
              <a:rPr lang="en-US" dirty="0"/>
              <a:t> </a:t>
            </a:r>
            <a:endParaRPr lang="fa-IR" dirty="0"/>
          </a:p>
        </p:txBody>
      </p:sp>
      <p:sp>
        <p:nvSpPr>
          <p:cNvPr id="4" name="Title 1">
            <a:extLst>
              <a:ext uri="{FF2B5EF4-FFF2-40B4-BE49-F238E27FC236}">
                <a16:creationId xmlns="" xmlns:a16="http://schemas.microsoft.com/office/drawing/2014/main" id="{FFEC92BB-1925-45A7-868D-74EB24730960}"/>
              </a:ext>
            </a:extLst>
          </p:cNvPr>
          <p:cNvSpPr>
            <a:spLocks noGrp="1"/>
          </p:cNvSpPr>
          <p:nvPr>
            <p:ph type="title"/>
          </p:nvPr>
        </p:nvSpPr>
        <p:spPr>
          <a:xfrm>
            <a:off x="609600" y="274638"/>
            <a:ext cx="10160000" cy="914400"/>
          </a:xfrm>
        </p:spPr>
        <p:txBody>
          <a:bodyPr/>
          <a:lstStyle/>
          <a:p>
            <a:pPr algn="ctr" rtl="0"/>
            <a:r>
              <a:rPr lang="en-US" dirty="0"/>
              <a:t>Results </a:t>
            </a:r>
            <a:endParaRPr lang="fa-IR" dirty="0"/>
          </a:p>
        </p:txBody>
      </p:sp>
    </p:spTree>
    <p:extLst>
      <p:ext uri="{BB962C8B-B14F-4D97-AF65-F5344CB8AC3E}">
        <p14:creationId xmlns:p14="http://schemas.microsoft.com/office/powerpoint/2010/main" val="29936873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a:extLst>
              <a:ext uri="{FF2B5EF4-FFF2-40B4-BE49-F238E27FC236}">
                <a16:creationId xmlns="" xmlns:a16="http://schemas.microsoft.com/office/drawing/2014/main" id="{640F13C6-EEA2-46C7-BB12-2E09997F754D}"/>
              </a:ext>
            </a:extLst>
          </p:cNvPr>
          <p:cNvSpPr>
            <a:spLocks noChangeArrowheads="1"/>
          </p:cNvSpPr>
          <p:nvPr/>
        </p:nvSpPr>
        <p:spPr bwMode="auto">
          <a:xfrm>
            <a:off x="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a-IR"/>
          </a:p>
        </p:txBody>
      </p:sp>
      <p:sp>
        <p:nvSpPr>
          <p:cNvPr id="11" name="Rectangle 12">
            <a:extLst>
              <a:ext uri="{FF2B5EF4-FFF2-40B4-BE49-F238E27FC236}">
                <a16:creationId xmlns="" xmlns:a16="http://schemas.microsoft.com/office/drawing/2014/main" id="{2CA212A0-52BC-403C-AB86-08735E8FD773}"/>
              </a:ext>
            </a:extLst>
          </p:cNvPr>
          <p:cNvSpPr>
            <a:spLocks noChangeArrowheads="1"/>
          </p:cNvSpPr>
          <p:nvPr/>
        </p:nvSpPr>
        <p:spPr bwMode="auto">
          <a:xfrm>
            <a:off x="1"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a-IR"/>
          </a:p>
        </p:txBody>
      </p:sp>
      <p:sp>
        <p:nvSpPr>
          <p:cNvPr id="6" name="Title 1">
            <a:extLst>
              <a:ext uri="{FF2B5EF4-FFF2-40B4-BE49-F238E27FC236}">
                <a16:creationId xmlns="" xmlns:a16="http://schemas.microsoft.com/office/drawing/2014/main" id="{FFEC92BB-1925-45A7-868D-74EB24730960}"/>
              </a:ext>
            </a:extLst>
          </p:cNvPr>
          <p:cNvSpPr>
            <a:spLocks noGrp="1"/>
          </p:cNvSpPr>
          <p:nvPr>
            <p:ph type="title"/>
          </p:nvPr>
        </p:nvSpPr>
        <p:spPr>
          <a:xfrm>
            <a:off x="609600" y="274638"/>
            <a:ext cx="10160000" cy="517599"/>
          </a:xfrm>
        </p:spPr>
        <p:txBody>
          <a:bodyPr/>
          <a:lstStyle/>
          <a:p>
            <a:pPr algn="ctr" rtl="0"/>
            <a:r>
              <a:rPr lang="en-US" sz="4000" dirty="0"/>
              <a:t>Results </a:t>
            </a:r>
            <a:endParaRPr lang="fa-IR" sz="4000" dirty="0"/>
          </a:p>
        </p:txBody>
      </p:sp>
      <p:grpSp>
        <p:nvGrpSpPr>
          <p:cNvPr id="21" name="Group 20"/>
          <p:cNvGrpSpPr/>
          <p:nvPr/>
        </p:nvGrpSpPr>
        <p:grpSpPr>
          <a:xfrm>
            <a:off x="1152917" y="2202933"/>
            <a:ext cx="6780844" cy="2162221"/>
            <a:chOff x="520908" y="1019597"/>
            <a:chExt cx="6780844" cy="2162221"/>
          </a:xfrm>
        </p:grpSpPr>
        <p:pic>
          <p:nvPicPr>
            <p:cNvPr id="14" name="Picture 13">
              <a:extLst>
                <a:ext uri="{FF2B5EF4-FFF2-40B4-BE49-F238E27FC236}">
                  <a16:creationId xmlns="" xmlns:a16="http://schemas.microsoft.com/office/drawing/2014/main" id="{37E3794B-29EC-47F3-A1E2-C7AB80B360C5}"/>
                </a:ext>
              </a:extLst>
            </p:cNvPr>
            <p:cNvPicPr>
              <a:picLocks noChangeAspect="1"/>
            </p:cNvPicPr>
            <p:nvPr/>
          </p:nvPicPr>
          <p:blipFill>
            <a:blip r:embed="rId2"/>
            <a:stretch>
              <a:fillRect/>
            </a:stretch>
          </p:blipFill>
          <p:spPr>
            <a:xfrm>
              <a:off x="520908" y="1019597"/>
              <a:ext cx="6780844" cy="2162221"/>
            </a:xfrm>
            <a:prstGeom prst="rect">
              <a:avLst/>
            </a:prstGeom>
          </p:spPr>
        </p:pic>
        <p:sp>
          <p:nvSpPr>
            <p:cNvPr id="3" name="Rectangle 2"/>
            <p:cNvSpPr/>
            <p:nvPr/>
          </p:nvSpPr>
          <p:spPr>
            <a:xfrm>
              <a:off x="793375" y="1842249"/>
              <a:ext cx="1371600" cy="36576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dirty="0">
                  <a:solidFill>
                    <a:schemeClr val="tx1"/>
                  </a:solidFill>
                  <a:cs typeface="+mj-cs"/>
                </a:rPr>
                <a:t>Per couple</a:t>
              </a:r>
              <a:endParaRPr lang="fa-IR" sz="2000" dirty="0">
                <a:solidFill>
                  <a:schemeClr val="tx1"/>
                </a:solidFill>
                <a:cs typeface="+mj-cs"/>
              </a:endParaRPr>
            </a:p>
          </p:txBody>
        </p:sp>
        <p:sp>
          <p:nvSpPr>
            <p:cNvPr id="8" name="Rectangle 7"/>
            <p:cNvSpPr/>
            <p:nvPr/>
          </p:nvSpPr>
          <p:spPr>
            <a:xfrm>
              <a:off x="1846729" y="2626660"/>
              <a:ext cx="1371600" cy="36576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dirty="0">
                  <a:solidFill>
                    <a:schemeClr val="tx1"/>
                  </a:solidFill>
                  <a:cs typeface="+mj-cs"/>
                </a:rPr>
                <a:t>Per cycle</a:t>
              </a:r>
              <a:endParaRPr lang="fa-IR" sz="2000" dirty="0">
                <a:solidFill>
                  <a:schemeClr val="tx1"/>
                </a:solidFill>
                <a:cs typeface="+mj-cs"/>
              </a:endParaRPr>
            </a:p>
          </p:txBody>
        </p:sp>
      </p:grpSp>
      <p:cxnSp>
        <p:nvCxnSpPr>
          <p:cNvPr id="19" name="Straight Arrow Connector 18"/>
          <p:cNvCxnSpPr>
            <a:stCxn id="8" idx="2"/>
          </p:cNvCxnSpPr>
          <p:nvPr/>
        </p:nvCxnSpPr>
        <p:spPr>
          <a:xfrm>
            <a:off x="3164538" y="4175756"/>
            <a:ext cx="2012577" cy="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20" name="Straight Arrow Connector 19"/>
          <p:cNvCxnSpPr/>
          <p:nvPr/>
        </p:nvCxnSpPr>
        <p:spPr>
          <a:xfrm>
            <a:off x="2530762" y="3391345"/>
            <a:ext cx="2012577" cy="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sp>
        <p:nvSpPr>
          <p:cNvPr id="22" name="Up Arrow 21"/>
          <p:cNvSpPr/>
          <p:nvPr/>
        </p:nvSpPr>
        <p:spPr>
          <a:xfrm>
            <a:off x="5177116" y="3992876"/>
            <a:ext cx="1465732" cy="1336394"/>
          </a:xfrm>
          <a:prstGeom prst="upArrow">
            <a:avLst>
              <a:gd name="adj1" fmla="val 66842"/>
              <a:gd name="adj2" fmla="val 61579"/>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a:solidFill>
                  <a:srgbClr val="0070C0"/>
                </a:solidFill>
              </a:rPr>
              <a:t>23.13%</a:t>
            </a:r>
            <a:endParaRPr lang="fa-IR" dirty="0"/>
          </a:p>
        </p:txBody>
      </p:sp>
      <p:sp>
        <p:nvSpPr>
          <p:cNvPr id="24" name="Down Arrow 23"/>
          <p:cNvSpPr/>
          <p:nvPr/>
        </p:nvSpPr>
        <p:spPr>
          <a:xfrm>
            <a:off x="4229102" y="981635"/>
            <a:ext cx="1620369" cy="1425388"/>
          </a:xfrm>
          <a:prstGeom prst="downArrow">
            <a:avLst>
              <a:gd name="adj1" fmla="val 69917"/>
              <a:gd name="adj2" fmla="val 45283"/>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a:solidFill>
                  <a:srgbClr val="00B050"/>
                </a:solidFill>
              </a:rPr>
              <a:t>29.72%</a:t>
            </a:r>
            <a:endParaRPr lang="fa-IR" dirty="0"/>
          </a:p>
        </p:txBody>
      </p:sp>
      <p:sp>
        <p:nvSpPr>
          <p:cNvPr id="25" name="Down Arrow 24"/>
          <p:cNvSpPr/>
          <p:nvPr/>
        </p:nvSpPr>
        <p:spPr>
          <a:xfrm>
            <a:off x="6842314" y="986118"/>
            <a:ext cx="1620369" cy="1425388"/>
          </a:xfrm>
          <a:prstGeom prst="downArrow">
            <a:avLst>
              <a:gd name="adj1" fmla="val 69917"/>
              <a:gd name="adj2" fmla="val 45283"/>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a:solidFill>
                  <a:srgbClr val="FF0000"/>
                </a:solidFill>
              </a:rPr>
              <a:t>45.20%</a:t>
            </a:r>
            <a:endParaRPr lang="fa-IR" dirty="0"/>
          </a:p>
        </p:txBody>
      </p:sp>
    </p:spTree>
    <p:extLst>
      <p:ext uri="{BB962C8B-B14F-4D97-AF65-F5344CB8AC3E}">
        <p14:creationId xmlns:p14="http://schemas.microsoft.com/office/powerpoint/2010/main" val="4031369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1500" fill="hold"/>
                                        <p:tgtEl>
                                          <p:spTgt spid="20"/>
                                        </p:tgtEl>
                                        <p:attrNameLst>
                                          <p:attrName>ppt_x</p:attrName>
                                        </p:attrNameLst>
                                      </p:cBhvr>
                                      <p:tavLst>
                                        <p:tav tm="0">
                                          <p:val>
                                            <p:strVal val="0-#ppt_w/2"/>
                                          </p:val>
                                        </p:tav>
                                        <p:tav tm="100000">
                                          <p:val>
                                            <p:strVal val="#ppt_x"/>
                                          </p:val>
                                        </p:tav>
                                      </p:tavLst>
                                    </p:anim>
                                    <p:anim calcmode="lin" valueType="num">
                                      <p:cBhvr additive="base">
                                        <p:cTn id="8" dur="1500" fill="hold"/>
                                        <p:tgtEl>
                                          <p:spTgt spid="20"/>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2" presetClass="entr" presetSubtype="8" fill="hold" nodeType="afterEffect">
                                  <p:stCondLst>
                                    <p:cond delay="500"/>
                                  </p:stCondLst>
                                  <p:childTnLst>
                                    <p:set>
                                      <p:cBhvr>
                                        <p:cTn id="11" dur="1" fill="hold">
                                          <p:stCondLst>
                                            <p:cond delay="0"/>
                                          </p:stCondLst>
                                        </p:cTn>
                                        <p:tgtEl>
                                          <p:spTgt spid="19"/>
                                        </p:tgtEl>
                                        <p:attrNameLst>
                                          <p:attrName>style.visibility</p:attrName>
                                        </p:attrNameLst>
                                      </p:cBhvr>
                                      <p:to>
                                        <p:strVal val="visible"/>
                                      </p:to>
                                    </p:set>
                                    <p:anim calcmode="lin" valueType="num">
                                      <p:cBhvr additive="base">
                                        <p:cTn id="12" dur="2000" fill="hold"/>
                                        <p:tgtEl>
                                          <p:spTgt spid="19"/>
                                        </p:tgtEl>
                                        <p:attrNameLst>
                                          <p:attrName>ppt_x</p:attrName>
                                        </p:attrNameLst>
                                      </p:cBhvr>
                                      <p:tavLst>
                                        <p:tav tm="0">
                                          <p:val>
                                            <p:strVal val="0-#ppt_w/2"/>
                                          </p:val>
                                        </p:tav>
                                        <p:tav tm="100000">
                                          <p:val>
                                            <p:strVal val="#ppt_x"/>
                                          </p:val>
                                        </p:tav>
                                      </p:tavLst>
                                    </p:anim>
                                    <p:anim calcmode="lin" valueType="num">
                                      <p:cBhvr additive="base">
                                        <p:cTn id="13" dur="2000" fill="hold"/>
                                        <p:tgtEl>
                                          <p:spTgt spid="19"/>
                                        </p:tgtEl>
                                        <p:attrNameLst>
                                          <p:attrName>ppt_y</p:attrName>
                                        </p:attrNameLst>
                                      </p:cBhvr>
                                      <p:tavLst>
                                        <p:tav tm="0">
                                          <p:val>
                                            <p:strVal val="#ppt_y"/>
                                          </p:val>
                                        </p:tav>
                                        <p:tav tm="100000">
                                          <p:val>
                                            <p:strVal val="#ppt_y"/>
                                          </p:val>
                                        </p:tav>
                                      </p:tavLst>
                                    </p:anim>
                                  </p:childTnLst>
                                </p:cTn>
                              </p:par>
                            </p:childTnLst>
                          </p:cTn>
                        </p:par>
                        <p:par>
                          <p:cTn id="14" fill="hold">
                            <p:stCondLst>
                              <p:cond delay="4500"/>
                            </p:stCondLst>
                            <p:childTnLst>
                              <p:par>
                                <p:cTn id="15" presetID="2" presetClass="entr" presetSubtype="1" fill="hold" grpId="0" nodeType="afterEffect">
                                  <p:stCondLst>
                                    <p:cond delay="250"/>
                                  </p:stCondLst>
                                  <p:childTnLst>
                                    <p:set>
                                      <p:cBhvr>
                                        <p:cTn id="16" dur="1" fill="hold">
                                          <p:stCondLst>
                                            <p:cond delay="0"/>
                                          </p:stCondLst>
                                        </p:cTn>
                                        <p:tgtEl>
                                          <p:spTgt spid="24"/>
                                        </p:tgtEl>
                                        <p:attrNameLst>
                                          <p:attrName>style.visibility</p:attrName>
                                        </p:attrNameLst>
                                      </p:cBhvr>
                                      <p:to>
                                        <p:strVal val="visible"/>
                                      </p:to>
                                    </p:set>
                                    <p:anim calcmode="lin" valueType="num">
                                      <p:cBhvr additive="base">
                                        <p:cTn id="17" dur="750" fill="hold"/>
                                        <p:tgtEl>
                                          <p:spTgt spid="24"/>
                                        </p:tgtEl>
                                        <p:attrNameLst>
                                          <p:attrName>ppt_x</p:attrName>
                                        </p:attrNameLst>
                                      </p:cBhvr>
                                      <p:tavLst>
                                        <p:tav tm="0">
                                          <p:val>
                                            <p:strVal val="#ppt_x"/>
                                          </p:val>
                                        </p:tav>
                                        <p:tav tm="100000">
                                          <p:val>
                                            <p:strVal val="#ppt_x"/>
                                          </p:val>
                                        </p:tav>
                                      </p:tavLst>
                                    </p:anim>
                                    <p:anim calcmode="lin" valueType="num">
                                      <p:cBhvr additive="base">
                                        <p:cTn id="18" dur="750" fill="hold"/>
                                        <p:tgtEl>
                                          <p:spTgt spid="24"/>
                                        </p:tgtEl>
                                        <p:attrNameLst>
                                          <p:attrName>ppt_y</p:attrName>
                                        </p:attrNameLst>
                                      </p:cBhvr>
                                      <p:tavLst>
                                        <p:tav tm="0">
                                          <p:val>
                                            <p:strVal val="0-#ppt_h/2"/>
                                          </p:val>
                                        </p:tav>
                                        <p:tav tm="100000">
                                          <p:val>
                                            <p:strVal val="#ppt_y"/>
                                          </p:val>
                                        </p:tav>
                                      </p:tavLst>
                                    </p:anim>
                                  </p:childTnLst>
                                </p:cTn>
                              </p:par>
                            </p:childTnLst>
                          </p:cTn>
                        </p:par>
                        <p:par>
                          <p:cTn id="19" fill="hold">
                            <p:stCondLst>
                              <p:cond delay="5500"/>
                            </p:stCondLst>
                            <p:childTnLst>
                              <p:par>
                                <p:cTn id="20" presetID="2" presetClass="entr" presetSubtype="1" fill="hold" grpId="0" nodeType="afterEffect">
                                  <p:stCondLst>
                                    <p:cond delay="250"/>
                                  </p:stCondLst>
                                  <p:childTnLst>
                                    <p:set>
                                      <p:cBhvr>
                                        <p:cTn id="21" dur="1" fill="hold">
                                          <p:stCondLst>
                                            <p:cond delay="0"/>
                                          </p:stCondLst>
                                        </p:cTn>
                                        <p:tgtEl>
                                          <p:spTgt spid="25"/>
                                        </p:tgtEl>
                                        <p:attrNameLst>
                                          <p:attrName>style.visibility</p:attrName>
                                        </p:attrNameLst>
                                      </p:cBhvr>
                                      <p:to>
                                        <p:strVal val="visible"/>
                                      </p:to>
                                    </p:set>
                                    <p:anim calcmode="lin" valueType="num">
                                      <p:cBhvr additive="base">
                                        <p:cTn id="22" dur="500" fill="hold"/>
                                        <p:tgtEl>
                                          <p:spTgt spid="25"/>
                                        </p:tgtEl>
                                        <p:attrNameLst>
                                          <p:attrName>ppt_x</p:attrName>
                                        </p:attrNameLst>
                                      </p:cBhvr>
                                      <p:tavLst>
                                        <p:tav tm="0">
                                          <p:val>
                                            <p:strVal val="#ppt_x"/>
                                          </p:val>
                                        </p:tav>
                                        <p:tav tm="100000">
                                          <p:val>
                                            <p:strVal val="#ppt_x"/>
                                          </p:val>
                                        </p:tav>
                                      </p:tavLst>
                                    </p:anim>
                                    <p:anim calcmode="lin" valueType="num">
                                      <p:cBhvr additive="base">
                                        <p:cTn id="23" dur="500" fill="hold"/>
                                        <p:tgtEl>
                                          <p:spTgt spid="25"/>
                                        </p:tgtEl>
                                        <p:attrNameLst>
                                          <p:attrName>ppt_y</p:attrName>
                                        </p:attrNameLst>
                                      </p:cBhvr>
                                      <p:tavLst>
                                        <p:tav tm="0">
                                          <p:val>
                                            <p:strVal val="0-#ppt_h/2"/>
                                          </p:val>
                                        </p:tav>
                                        <p:tav tm="100000">
                                          <p:val>
                                            <p:strVal val="#ppt_y"/>
                                          </p:val>
                                        </p:tav>
                                      </p:tavLst>
                                    </p:anim>
                                  </p:childTnLst>
                                </p:cTn>
                              </p:par>
                            </p:childTnLst>
                          </p:cTn>
                        </p:par>
                        <p:par>
                          <p:cTn id="24" fill="hold">
                            <p:stCondLst>
                              <p:cond delay="6250"/>
                            </p:stCondLst>
                            <p:childTnLst>
                              <p:par>
                                <p:cTn id="25" presetID="2" presetClass="entr" presetSubtype="4" fill="hold" grpId="0" nodeType="afterEffect">
                                  <p:stCondLst>
                                    <p:cond delay="250"/>
                                  </p:stCondLst>
                                  <p:childTnLst>
                                    <p:set>
                                      <p:cBhvr>
                                        <p:cTn id="26" dur="1" fill="hold">
                                          <p:stCondLst>
                                            <p:cond delay="0"/>
                                          </p:stCondLst>
                                        </p:cTn>
                                        <p:tgtEl>
                                          <p:spTgt spid="22"/>
                                        </p:tgtEl>
                                        <p:attrNameLst>
                                          <p:attrName>style.visibility</p:attrName>
                                        </p:attrNameLst>
                                      </p:cBhvr>
                                      <p:to>
                                        <p:strVal val="visible"/>
                                      </p:to>
                                    </p:set>
                                    <p:anim calcmode="lin" valueType="num">
                                      <p:cBhvr additive="base">
                                        <p:cTn id="27" dur="500" fill="hold"/>
                                        <p:tgtEl>
                                          <p:spTgt spid="22"/>
                                        </p:tgtEl>
                                        <p:attrNameLst>
                                          <p:attrName>ppt_x</p:attrName>
                                        </p:attrNameLst>
                                      </p:cBhvr>
                                      <p:tavLst>
                                        <p:tav tm="0">
                                          <p:val>
                                            <p:strVal val="#ppt_x"/>
                                          </p:val>
                                        </p:tav>
                                        <p:tav tm="100000">
                                          <p:val>
                                            <p:strVal val="#ppt_x"/>
                                          </p:val>
                                        </p:tav>
                                      </p:tavLst>
                                    </p:anim>
                                    <p:anim calcmode="lin" valueType="num">
                                      <p:cBhvr additive="base">
                                        <p:cTn id="2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4" grpId="0" animBg="1"/>
      <p:bldP spid="2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71C367B1-6B05-4204-B4E8-36A52D488A0D}"/>
              </a:ext>
            </a:extLst>
          </p:cNvPr>
          <p:cNvPicPr>
            <a:picLocks noChangeAspect="1"/>
          </p:cNvPicPr>
          <p:nvPr/>
        </p:nvPicPr>
        <p:blipFill>
          <a:blip r:embed="rId2"/>
          <a:stretch>
            <a:fillRect/>
          </a:stretch>
        </p:blipFill>
        <p:spPr>
          <a:xfrm>
            <a:off x="1580279" y="854558"/>
            <a:ext cx="8856000" cy="5944861"/>
          </a:xfrm>
          <a:prstGeom prst="rect">
            <a:avLst/>
          </a:prstGeom>
        </p:spPr>
      </p:pic>
      <p:sp>
        <p:nvSpPr>
          <p:cNvPr id="5" name="Title 1">
            <a:extLst>
              <a:ext uri="{FF2B5EF4-FFF2-40B4-BE49-F238E27FC236}">
                <a16:creationId xmlns="" xmlns:a16="http://schemas.microsoft.com/office/drawing/2014/main" id="{FFEC92BB-1925-45A7-868D-74EB24730960}"/>
              </a:ext>
            </a:extLst>
          </p:cNvPr>
          <p:cNvSpPr>
            <a:spLocks noGrp="1"/>
          </p:cNvSpPr>
          <p:nvPr>
            <p:ph type="title"/>
          </p:nvPr>
        </p:nvSpPr>
        <p:spPr>
          <a:xfrm>
            <a:off x="609600" y="274638"/>
            <a:ext cx="10160000" cy="382185"/>
          </a:xfrm>
        </p:spPr>
        <p:txBody>
          <a:bodyPr/>
          <a:lstStyle/>
          <a:p>
            <a:pPr algn="ctr" rtl="0"/>
            <a:r>
              <a:rPr lang="en-US" sz="4000" dirty="0"/>
              <a:t>Results</a:t>
            </a:r>
            <a:r>
              <a:rPr lang="en-US" sz="3600" b="1" dirty="0"/>
              <a:t> </a:t>
            </a:r>
            <a:endParaRPr lang="fa-IR" sz="3600" dirty="0"/>
          </a:p>
        </p:txBody>
      </p:sp>
    </p:spTree>
    <p:extLst>
      <p:ext uri="{BB962C8B-B14F-4D97-AF65-F5344CB8AC3E}">
        <p14:creationId xmlns:p14="http://schemas.microsoft.com/office/powerpoint/2010/main" val="37193717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4C17E8CF-4023-4A49-99FA-BCAC34C282DB}"/>
              </a:ext>
            </a:extLst>
          </p:cNvPr>
          <p:cNvPicPr>
            <a:picLocks noChangeAspect="1"/>
          </p:cNvPicPr>
          <p:nvPr/>
        </p:nvPicPr>
        <p:blipFill>
          <a:blip r:embed="rId2"/>
          <a:stretch>
            <a:fillRect/>
          </a:stretch>
        </p:blipFill>
        <p:spPr>
          <a:xfrm>
            <a:off x="1480705" y="1306576"/>
            <a:ext cx="7434696" cy="4542895"/>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1327303727"/>
              </p:ext>
            </p:extLst>
          </p:nvPr>
        </p:nvGraphicFramePr>
        <p:xfrm>
          <a:off x="1089211" y="2891115"/>
          <a:ext cx="7947212" cy="3818209"/>
        </p:xfrm>
        <a:graphic>
          <a:graphicData uri="http://schemas.openxmlformats.org/drawingml/2006/table">
            <a:tbl>
              <a:tblPr rtl="1">
                <a:tableStyleId>{5C22544A-7EE6-4342-B048-85BDC9FD1C3A}</a:tableStyleId>
              </a:tblPr>
              <a:tblGrid>
                <a:gridCol w="2849291">
                  <a:extLst>
                    <a:ext uri="{9D8B030D-6E8A-4147-A177-3AD203B41FA5}">
                      <a16:colId xmlns="" xmlns:a16="http://schemas.microsoft.com/office/drawing/2014/main" val="20000"/>
                    </a:ext>
                  </a:extLst>
                </a:gridCol>
                <a:gridCol w="1570961">
                  <a:extLst>
                    <a:ext uri="{9D8B030D-6E8A-4147-A177-3AD203B41FA5}">
                      <a16:colId xmlns="" xmlns:a16="http://schemas.microsoft.com/office/drawing/2014/main" val="20001"/>
                    </a:ext>
                  </a:extLst>
                </a:gridCol>
                <a:gridCol w="1447748">
                  <a:extLst>
                    <a:ext uri="{9D8B030D-6E8A-4147-A177-3AD203B41FA5}">
                      <a16:colId xmlns="" xmlns:a16="http://schemas.microsoft.com/office/drawing/2014/main" val="20002"/>
                    </a:ext>
                  </a:extLst>
                </a:gridCol>
                <a:gridCol w="2079212">
                  <a:extLst>
                    <a:ext uri="{9D8B030D-6E8A-4147-A177-3AD203B41FA5}">
                      <a16:colId xmlns="" xmlns:a16="http://schemas.microsoft.com/office/drawing/2014/main" val="20003"/>
                    </a:ext>
                  </a:extLst>
                </a:gridCol>
              </a:tblGrid>
              <a:tr h="824363">
                <a:tc>
                  <a:txBody>
                    <a:bodyPr/>
                    <a:lstStyle/>
                    <a:p>
                      <a:pPr algn="ctr" rtl="0" fontAlgn="ctr"/>
                      <a:r>
                        <a:rPr lang="en-US" sz="2000" u="none" strike="noStrike" dirty="0">
                          <a:effectLst/>
                        </a:rPr>
                        <a:t>cycle number</a:t>
                      </a:r>
                      <a:endParaRPr lang="en-US" sz="2000" b="0" i="0" u="none" strike="noStrike" dirty="0">
                        <a:solidFill>
                          <a:srgbClr val="000000"/>
                        </a:solidFill>
                        <a:effectLst/>
                        <a:latin typeface="Times New Roman"/>
                      </a:endParaRPr>
                    </a:p>
                  </a:txBody>
                  <a:tcPr marL="9525" marR="9525" marT="9525" marB="0" anchor="ctr"/>
                </a:tc>
                <a:tc>
                  <a:txBody>
                    <a:bodyPr/>
                    <a:lstStyle/>
                    <a:p>
                      <a:pPr algn="ctr" rtl="0" fontAlgn="ctr"/>
                      <a:r>
                        <a:rPr lang="en-US" sz="2000" u="none" strike="noStrike">
                          <a:effectLst/>
                        </a:rPr>
                        <a:t>success probability</a:t>
                      </a:r>
                      <a:endParaRPr lang="en-US" sz="2000" b="0" i="0" u="none" strike="noStrike">
                        <a:solidFill>
                          <a:srgbClr val="000000"/>
                        </a:solidFill>
                        <a:effectLst/>
                        <a:latin typeface="Times New Roman"/>
                      </a:endParaRPr>
                    </a:p>
                  </a:txBody>
                  <a:tcPr marL="9525" marR="9525" marT="9525" marB="0" anchor="ctr"/>
                </a:tc>
                <a:tc>
                  <a:txBody>
                    <a:bodyPr/>
                    <a:lstStyle/>
                    <a:p>
                      <a:pPr algn="ctr" rtl="0" fontAlgn="ctr"/>
                      <a:r>
                        <a:rPr lang="en-US" sz="1600" u="none" strike="noStrike">
                          <a:effectLst/>
                        </a:rPr>
                        <a:t>unsuccess probability</a:t>
                      </a:r>
                      <a:endParaRPr lang="en-US" sz="1600" b="0" i="0" u="none" strike="noStrike">
                        <a:solidFill>
                          <a:srgbClr val="404040"/>
                        </a:solidFill>
                        <a:effectLst/>
                        <a:latin typeface="Times New Roman"/>
                      </a:endParaRPr>
                    </a:p>
                  </a:txBody>
                  <a:tcPr marL="9525" marR="9525" marT="9525" marB="0" anchor="ctr"/>
                </a:tc>
                <a:tc>
                  <a:txBody>
                    <a:bodyPr/>
                    <a:lstStyle/>
                    <a:p>
                      <a:pPr algn="ctr" rtl="0" fontAlgn="ctr"/>
                      <a:r>
                        <a:rPr lang="en-US" sz="1600" u="none" strike="noStrike">
                          <a:effectLst/>
                        </a:rPr>
                        <a:t>probability in each stage</a:t>
                      </a:r>
                      <a:endParaRPr lang="en-US" sz="1600" b="0" i="0" u="none" strike="noStrike">
                        <a:solidFill>
                          <a:srgbClr val="404040"/>
                        </a:solidFill>
                        <a:effectLst/>
                        <a:latin typeface="Times New Roman"/>
                      </a:endParaRPr>
                    </a:p>
                  </a:txBody>
                  <a:tcPr marL="9525" marR="9525" marT="9525" marB="0" anchor="ctr"/>
                </a:tc>
                <a:extLst>
                  <a:ext uri="{0D108BD9-81ED-4DB2-BD59-A6C34878D82A}">
                    <a16:rowId xmlns="" xmlns:a16="http://schemas.microsoft.com/office/drawing/2014/main" val="10000"/>
                  </a:ext>
                </a:extLst>
              </a:tr>
              <a:tr h="471064">
                <a:tc>
                  <a:txBody>
                    <a:bodyPr/>
                    <a:lstStyle/>
                    <a:p>
                      <a:pPr algn="ctr" rtl="0" fontAlgn="ctr"/>
                      <a:r>
                        <a:rPr lang="en-US" sz="1600" u="none" strike="noStrike" dirty="0">
                          <a:effectLst/>
                        </a:rPr>
                        <a:t>First treatment cycle</a:t>
                      </a:r>
                      <a:endParaRPr lang="en-US" sz="1600" b="0" i="0" u="none" strike="noStrike" dirty="0">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0.2972</a:t>
                      </a:r>
                      <a:endParaRPr lang="fa-IR"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0.7028</a:t>
                      </a:r>
                      <a:endParaRPr lang="fa-IR"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0.2972</a:t>
                      </a:r>
                      <a:endParaRPr lang="fa-IR" sz="1600" b="0" i="0" u="none" strike="noStrike">
                        <a:solidFill>
                          <a:srgbClr val="404040"/>
                        </a:solidFill>
                        <a:effectLst/>
                        <a:latin typeface="Times New Roman"/>
                      </a:endParaRPr>
                    </a:p>
                  </a:txBody>
                  <a:tcPr marL="9525" marR="9525" marT="9525" marB="0" anchor="ctr"/>
                </a:tc>
                <a:extLst>
                  <a:ext uri="{0D108BD9-81ED-4DB2-BD59-A6C34878D82A}">
                    <a16:rowId xmlns="" xmlns:a16="http://schemas.microsoft.com/office/drawing/2014/main" val="10001"/>
                  </a:ext>
                </a:extLst>
              </a:tr>
              <a:tr h="471064">
                <a:tc>
                  <a:txBody>
                    <a:bodyPr/>
                    <a:lstStyle/>
                    <a:p>
                      <a:pPr algn="ctr" rtl="0" fontAlgn="ctr"/>
                      <a:r>
                        <a:rPr lang="en-US" sz="1600" u="none" strike="noStrike">
                          <a:effectLst/>
                        </a:rPr>
                        <a:t>Second treatment cycle</a:t>
                      </a:r>
                      <a:endParaRPr lang="en-US"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0.2091</a:t>
                      </a:r>
                      <a:endParaRPr lang="fa-IR"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0.7909</a:t>
                      </a:r>
                      <a:endParaRPr lang="fa-IR"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0.14695548</a:t>
                      </a:r>
                      <a:endParaRPr lang="fa-IR" sz="1600" b="0" i="0" u="none" strike="noStrike">
                        <a:solidFill>
                          <a:srgbClr val="404040"/>
                        </a:solidFill>
                        <a:effectLst/>
                        <a:latin typeface="Times New Roman"/>
                      </a:endParaRPr>
                    </a:p>
                  </a:txBody>
                  <a:tcPr marL="9525" marR="9525" marT="9525" marB="0" anchor="ctr"/>
                </a:tc>
                <a:extLst>
                  <a:ext uri="{0D108BD9-81ED-4DB2-BD59-A6C34878D82A}">
                    <a16:rowId xmlns="" xmlns:a16="http://schemas.microsoft.com/office/drawing/2014/main" val="10002"/>
                  </a:ext>
                </a:extLst>
              </a:tr>
              <a:tr h="518171">
                <a:tc>
                  <a:txBody>
                    <a:bodyPr/>
                    <a:lstStyle/>
                    <a:p>
                      <a:pPr algn="ctr" rtl="0" fontAlgn="ctr"/>
                      <a:r>
                        <a:rPr lang="en-US" sz="1600" u="none" strike="noStrike">
                          <a:effectLst/>
                        </a:rPr>
                        <a:t>3</a:t>
                      </a:r>
                      <a:r>
                        <a:rPr lang="en-US" sz="1600" u="none" strike="noStrike" baseline="30000">
                          <a:effectLst/>
                        </a:rPr>
                        <a:t>th</a:t>
                      </a:r>
                      <a:r>
                        <a:rPr lang="en-US" sz="1600" u="none" strike="noStrike">
                          <a:effectLst/>
                        </a:rPr>
                        <a:t> treatment cycle</a:t>
                      </a:r>
                      <a:endParaRPr lang="en-US"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0.1818</a:t>
                      </a:r>
                      <a:endParaRPr lang="fa-IR"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0.8182</a:t>
                      </a:r>
                      <a:endParaRPr lang="fa-IR"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0.101052534</a:t>
                      </a:r>
                      <a:endParaRPr lang="fa-IR" sz="1600" b="0" i="0" u="none" strike="noStrike">
                        <a:solidFill>
                          <a:srgbClr val="404040"/>
                        </a:solidFill>
                        <a:effectLst/>
                        <a:latin typeface="Times New Roman"/>
                      </a:endParaRPr>
                    </a:p>
                  </a:txBody>
                  <a:tcPr marL="9525" marR="9525" marT="9525" marB="0" anchor="ctr"/>
                </a:tc>
                <a:extLst>
                  <a:ext uri="{0D108BD9-81ED-4DB2-BD59-A6C34878D82A}">
                    <a16:rowId xmlns="" xmlns:a16="http://schemas.microsoft.com/office/drawing/2014/main" val="10003"/>
                  </a:ext>
                </a:extLst>
              </a:tr>
              <a:tr h="518171">
                <a:tc>
                  <a:txBody>
                    <a:bodyPr/>
                    <a:lstStyle/>
                    <a:p>
                      <a:pPr algn="ctr" rtl="0" fontAlgn="ctr"/>
                      <a:r>
                        <a:rPr lang="en-US" sz="1600" u="none" strike="noStrike">
                          <a:effectLst/>
                        </a:rPr>
                        <a:t>4</a:t>
                      </a:r>
                      <a:r>
                        <a:rPr lang="en-US" sz="1600" u="none" strike="noStrike" baseline="30000">
                          <a:effectLst/>
                        </a:rPr>
                        <a:t>th</a:t>
                      </a:r>
                      <a:r>
                        <a:rPr lang="en-US" sz="1600" u="none" strike="noStrike">
                          <a:effectLst/>
                        </a:rPr>
                        <a:t> treatment cycle</a:t>
                      </a:r>
                      <a:endParaRPr lang="en-US"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0.1363</a:t>
                      </a:r>
                      <a:endParaRPr lang="fa-IR"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0.8637</a:t>
                      </a:r>
                      <a:endParaRPr lang="fa-IR"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0.061988148</a:t>
                      </a:r>
                      <a:endParaRPr lang="fa-IR" sz="1600" b="0" i="0" u="none" strike="noStrike">
                        <a:solidFill>
                          <a:srgbClr val="404040"/>
                        </a:solidFill>
                        <a:effectLst/>
                        <a:latin typeface="Times New Roman"/>
                      </a:endParaRPr>
                    </a:p>
                  </a:txBody>
                  <a:tcPr marL="9525" marR="9525" marT="9525" marB="0" anchor="ctr"/>
                </a:tc>
                <a:extLst>
                  <a:ext uri="{0D108BD9-81ED-4DB2-BD59-A6C34878D82A}">
                    <a16:rowId xmlns="" xmlns:a16="http://schemas.microsoft.com/office/drawing/2014/main" val="10004"/>
                  </a:ext>
                </a:extLst>
              </a:tr>
              <a:tr h="518171">
                <a:tc>
                  <a:txBody>
                    <a:bodyPr/>
                    <a:lstStyle/>
                    <a:p>
                      <a:pPr algn="ctr" rtl="0" fontAlgn="ctr"/>
                      <a:r>
                        <a:rPr lang="en-US" sz="1600" u="none" strike="noStrike">
                          <a:effectLst/>
                        </a:rPr>
                        <a:t>5</a:t>
                      </a:r>
                      <a:r>
                        <a:rPr lang="en-US" sz="1600" u="none" strike="noStrike" baseline="30000">
                          <a:effectLst/>
                        </a:rPr>
                        <a:t>th</a:t>
                      </a:r>
                      <a:r>
                        <a:rPr lang="en-US" sz="1600" u="none" strike="noStrike">
                          <a:effectLst/>
                        </a:rPr>
                        <a:t> treatment cycle</a:t>
                      </a:r>
                      <a:endParaRPr lang="en-US"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0.3636</a:t>
                      </a:r>
                      <a:endParaRPr lang="fa-IR"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0.6364</a:t>
                      </a:r>
                      <a:endParaRPr lang="fa-IR"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0.142823476</a:t>
                      </a:r>
                      <a:endParaRPr lang="fa-IR" sz="1600" b="0" i="0" u="none" strike="noStrike">
                        <a:solidFill>
                          <a:srgbClr val="404040"/>
                        </a:solidFill>
                        <a:effectLst/>
                        <a:latin typeface="Times New Roman"/>
                      </a:endParaRPr>
                    </a:p>
                  </a:txBody>
                  <a:tcPr marL="9525" marR="9525" marT="9525" marB="0" anchor="ctr"/>
                </a:tc>
                <a:extLst>
                  <a:ext uri="{0D108BD9-81ED-4DB2-BD59-A6C34878D82A}">
                    <a16:rowId xmlns="" xmlns:a16="http://schemas.microsoft.com/office/drawing/2014/main" val="10005"/>
                  </a:ext>
                </a:extLst>
              </a:tr>
              <a:tr h="471064">
                <a:tc>
                  <a:txBody>
                    <a:bodyPr/>
                    <a:lstStyle/>
                    <a:p>
                      <a:pPr algn="ctr" rtl="0" fontAlgn="ctr"/>
                      <a:r>
                        <a:rPr lang="en-US" sz="1600" u="none" strike="noStrike">
                          <a:effectLst/>
                        </a:rPr>
                        <a:t>Total chance (cumulative probability)</a:t>
                      </a:r>
                      <a:endParaRPr lang="en-US"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 </a:t>
                      </a:r>
                      <a:endParaRPr lang="fa-IR"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a:effectLst/>
                        </a:rPr>
                        <a:t> </a:t>
                      </a:r>
                      <a:endParaRPr lang="fa-IR" sz="1600" b="0" i="0" u="none" strike="noStrike">
                        <a:solidFill>
                          <a:srgbClr val="404040"/>
                        </a:solidFill>
                        <a:effectLst/>
                        <a:latin typeface="Times New Roman"/>
                      </a:endParaRPr>
                    </a:p>
                  </a:txBody>
                  <a:tcPr marL="9525" marR="9525" marT="9525" marB="0" anchor="ctr"/>
                </a:tc>
                <a:tc>
                  <a:txBody>
                    <a:bodyPr/>
                    <a:lstStyle/>
                    <a:p>
                      <a:pPr algn="ctr" rtl="0" fontAlgn="ctr"/>
                      <a:r>
                        <a:rPr lang="fa-IR" sz="1600" u="none" strike="noStrike" dirty="0">
                          <a:effectLst/>
                        </a:rPr>
                        <a:t>0.750019637</a:t>
                      </a:r>
                      <a:endParaRPr lang="fa-IR" sz="1600" b="0" i="0" u="none" strike="noStrike" dirty="0">
                        <a:solidFill>
                          <a:srgbClr val="404040"/>
                        </a:solidFill>
                        <a:effectLst/>
                        <a:latin typeface="Times New Roman"/>
                      </a:endParaRPr>
                    </a:p>
                  </a:txBody>
                  <a:tcPr marL="9525" marR="9525" marT="9525" marB="0" anchor="ctr"/>
                </a:tc>
                <a:extLst>
                  <a:ext uri="{0D108BD9-81ED-4DB2-BD59-A6C34878D82A}">
                    <a16:rowId xmlns="" xmlns:a16="http://schemas.microsoft.com/office/drawing/2014/main" val="10006"/>
                  </a:ext>
                </a:extLst>
              </a:tr>
            </a:tbl>
          </a:graphicData>
        </a:graphic>
      </p:graphicFrame>
      <p:sp>
        <p:nvSpPr>
          <p:cNvPr id="6" name="Title 1">
            <a:extLst>
              <a:ext uri="{FF2B5EF4-FFF2-40B4-BE49-F238E27FC236}">
                <a16:creationId xmlns="" xmlns:a16="http://schemas.microsoft.com/office/drawing/2014/main" id="{FFEC92BB-1925-45A7-868D-74EB24730960}"/>
              </a:ext>
            </a:extLst>
          </p:cNvPr>
          <p:cNvSpPr>
            <a:spLocks noGrp="1"/>
          </p:cNvSpPr>
          <p:nvPr>
            <p:ph type="title"/>
          </p:nvPr>
        </p:nvSpPr>
        <p:spPr>
          <a:xfrm>
            <a:off x="118053" y="164334"/>
            <a:ext cx="10160000" cy="914400"/>
          </a:xfrm>
        </p:spPr>
        <p:txBody>
          <a:bodyPr/>
          <a:lstStyle/>
          <a:p>
            <a:pPr algn="ctr" rtl="0"/>
            <a:r>
              <a:rPr lang="en-US" sz="4000" dirty="0"/>
              <a:t>Results</a:t>
            </a:r>
            <a:r>
              <a:rPr lang="en-US" sz="3600" b="1" dirty="0"/>
              <a:t> </a:t>
            </a:r>
            <a:endParaRPr lang="fa-IR" sz="3600" dirty="0"/>
          </a:p>
        </p:txBody>
      </p:sp>
      <p:grpSp>
        <p:nvGrpSpPr>
          <p:cNvPr id="11" name="Group 10"/>
          <p:cNvGrpSpPr/>
          <p:nvPr/>
        </p:nvGrpSpPr>
        <p:grpSpPr>
          <a:xfrm>
            <a:off x="188260" y="3913094"/>
            <a:ext cx="995080" cy="2810435"/>
            <a:chOff x="188260" y="3913094"/>
            <a:chExt cx="995080" cy="2810435"/>
          </a:xfrm>
        </p:grpSpPr>
        <p:sp>
          <p:nvSpPr>
            <p:cNvPr id="7" name="Left Brace 6"/>
            <p:cNvSpPr/>
            <p:nvPr/>
          </p:nvSpPr>
          <p:spPr>
            <a:xfrm>
              <a:off x="847164" y="3913094"/>
              <a:ext cx="336176" cy="2111188"/>
            </a:xfrm>
            <a:prstGeom prst="leftBrace">
              <a:avLst>
                <a:gd name="adj1" fmla="val 157000"/>
                <a:gd name="adj2" fmla="val 50000"/>
              </a:avLst>
            </a:prstGeom>
          </p:spPr>
          <p:style>
            <a:lnRef idx="1">
              <a:schemeClr val="dk1"/>
            </a:lnRef>
            <a:fillRef idx="0">
              <a:schemeClr val="dk1"/>
            </a:fillRef>
            <a:effectRef idx="0">
              <a:schemeClr val="dk1"/>
            </a:effectRef>
            <a:fontRef idx="minor">
              <a:schemeClr val="tx1"/>
            </a:fontRef>
          </p:style>
          <p:txBody>
            <a:bodyPr rtlCol="1" anchor="ctr"/>
            <a:lstStyle/>
            <a:p>
              <a:pPr algn="ctr"/>
              <a:endParaRPr lang="fa-IR"/>
            </a:p>
          </p:txBody>
        </p:sp>
        <p:sp>
          <p:nvSpPr>
            <p:cNvPr id="9" name="Curved Right Arrow 8"/>
            <p:cNvSpPr/>
            <p:nvPr/>
          </p:nvSpPr>
          <p:spPr>
            <a:xfrm>
              <a:off x="188260" y="4982135"/>
              <a:ext cx="679075" cy="1741394"/>
            </a:xfrm>
            <a:prstGeom prst="curvedRightArrow">
              <a:avLst>
                <a:gd name="adj1" fmla="val 0"/>
                <a:gd name="adj2" fmla="val 51092"/>
                <a:gd name="adj3" fmla="val 36166"/>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grpSp>
    </p:spTree>
    <p:extLst>
      <p:ext uri="{BB962C8B-B14F-4D97-AF65-F5344CB8AC3E}">
        <p14:creationId xmlns:p14="http://schemas.microsoft.com/office/powerpoint/2010/main" val="29003765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884E7BB-2609-4516-8508-E9E80BB59543}"/>
              </a:ext>
            </a:extLst>
          </p:cNvPr>
          <p:cNvSpPr>
            <a:spLocks noGrp="1"/>
          </p:cNvSpPr>
          <p:nvPr>
            <p:ph idx="1"/>
          </p:nvPr>
        </p:nvSpPr>
        <p:spPr/>
        <p:txBody>
          <a:bodyPr>
            <a:normAutofit/>
          </a:bodyPr>
          <a:lstStyle/>
          <a:p>
            <a:pPr algn="just" rtl="0"/>
            <a:r>
              <a:rPr lang="en-US" b="1" i="1" dirty="0"/>
              <a:t>Childbearing rate by life table method (survival analysis): </a:t>
            </a:r>
            <a:r>
              <a:rPr lang="en-US" dirty="0"/>
              <a:t>Table 3 shows the waiting time to success for couples who </a:t>
            </a:r>
            <a:r>
              <a:rPr lang="en-US" dirty="0">
                <a:solidFill>
                  <a:srgbClr val="FF0000"/>
                </a:solidFill>
              </a:rPr>
              <a:t>have continued treatment </a:t>
            </a:r>
            <a:r>
              <a:rPr lang="en-US" dirty="0"/>
              <a:t>and the </a:t>
            </a:r>
            <a:r>
              <a:rPr lang="en-US" dirty="0">
                <a:solidFill>
                  <a:srgbClr val="FF0000"/>
                </a:solidFill>
              </a:rPr>
              <a:t>waiting time for success in the first to fifth years</a:t>
            </a:r>
            <a:r>
              <a:rPr lang="en-US" dirty="0"/>
              <a:t>. In fact, it tells us the chances of success as a life chart. In the last column on the right, the chance of success (childbearing) is calculated at </a:t>
            </a:r>
            <a:r>
              <a:rPr lang="en-US" dirty="0">
                <a:solidFill>
                  <a:srgbClr val="FF0000"/>
                </a:solidFill>
              </a:rPr>
              <a:t>38%</a:t>
            </a:r>
            <a:r>
              <a:rPr lang="en-US" dirty="0"/>
              <a:t> after one year, </a:t>
            </a:r>
            <a:r>
              <a:rPr lang="en-US" dirty="0">
                <a:solidFill>
                  <a:srgbClr val="FF0000"/>
                </a:solidFill>
              </a:rPr>
              <a:t>53%</a:t>
            </a:r>
            <a:r>
              <a:rPr lang="en-US" dirty="0"/>
              <a:t> at the end of the second year, and </a:t>
            </a:r>
            <a:r>
              <a:rPr lang="en-US" dirty="0">
                <a:solidFill>
                  <a:srgbClr val="FF0000"/>
                </a:solidFill>
              </a:rPr>
              <a:t>73%</a:t>
            </a:r>
            <a:r>
              <a:rPr lang="en-US" dirty="0"/>
              <a:t> at the end of the fifth year. </a:t>
            </a:r>
          </a:p>
          <a:p>
            <a:pPr algn="just" rtl="0"/>
            <a:r>
              <a:rPr lang="en-US" b="1" i="1" dirty="0"/>
              <a:t>Childbearing rate by Kaplan-Meyer method (survival analysis): </a:t>
            </a:r>
            <a:r>
              <a:rPr lang="en-US" dirty="0"/>
              <a:t>The probability of childbearing was calculated using Kaplan-Meyer method and the probability of live birth </a:t>
            </a:r>
            <a:r>
              <a:rPr lang="en-US" dirty="0">
                <a:solidFill>
                  <a:srgbClr val="0070C0"/>
                </a:solidFill>
              </a:rPr>
              <a:t>after 5 year was 73.1%</a:t>
            </a:r>
            <a:r>
              <a:rPr lang="en-US" dirty="0"/>
              <a:t>. Also, the median time for childbearing (success) was </a:t>
            </a:r>
            <a:r>
              <a:rPr lang="en-US" dirty="0">
                <a:solidFill>
                  <a:srgbClr val="0070C0"/>
                </a:solidFill>
              </a:rPr>
              <a:t>480 days (IQR=562)</a:t>
            </a:r>
            <a:r>
              <a:rPr lang="en-US" dirty="0"/>
              <a:t>, which has low different from the calculated in the non-parametric method. </a:t>
            </a:r>
          </a:p>
        </p:txBody>
      </p:sp>
      <p:sp>
        <p:nvSpPr>
          <p:cNvPr id="4" name="Title 1">
            <a:extLst>
              <a:ext uri="{FF2B5EF4-FFF2-40B4-BE49-F238E27FC236}">
                <a16:creationId xmlns="" xmlns:a16="http://schemas.microsoft.com/office/drawing/2014/main" id="{FFEC92BB-1925-45A7-868D-74EB24730960}"/>
              </a:ext>
            </a:extLst>
          </p:cNvPr>
          <p:cNvSpPr>
            <a:spLocks noGrp="1"/>
          </p:cNvSpPr>
          <p:nvPr>
            <p:ph type="title"/>
          </p:nvPr>
        </p:nvSpPr>
        <p:spPr>
          <a:xfrm>
            <a:off x="609600" y="274638"/>
            <a:ext cx="10160000" cy="914400"/>
          </a:xfrm>
        </p:spPr>
        <p:txBody>
          <a:bodyPr/>
          <a:lstStyle/>
          <a:p>
            <a:pPr algn="ctr" rtl="0"/>
            <a:r>
              <a:rPr lang="en-US" sz="4000" dirty="0"/>
              <a:t>Results </a:t>
            </a:r>
            <a:endParaRPr lang="fa-IR" sz="4000" dirty="0"/>
          </a:p>
        </p:txBody>
      </p:sp>
    </p:spTree>
    <p:extLst>
      <p:ext uri="{BB962C8B-B14F-4D97-AF65-F5344CB8AC3E}">
        <p14:creationId xmlns:p14="http://schemas.microsoft.com/office/powerpoint/2010/main" val="24946779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C684B246-6C1D-4F14-BC8E-5D2C7ECCB0C3}"/>
              </a:ext>
            </a:extLst>
          </p:cNvPr>
          <p:cNvPicPr>
            <a:picLocks noChangeAspect="1"/>
          </p:cNvPicPr>
          <p:nvPr/>
        </p:nvPicPr>
        <p:blipFill>
          <a:blip r:embed="rId2"/>
          <a:stretch>
            <a:fillRect/>
          </a:stretch>
        </p:blipFill>
        <p:spPr>
          <a:xfrm>
            <a:off x="67235" y="1069584"/>
            <a:ext cx="11201400" cy="2981325"/>
          </a:xfrm>
          <a:prstGeom prst="rect">
            <a:avLst/>
          </a:prstGeom>
        </p:spPr>
      </p:pic>
      <p:sp>
        <p:nvSpPr>
          <p:cNvPr id="5" name="Title 1">
            <a:extLst>
              <a:ext uri="{FF2B5EF4-FFF2-40B4-BE49-F238E27FC236}">
                <a16:creationId xmlns="" xmlns:a16="http://schemas.microsoft.com/office/drawing/2014/main" id="{FFEC92BB-1925-45A7-868D-74EB24730960}"/>
              </a:ext>
            </a:extLst>
          </p:cNvPr>
          <p:cNvSpPr>
            <a:spLocks noGrp="1"/>
          </p:cNvSpPr>
          <p:nvPr>
            <p:ph type="title"/>
          </p:nvPr>
        </p:nvSpPr>
        <p:spPr>
          <a:xfrm>
            <a:off x="609600" y="274638"/>
            <a:ext cx="10160000" cy="914400"/>
          </a:xfrm>
        </p:spPr>
        <p:txBody>
          <a:bodyPr/>
          <a:lstStyle/>
          <a:p>
            <a:pPr algn="ctr" rtl="0"/>
            <a:r>
              <a:rPr lang="en-US" sz="4000" dirty="0"/>
              <a:t>Results</a:t>
            </a:r>
            <a:r>
              <a:rPr lang="en-US" sz="3600" b="1" dirty="0"/>
              <a:t> </a:t>
            </a:r>
            <a:endParaRPr lang="fa-IR" sz="3600" dirty="0"/>
          </a:p>
        </p:txBody>
      </p:sp>
      <p:sp>
        <p:nvSpPr>
          <p:cNvPr id="3" name="Oval 2"/>
          <p:cNvSpPr/>
          <p:nvPr/>
        </p:nvSpPr>
        <p:spPr>
          <a:xfrm>
            <a:off x="188258" y="1721224"/>
            <a:ext cx="833717" cy="232968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Oval 5"/>
          <p:cNvSpPr/>
          <p:nvPr/>
        </p:nvSpPr>
        <p:spPr>
          <a:xfrm>
            <a:off x="9874624" y="2414848"/>
            <a:ext cx="708212" cy="163606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extLst>
      <p:ext uri="{BB962C8B-B14F-4D97-AF65-F5344CB8AC3E}">
        <p14:creationId xmlns:p14="http://schemas.microsoft.com/office/powerpoint/2010/main" val="326098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250" fill="hold"/>
                                        <p:tgtEl>
                                          <p:spTgt spid="3"/>
                                        </p:tgtEl>
                                        <p:attrNameLst>
                                          <p:attrName>ppt_x</p:attrName>
                                        </p:attrNameLst>
                                      </p:cBhvr>
                                      <p:tavLst>
                                        <p:tav tm="0">
                                          <p:val>
                                            <p:strVal val="0-#ppt_w/2"/>
                                          </p:val>
                                        </p:tav>
                                        <p:tav tm="100000">
                                          <p:val>
                                            <p:strVal val="#ppt_x"/>
                                          </p:val>
                                        </p:tav>
                                      </p:tavLst>
                                    </p:anim>
                                    <p:anim calcmode="lin" valueType="num">
                                      <p:cBhvr additive="base">
                                        <p:cTn id="8" dur="1250" fill="hold"/>
                                        <p:tgtEl>
                                          <p:spTgt spid="3"/>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100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1750" fill="hold"/>
                                        <p:tgtEl>
                                          <p:spTgt spid="6"/>
                                        </p:tgtEl>
                                        <p:attrNameLst>
                                          <p:attrName>ppt_x</p:attrName>
                                        </p:attrNameLst>
                                      </p:cBhvr>
                                      <p:tavLst>
                                        <p:tav tm="0">
                                          <p:val>
                                            <p:strVal val="1+#ppt_w/2"/>
                                          </p:val>
                                        </p:tav>
                                        <p:tav tm="100000">
                                          <p:val>
                                            <p:strVal val="#ppt_x"/>
                                          </p:val>
                                        </p:tav>
                                      </p:tavLst>
                                    </p:anim>
                                    <p:anim calcmode="lin" valueType="num">
                                      <p:cBhvr additive="base">
                                        <p:cTn id="12" dur="175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499AAC5-72D7-428B-9009-2A208FB3EF42}"/>
              </a:ext>
            </a:extLst>
          </p:cNvPr>
          <p:cNvSpPr>
            <a:spLocks noGrp="1"/>
          </p:cNvSpPr>
          <p:nvPr>
            <p:ph type="title"/>
          </p:nvPr>
        </p:nvSpPr>
        <p:spPr>
          <a:xfrm>
            <a:off x="609600" y="442064"/>
            <a:ext cx="10160000" cy="914400"/>
          </a:xfrm>
        </p:spPr>
        <p:txBody>
          <a:bodyPr/>
          <a:lstStyle/>
          <a:p>
            <a:pPr algn="ctr" rtl="0"/>
            <a:r>
              <a:rPr lang="en-US" sz="4400" dirty="0" smtClean="0"/>
              <a:t>Discussion</a:t>
            </a:r>
            <a:br>
              <a:rPr lang="en-US" sz="4400" dirty="0" smtClean="0"/>
            </a:br>
            <a:r>
              <a:rPr lang="en-US" sz="2800" b="1" i="1" dirty="0">
                <a:solidFill>
                  <a:srgbClr val="7030A0"/>
                </a:solidFill>
              </a:rPr>
              <a:t>Estimation of childbearing by ratio method</a:t>
            </a:r>
            <a:r>
              <a:rPr lang="en-US" sz="2800" b="1" i="1" dirty="0"/>
              <a:t/>
            </a:r>
            <a:br>
              <a:rPr lang="en-US" sz="2800" b="1" i="1" dirty="0"/>
            </a:br>
            <a:endParaRPr lang="fa-IR" sz="2800" dirty="0"/>
          </a:p>
        </p:txBody>
      </p:sp>
      <p:sp>
        <p:nvSpPr>
          <p:cNvPr id="3" name="Content Placeholder 2">
            <a:extLst>
              <a:ext uri="{FF2B5EF4-FFF2-40B4-BE49-F238E27FC236}">
                <a16:creationId xmlns="" xmlns:a16="http://schemas.microsoft.com/office/drawing/2014/main" id="{02A97028-FBC3-4EF1-83BB-A7792FFD6949}"/>
              </a:ext>
            </a:extLst>
          </p:cNvPr>
          <p:cNvSpPr>
            <a:spLocks noGrp="1"/>
          </p:cNvSpPr>
          <p:nvPr>
            <p:ph idx="1"/>
          </p:nvPr>
        </p:nvSpPr>
        <p:spPr>
          <a:xfrm>
            <a:off x="493690" y="1356464"/>
            <a:ext cx="10160000" cy="3846601"/>
          </a:xfrm>
        </p:spPr>
        <p:txBody>
          <a:bodyPr>
            <a:noAutofit/>
          </a:bodyPr>
          <a:lstStyle/>
          <a:p>
            <a:pPr algn="just" rtl="0"/>
            <a:r>
              <a:rPr lang="en-US" sz="1600" dirty="0" smtClean="0"/>
              <a:t>In </a:t>
            </a:r>
            <a:r>
              <a:rPr lang="en-US" sz="1600" dirty="0"/>
              <a:t>this study, the childbearing rate (success) in the first treatment cycle (attempt) was 29.72% and in case of several attempts, 45.20% </a:t>
            </a:r>
            <a:r>
              <a:rPr lang="en-US" sz="1600" dirty="0">
                <a:solidFill>
                  <a:srgbClr val="FF0000"/>
                </a:solidFill>
              </a:rPr>
              <a:t>which is similar to previous </a:t>
            </a:r>
            <a:r>
              <a:rPr lang="en-US" sz="1600" dirty="0" smtClean="0">
                <a:solidFill>
                  <a:srgbClr val="FF0000"/>
                </a:solidFill>
              </a:rPr>
              <a:t>research</a:t>
            </a:r>
            <a:r>
              <a:rPr lang="en-US" sz="1600" dirty="0" smtClean="0"/>
              <a:t>. </a:t>
            </a:r>
            <a:r>
              <a:rPr lang="en-US" sz="1600" dirty="0" smtClean="0"/>
              <a:t>Success </a:t>
            </a:r>
            <a:r>
              <a:rPr lang="en-US" sz="1600" dirty="0"/>
              <a:t>in the first treatment attempt is usually not definite, so this method does not provide a true picture of the treatment success and it </a:t>
            </a:r>
            <a:r>
              <a:rPr lang="en-US" sz="1600" dirty="0">
                <a:solidFill>
                  <a:srgbClr val="FF0000"/>
                </a:solidFill>
              </a:rPr>
              <a:t>seems underestimate it</a:t>
            </a:r>
            <a:r>
              <a:rPr lang="en-US" sz="1600" dirty="0"/>
              <a:t>. </a:t>
            </a:r>
          </a:p>
          <a:p>
            <a:pPr algn="just" rtl="0"/>
            <a:r>
              <a:rPr lang="en-US" sz="1600" dirty="0"/>
              <a:t>Due to the time and repetition of treatment (costs), couples tend to know the probability of their success in having children in order to decide whether to continue their treatment. </a:t>
            </a:r>
            <a:r>
              <a:rPr lang="en-US" sz="1600" dirty="0" smtClean="0"/>
              <a:t>When </a:t>
            </a:r>
            <a:r>
              <a:rPr lang="en-US" sz="1600" dirty="0"/>
              <a:t>the result of the repetition of treatment cycles is considered, the success rate will be rise due to the effect of time, and this rate seems to be closer to </a:t>
            </a:r>
            <a:r>
              <a:rPr lang="en-US" sz="1600" dirty="0" smtClean="0"/>
              <a:t>reality. </a:t>
            </a:r>
            <a:r>
              <a:rPr lang="en-US" sz="1600" dirty="0"/>
              <a:t>The childbearing rate with this method (as a successful number to the total number) is to determine the success rate in a period of </a:t>
            </a:r>
            <a:r>
              <a:rPr lang="en-US" sz="1600" dirty="0" smtClean="0"/>
              <a:t>time. </a:t>
            </a:r>
            <a:r>
              <a:rPr lang="en-US" sz="1600" dirty="0">
                <a:solidFill>
                  <a:srgbClr val="FF0000"/>
                </a:solidFill>
              </a:rPr>
              <a:t>In fact, the number of attempts and the duration of treatment and the effect of couples who have left treatment have not been </a:t>
            </a:r>
            <a:r>
              <a:rPr lang="en-US" sz="1600" dirty="0" smtClean="0">
                <a:solidFill>
                  <a:srgbClr val="FF0000"/>
                </a:solidFill>
              </a:rPr>
              <a:t>considered. </a:t>
            </a:r>
            <a:endParaRPr lang="en-US" sz="1600" dirty="0">
              <a:solidFill>
                <a:srgbClr val="FF0000"/>
              </a:solidFill>
            </a:endParaRPr>
          </a:p>
          <a:p>
            <a:pPr algn="just" rtl="0"/>
            <a:r>
              <a:rPr lang="en-US" sz="1600" dirty="0"/>
              <a:t>When the number of treatment cycles is changed by the number of couples at the denominator of the fraction, the calculation of the success rate changes slightly but is still far from clinical reality. In our study, the success rate considering the number of treatment cycles was 23.3%, which is consistent with other </a:t>
            </a:r>
            <a:r>
              <a:rPr lang="en-US" sz="1600" dirty="0" smtClean="0"/>
              <a:t>studies. </a:t>
            </a:r>
            <a:endParaRPr lang="en-US" sz="1600" dirty="0"/>
          </a:p>
          <a:p>
            <a:pPr algn="just" rtl="0"/>
            <a:r>
              <a:rPr lang="en-US" sz="1600" dirty="0"/>
              <a:t>The weakness of this method is that when some couples fail, they abandon the treatment and the number of their repeated cycles remains at the denominator of the fraction and the success rate that is calculated is underestimated. There is a fact that the </a:t>
            </a:r>
            <a:r>
              <a:rPr lang="en-US" sz="1600" dirty="0">
                <a:solidFill>
                  <a:srgbClr val="FF0000"/>
                </a:solidFill>
              </a:rPr>
              <a:t>more couples try, the more resistant those to treatment remain in the group, so they are less likely to succeed, and this affects the success rate</a:t>
            </a:r>
            <a:r>
              <a:rPr lang="en-US" sz="1600" dirty="0"/>
              <a:t>. </a:t>
            </a:r>
            <a:endParaRPr lang="en-US" sz="1600" dirty="0" smtClean="0"/>
          </a:p>
          <a:p>
            <a:pPr algn="just" rtl="0"/>
            <a:r>
              <a:rPr lang="en-US" sz="1600" dirty="0"/>
              <a:t>In general, the major drawback of </a:t>
            </a:r>
            <a:r>
              <a:rPr lang="en-US" sz="1600" dirty="0">
                <a:solidFill>
                  <a:srgbClr val="FF0000"/>
                </a:solidFill>
              </a:rPr>
              <a:t>success ratios is the nature of the components of the deductible</a:t>
            </a:r>
            <a:r>
              <a:rPr lang="en-US" sz="1600" dirty="0"/>
              <a:t>; That is, which number should be deducted in the numerator and denominator, and this depends on the purpose on which the childbearing rate is defined. </a:t>
            </a:r>
            <a:r>
              <a:rPr lang="en-US" sz="1600" dirty="0">
                <a:solidFill>
                  <a:srgbClr val="FF0000"/>
                </a:solidFill>
              </a:rPr>
              <a:t>Ratios do not seem to provide a good estimate of success because </a:t>
            </a:r>
            <a:r>
              <a:rPr lang="en-US" sz="1600" dirty="0"/>
              <a:t>treatment time and the number of exposed couples in each treatment cycle are not taken into account. </a:t>
            </a:r>
          </a:p>
          <a:p>
            <a:pPr algn="just" rtl="0"/>
            <a:endParaRPr lang="fa-IR" sz="1800" dirty="0"/>
          </a:p>
        </p:txBody>
      </p:sp>
    </p:spTree>
    <p:extLst>
      <p:ext uri="{BB962C8B-B14F-4D97-AF65-F5344CB8AC3E}">
        <p14:creationId xmlns:p14="http://schemas.microsoft.com/office/powerpoint/2010/main" val="42497342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57FC40D-C809-40A8-8D62-28E82926A30C}"/>
              </a:ext>
            </a:extLst>
          </p:cNvPr>
          <p:cNvSpPr>
            <a:spLocks noGrp="1"/>
          </p:cNvSpPr>
          <p:nvPr>
            <p:ph idx="1"/>
          </p:nvPr>
        </p:nvSpPr>
        <p:spPr>
          <a:xfrm>
            <a:off x="0" y="1846793"/>
            <a:ext cx="11026588" cy="5365376"/>
          </a:xfrm>
        </p:spPr>
        <p:txBody>
          <a:bodyPr>
            <a:noAutofit/>
          </a:bodyPr>
          <a:lstStyle/>
          <a:p>
            <a:pPr algn="l" rtl="0"/>
            <a:r>
              <a:rPr lang="en-US" sz="1600" dirty="0" smtClean="0"/>
              <a:t>In </a:t>
            </a:r>
            <a:r>
              <a:rPr lang="en-US" sz="1600" dirty="0"/>
              <a:t>this method, "success in a treatment cycle" is calculated; in this way, the success rate is calculated with the successful cases in the number of treated samples (exposure) of the same cycle. In our study, after five treatment cycles, the success rate was 75.4%. Therefore, </a:t>
            </a:r>
            <a:r>
              <a:rPr lang="en-US" sz="1600" dirty="0">
                <a:solidFill>
                  <a:srgbClr val="FF0000"/>
                </a:solidFill>
              </a:rPr>
              <a:t>the calculation of this method in a few steps is significantly more accurate</a:t>
            </a:r>
            <a:r>
              <a:rPr lang="en-US" sz="1600" dirty="0"/>
              <a:t> than the calculation of ratios and is consistent with clinical </a:t>
            </a:r>
            <a:r>
              <a:rPr lang="en-US" sz="1600" dirty="0" smtClean="0"/>
              <a:t>reality. </a:t>
            </a:r>
            <a:endParaRPr lang="en-US" sz="1600" dirty="0"/>
          </a:p>
          <a:p>
            <a:pPr algn="l" rtl="0"/>
            <a:r>
              <a:rPr lang="en-US" sz="1600" dirty="0"/>
              <a:t>However, there are two drawbacks to this method. First, this method clearly takes into account the number of attempts and only the result of success in the calculation, </a:t>
            </a:r>
            <a:r>
              <a:rPr lang="en-US" sz="1600" dirty="0">
                <a:solidFill>
                  <a:srgbClr val="FF0000"/>
                </a:solidFill>
              </a:rPr>
              <a:t>thus the duration of treatment is not taken into account</a:t>
            </a:r>
            <a:r>
              <a:rPr lang="en-US" sz="1600" dirty="0"/>
              <a:t>. Second, the outcome of treatment of couples that leave the treatment</a:t>
            </a:r>
            <a:r>
              <a:rPr lang="en-US" sz="1600" dirty="0">
                <a:solidFill>
                  <a:srgbClr val="FF0000"/>
                </a:solidFill>
              </a:rPr>
              <a:t> (censored cases)</a:t>
            </a:r>
            <a:r>
              <a:rPr lang="en-US" sz="1600" dirty="0"/>
              <a:t> is not involved in the calculation (in live birth ratio method, these cases are calculated as failures). An example of this is in the last box of attempt 5 in Figure 1. It is observed that by passing through the first to fourth stages of couples' efforts, the probability of success gradually decreases and this shows that the success rate depends on the conditions whose stability defeats the couple's treatment</a:t>
            </a:r>
            <a:r>
              <a:rPr lang="en-US" sz="1600" dirty="0" smtClean="0"/>
              <a:t>.</a:t>
            </a:r>
            <a:endParaRPr lang="en-US" sz="1600" dirty="0"/>
          </a:p>
        </p:txBody>
      </p:sp>
      <p:sp>
        <p:nvSpPr>
          <p:cNvPr id="4" name="Title 1">
            <a:extLst>
              <a:ext uri="{FF2B5EF4-FFF2-40B4-BE49-F238E27FC236}">
                <a16:creationId xmlns="" xmlns:a16="http://schemas.microsoft.com/office/drawing/2014/main" id="{B499AAC5-72D7-428B-9009-2A208FB3EF42}"/>
              </a:ext>
            </a:extLst>
          </p:cNvPr>
          <p:cNvSpPr>
            <a:spLocks noGrp="1"/>
          </p:cNvSpPr>
          <p:nvPr>
            <p:ph type="title"/>
          </p:nvPr>
        </p:nvSpPr>
        <p:spPr>
          <a:xfrm>
            <a:off x="675341" y="0"/>
            <a:ext cx="10160000" cy="914400"/>
          </a:xfrm>
        </p:spPr>
        <p:txBody>
          <a:bodyPr/>
          <a:lstStyle/>
          <a:p>
            <a:pPr algn="ctr" rtl="0"/>
            <a:r>
              <a:rPr lang="en-US" sz="3600" dirty="0" smtClean="0"/>
              <a:t>Discussion</a:t>
            </a:r>
            <a:br>
              <a:rPr lang="en-US" sz="3600" dirty="0" smtClean="0"/>
            </a:br>
            <a:r>
              <a:rPr lang="en-US" sz="2800" b="1" i="1" dirty="0">
                <a:solidFill>
                  <a:srgbClr val="7030A0"/>
                </a:solidFill>
              </a:rPr>
              <a:t>Childbearing estimation by conditional </a:t>
            </a:r>
            <a:r>
              <a:rPr lang="en-US" sz="2800" b="1" i="1" dirty="0" err="1" smtClean="0">
                <a:solidFill>
                  <a:srgbClr val="7030A0"/>
                </a:solidFill>
              </a:rPr>
              <a:t>pilirobabty</a:t>
            </a:r>
            <a:endParaRPr lang="fa-IR" sz="2800" dirty="0"/>
          </a:p>
        </p:txBody>
      </p:sp>
    </p:spTree>
    <p:extLst>
      <p:ext uri="{BB962C8B-B14F-4D97-AF65-F5344CB8AC3E}">
        <p14:creationId xmlns:p14="http://schemas.microsoft.com/office/powerpoint/2010/main" val="20374911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954B774-01FF-4BF3-A877-B795C8616A69}"/>
              </a:ext>
            </a:extLst>
          </p:cNvPr>
          <p:cNvSpPr>
            <a:spLocks noGrp="1"/>
          </p:cNvSpPr>
          <p:nvPr>
            <p:ph idx="1"/>
          </p:nvPr>
        </p:nvSpPr>
        <p:spPr/>
        <p:txBody>
          <a:bodyPr>
            <a:normAutofit fontScale="70000" lnSpcReduction="20000"/>
          </a:bodyPr>
          <a:lstStyle/>
          <a:p>
            <a:pPr algn="just" rtl="0"/>
            <a:r>
              <a:rPr lang="en-US" sz="2400" dirty="0" smtClean="0"/>
              <a:t>In </a:t>
            </a:r>
            <a:r>
              <a:rPr lang="en-US" sz="2400" dirty="0"/>
              <a:t>survival analysis, it is important to have detailed information about the treatment process and the results of </a:t>
            </a:r>
            <a:r>
              <a:rPr lang="en-US" sz="2400" dirty="0" smtClean="0"/>
              <a:t>interventions. </a:t>
            </a:r>
            <a:endParaRPr lang="en-US" sz="2400" dirty="0"/>
          </a:p>
          <a:p>
            <a:pPr algn="just" rtl="0"/>
            <a:r>
              <a:rPr lang="en-US" sz="2400" dirty="0">
                <a:solidFill>
                  <a:srgbClr val="FF0000"/>
                </a:solidFill>
              </a:rPr>
              <a:t>Table 3 shows that the cumulative success rate of couples has increased with each passing year.</a:t>
            </a:r>
            <a:r>
              <a:rPr lang="en-US" sz="2400" dirty="0"/>
              <a:t> In the first four years, childbearing increased by 70%, and in later years this trend slowed down and then stabilized. In fact, this table in its second and last columns shows the probability of success and the waiting time until the result of treatment. </a:t>
            </a:r>
          </a:p>
          <a:p>
            <a:pPr algn="just" rtl="0"/>
            <a:endParaRPr lang="en-US" dirty="0" smtClean="0"/>
          </a:p>
          <a:p>
            <a:pPr algn="just" rtl="0"/>
            <a:r>
              <a:rPr lang="en-US" sz="2700" dirty="0" smtClean="0"/>
              <a:t>The </a:t>
            </a:r>
            <a:r>
              <a:rPr lang="en-US" sz="2700" dirty="0"/>
              <a:t>probability of having a child using the Kaplan-Meyer method also estimated the probability of having a child after 5 years at more than 73%, which is acceptable with clinical facts. </a:t>
            </a:r>
            <a:r>
              <a:rPr lang="en-US" sz="2700" dirty="0">
                <a:solidFill>
                  <a:srgbClr val="FF0000"/>
                </a:solidFill>
              </a:rPr>
              <a:t>The median success time 562 days (CI 95% 381-743) is also more realistic than the </a:t>
            </a:r>
            <a:r>
              <a:rPr lang="en-US" sz="2700" dirty="0"/>
              <a:t>median in nonparametric method (Table 1 row 2). This method has already been used by </a:t>
            </a:r>
            <a:r>
              <a:rPr lang="en-US" sz="2700" dirty="0" err="1"/>
              <a:t>McLernon</a:t>
            </a:r>
            <a:r>
              <a:rPr lang="en-US" sz="2700" dirty="0"/>
              <a:t>. </a:t>
            </a:r>
          </a:p>
          <a:p>
            <a:pPr algn="just" rtl="0"/>
            <a:r>
              <a:rPr lang="en-US" sz="2700" dirty="0"/>
              <a:t>In this study, we focused on the calculation methods, and it seems that the survival analysis methods, including the life table and Kaplan-Meyer, </a:t>
            </a:r>
            <a:r>
              <a:rPr lang="en-US" sz="2700" dirty="0">
                <a:solidFill>
                  <a:srgbClr val="FF0000"/>
                </a:solidFill>
              </a:rPr>
              <a:t>show more logical and realistic estimates than the conditional probability and live birth ratio methods. </a:t>
            </a:r>
          </a:p>
          <a:p>
            <a:pPr algn="just" rtl="0"/>
            <a:r>
              <a:rPr lang="en-US" sz="2700" dirty="0"/>
              <a:t>It should be noted that our study was </a:t>
            </a:r>
            <a:r>
              <a:rPr lang="en-US" sz="2700" dirty="0">
                <a:solidFill>
                  <a:srgbClr val="00B0F0"/>
                </a:solidFill>
              </a:rPr>
              <a:t>a single center </a:t>
            </a:r>
            <a:r>
              <a:rPr lang="en-US" sz="2700" dirty="0"/>
              <a:t>study and in this case the effect of the treatment team, </a:t>
            </a:r>
            <a:r>
              <a:rPr lang="en-US" sz="2700" dirty="0">
                <a:solidFill>
                  <a:srgbClr val="00B0F0"/>
                </a:solidFill>
              </a:rPr>
              <a:t>laboratory and other factors involved </a:t>
            </a:r>
            <a:r>
              <a:rPr lang="en-US" sz="2700" dirty="0"/>
              <a:t>in the treatment was the same and the </a:t>
            </a:r>
            <a:r>
              <a:rPr lang="en-US" sz="2700" dirty="0">
                <a:solidFill>
                  <a:srgbClr val="00B0F0"/>
                </a:solidFill>
              </a:rPr>
              <a:t>data had little variation</a:t>
            </a:r>
            <a:r>
              <a:rPr lang="en-US" sz="2700" dirty="0"/>
              <a:t>. </a:t>
            </a:r>
            <a:r>
              <a:rPr lang="en-US" sz="2700" dirty="0" smtClean="0"/>
              <a:t>Therefore</a:t>
            </a:r>
            <a:r>
              <a:rPr lang="en-US" sz="2700" dirty="0"/>
              <a:t>, </a:t>
            </a:r>
            <a:r>
              <a:rPr lang="en-US" sz="2700" dirty="0">
                <a:solidFill>
                  <a:srgbClr val="00B0F0"/>
                </a:solidFill>
              </a:rPr>
              <a:t>comparing the methods of "estimating childbearing" is less wrong and more reliable</a:t>
            </a:r>
            <a:r>
              <a:rPr lang="en-US" sz="2700" dirty="0"/>
              <a:t>. It is recommended to perform a multicenter study and more samples but with similar protocols for better evaluation. </a:t>
            </a:r>
            <a:endParaRPr lang="fa-IR" sz="2700" dirty="0"/>
          </a:p>
          <a:p>
            <a:pPr algn="l" rtl="0"/>
            <a:endParaRPr lang="fa-IR" dirty="0"/>
          </a:p>
        </p:txBody>
      </p:sp>
      <p:sp>
        <p:nvSpPr>
          <p:cNvPr id="4" name="Title 1">
            <a:extLst>
              <a:ext uri="{FF2B5EF4-FFF2-40B4-BE49-F238E27FC236}">
                <a16:creationId xmlns="" xmlns:a16="http://schemas.microsoft.com/office/drawing/2014/main" id="{B499AAC5-72D7-428B-9009-2A208FB3EF42}"/>
              </a:ext>
            </a:extLst>
          </p:cNvPr>
          <p:cNvSpPr>
            <a:spLocks noGrp="1"/>
          </p:cNvSpPr>
          <p:nvPr>
            <p:ph type="title"/>
          </p:nvPr>
        </p:nvSpPr>
        <p:spPr>
          <a:xfrm>
            <a:off x="609600" y="274638"/>
            <a:ext cx="10160000" cy="914400"/>
          </a:xfrm>
        </p:spPr>
        <p:txBody>
          <a:bodyPr/>
          <a:lstStyle/>
          <a:p>
            <a:pPr algn="ctr" rtl="0"/>
            <a:r>
              <a:rPr lang="en-US" sz="3600" dirty="0" smtClean="0"/>
              <a:t>Discussion</a:t>
            </a:r>
            <a:r>
              <a:rPr lang="en-US" sz="3600" b="1" dirty="0" smtClean="0"/>
              <a:t/>
            </a:r>
            <a:br>
              <a:rPr lang="en-US" sz="3600" b="1" dirty="0" smtClean="0"/>
            </a:br>
            <a:r>
              <a:rPr lang="en-US" sz="2800" b="1" i="1" dirty="0" smtClean="0">
                <a:solidFill>
                  <a:srgbClr val="7030A0"/>
                </a:solidFill>
              </a:rPr>
              <a:t>Estimation </a:t>
            </a:r>
            <a:r>
              <a:rPr lang="en-US" sz="2800" b="1" i="1" dirty="0">
                <a:solidFill>
                  <a:srgbClr val="7030A0"/>
                </a:solidFill>
              </a:rPr>
              <a:t>of childbearing by life table and Kaplan Meyer methods (survival methods)</a:t>
            </a:r>
            <a:endParaRPr lang="fa-IR" sz="2800" dirty="0"/>
          </a:p>
        </p:txBody>
      </p:sp>
    </p:spTree>
    <p:extLst>
      <p:ext uri="{BB962C8B-B14F-4D97-AF65-F5344CB8AC3E}">
        <p14:creationId xmlns:p14="http://schemas.microsoft.com/office/powerpoint/2010/main" val="30634404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876CD32-F22B-43FF-B01F-8A81AC3221C5}"/>
              </a:ext>
            </a:extLst>
          </p:cNvPr>
          <p:cNvSpPr>
            <a:spLocks noGrp="1"/>
          </p:cNvSpPr>
          <p:nvPr>
            <p:ph type="ctrTitle"/>
          </p:nvPr>
        </p:nvSpPr>
        <p:spPr>
          <a:xfrm>
            <a:off x="476518" y="1106510"/>
            <a:ext cx="10058400" cy="2593975"/>
          </a:xfrm>
        </p:spPr>
        <p:txBody>
          <a:bodyPr>
            <a:normAutofit fontScale="90000"/>
          </a:bodyPr>
          <a:lstStyle/>
          <a:p>
            <a:pPr algn="ctr" rtl="0"/>
            <a:r>
              <a:rPr lang="fa-IR" dirty="0"/>
              <a:t/>
            </a:r>
            <a:br>
              <a:rPr lang="fa-IR" dirty="0"/>
            </a:br>
            <a:r>
              <a:rPr lang="en-US" dirty="0"/>
              <a:t> </a:t>
            </a:r>
            <a:r>
              <a:rPr lang="en-US" b="1" dirty="0"/>
              <a:t>Estimation Methods for Infertility Treatment Success: Comparison of Four Methods </a:t>
            </a:r>
            <a:endParaRPr lang="fa-IR" dirty="0"/>
          </a:p>
        </p:txBody>
      </p:sp>
      <p:sp>
        <p:nvSpPr>
          <p:cNvPr id="3" name="Subtitle 2">
            <a:extLst>
              <a:ext uri="{FF2B5EF4-FFF2-40B4-BE49-F238E27FC236}">
                <a16:creationId xmlns="" xmlns:a16="http://schemas.microsoft.com/office/drawing/2014/main" id="{03F27522-1E6A-4EA2-A14B-0F38C8F13158}"/>
              </a:ext>
            </a:extLst>
          </p:cNvPr>
          <p:cNvSpPr>
            <a:spLocks noGrp="1"/>
          </p:cNvSpPr>
          <p:nvPr>
            <p:ph type="subTitle" idx="1"/>
          </p:nvPr>
        </p:nvSpPr>
        <p:spPr>
          <a:xfrm>
            <a:off x="933718" y="4864047"/>
            <a:ext cx="9144000" cy="1140010"/>
          </a:xfrm>
        </p:spPr>
        <p:txBody>
          <a:bodyPr/>
          <a:lstStyle/>
          <a:p>
            <a:pPr algn="l" rtl="0"/>
            <a:r>
              <a:rPr lang="en-US"/>
              <a:t>Present </a:t>
            </a:r>
            <a:r>
              <a:rPr lang="en-US" smtClean="0"/>
              <a:t>by:</a:t>
            </a:r>
            <a:endParaRPr lang="en-US" dirty="0"/>
          </a:p>
          <a:p>
            <a:pPr algn="l" rtl="0"/>
            <a:r>
              <a:rPr lang="en-US" dirty="0"/>
              <a:t>Dr. AR. </a:t>
            </a:r>
            <a:r>
              <a:rPr lang="en-US" dirty="0" err="1"/>
              <a:t>Zarinara</a:t>
            </a:r>
            <a:endParaRPr lang="fa-IR" dirty="0"/>
          </a:p>
          <a:p>
            <a:pPr algn="l" rtl="0"/>
            <a:r>
              <a:rPr lang="en-US" dirty="0"/>
              <a:t>azarinara@tums.ac.ir</a:t>
            </a:r>
            <a:endParaRPr lang="fa-IR" dirty="0"/>
          </a:p>
        </p:txBody>
      </p:sp>
    </p:spTree>
    <p:extLst>
      <p:ext uri="{BB962C8B-B14F-4D97-AF65-F5344CB8AC3E}">
        <p14:creationId xmlns:p14="http://schemas.microsoft.com/office/powerpoint/2010/main" val="7813382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753E9D8-0334-4938-AAC1-CFDBF79E58BB}"/>
              </a:ext>
            </a:extLst>
          </p:cNvPr>
          <p:cNvSpPr>
            <a:spLocks noGrp="1"/>
          </p:cNvSpPr>
          <p:nvPr>
            <p:ph type="title"/>
          </p:nvPr>
        </p:nvSpPr>
        <p:spPr>
          <a:xfrm>
            <a:off x="609600" y="274638"/>
            <a:ext cx="10160000" cy="914400"/>
          </a:xfrm>
        </p:spPr>
        <p:txBody>
          <a:bodyPr/>
          <a:lstStyle/>
          <a:p>
            <a:pPr algn="ctr" rtl="0"/>
            <a:r>
              <a:rPr lang="en-US" sz="4400" dirty="0"/>
              <a:t>Conclusion </a:t>
            </a:r>
            <a:endParaRPr lang="fa-IR" sz="4400" dirty="0"/>
          </a:p>
        </p:txBody>
      </p:sp>
      <p:sp>
        <p:nvSpPr>
          <p:cNvPr id="3" name="Content Placeholder 2">
            <a:extLst>
              <a:ext uri="{FF2B5EF4-FFF2-40B4-BE49-F238E27FC236}">
                <a16:creationId xmlns="" xmlns:a16="http://schemas.microsoft.com/office/drawing/2014/main" id="{F69F9F59-85D7-4111-88D7-79058A48D375}"/>
              </a:ext>
            </a:extLst>
          </p:cNvPr>
          <p:cNvSpPr>
            <a:spLocks noGrp="1"/>
          </p:cNvSpPr>
          <p:nvPr>
            <p:ph idx="1"/>
          </p:nvPr>
        </p:nvSpPr>
        <p:spPr/>
        <p:txBody>
          <a:bodyPr/>
          <a:lstStyle/>
          <a:p>
            <a:pPr algn="just" rtl="0"/>
            <a:r>
              <a:rPr lang="en-US" dirty="0"/>
              <a:t>Estimating the success of infertility treatment </a:t>
            </a:r>
            <a:r>
              <a:rPr lang="en-US" dirty="0">
                <a:solidFill>
                  <a:srgbClr val="0070C0"/>
                </a:solidFill>
              </a:rPr>
              <a:t>requires appropriate information</a:t>
            </a:r>
            <a:r>
              <a:rPr lang="en-US" dirty="0"/>
              <a:t> from couples, tests and treatment outcome. Some methods of estimating childbearing (the success of treatment) give low estimation. This study showed </a:t>
            </a:r>
            <a:r>
              <a:rPr lang="en-US" dirty="0">
                <a:solidFill>
                  <a:srgbClr val="0070C0"/>
                </a:solidFill>
              </a:rPr>
              <a:t>with increasing treatment time</a:t>
            </a:r>
            <a:r>
              <a:rPr lang="en-US" dirty="0"/>
              <a:t>, the </a:t>
            </a:r>
            <a:r>
              <a:rPr lang="en-US" dirty="0">
                <a:solidFill>
                  <a:srgbClr val="FF0000"/>
                </a:solidFill>
              </a:rPr>
              <a:t>number of attempt</a:t>
            </a:r>
            <a:r>
              <a:rPr lang="en-US" dirty="0"/>
              <a:t> (treatment cycles) and the </a:t>
            </a:r>
            <a:r>
              <a:rPr lang="en-US" dirty="0">
                <a:solidFill>
                  <a:srgbClr val="FF0000"/>
                </a:solidFill>
              </a:rPr>
              <a:t>probability of success</a:t>
            </a:r>
            <a:r>
              <a:rPr lang="en-US" dirty="0"/>
              <a:t> were </a:t>
            </a:r>
            <a:r>
              <a:rPr lang="en-US" dirty="0">
                <a:solidFill>
                  <a:srgbClr val="0070C0"/>
                </a:solidFill>
              </a:rPr>
              <a:t>increased</a:t>
            </a:r>
            <a:r>
              <a:rPr lang="en-US" dirty="0"/>
              <a:t>. </a:t>
            </a:r>
          </a:p>
          <a:p>
            <a:pPr algn="just" rtl="0"/>
            <a:r>
              <a:rPr lang="en-US" dirty="0"/>
              <a:t>Given the </a:t>
            </a:r>
            <a:r>
              <a:rPr lang="en-US" dirty="0">
                <a:solidFill>
                  <a:srgbClr val="00B050"/>
                </a:solidFill>
              </a:rPr>
              <a:t>treatment recurrence and length of treatment time</a:t>
            </a:r>
            <a:r>
              <a:rPr lang="en-US" dirty="0"/>
              <a:t>, survival analysis methods show the </a:t>
            </a:r>
            <a:r>
              <a:rPr lang="en-US" dirty="0">
                <a:solidFill>
                  <a:srgbClr val="00B050"/>
                </a:solidFill>
              </a:rPr>
              <a:t>probability of infertility treatment success close to clinical reality </a:t>
            </a:r>
            <a:r>
              <a:rPr lang="en-US" dirty="0"/>
              <a:t>and can better help couples and physicians. </a:t>
            </a:r>
            <a:endParaRPr lang="fa-IR" dirty="0"/>
          </a:p>
        </p:txBody>
      </p:sp>
    </p:spTree>
    <p:extLst>
      <p:ext uri="{BB962C8B-B14F-4D97-AF65-F5344CB8AC3E}">
        <p14:creationId xmlns:p14="http://schemas.microsoft.com/office/powerpoint/2010/main" val="35023326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13F4D7E-5040-4078-99E7-87467137273C}"/>
              </a:ext>
            </a:extLst>
          </p:cNvPr>
          <p:cNvSpPr>
            <a:spLocks noGrp="1"/>
          </p:cNvSpPr>
          <p:nvPr>
            <p:ph type="title"/>
          </p:nvPr>
        </p:nvSpPr>
        <p:spPr>
          <a:xfrm>
            <a:off x="609600" y="274638"/>
            <a:ext cx="10160000" cy="914400"/>
          </a:xfrm>
        </p:spPr>
        <p:txBody>
          <a:bodyPr/>
          <a:lstStyle/>
          <a:p>
            <a:pPr algn="ctr" rtl="0"/>
            <a:r>
              <a:rPr lang="en-US" dirty="0"/>
              <a:t>Introduction</a:t>
            </a:r>
            <a:endParaRPr lang="fa-IR" dirty="0"/>
          </a:p>
        </p:txBody>
      </p:sp>
      <p:sp>
        <p:nvSpPr>
          <p:cNvPr id="3" name="Content Placeholder 2">
            <a:extLst>
              <a:ext uri="{FF2B5EF4-FFF2-40B4-BE49-F238E27FC236}">
                <a16:creationId xmlns="" xmlns:a16="http://schemas.microsoft.com/office/drawing/2014/main" id="{1004A683-6260-47E8-AD07-F0FD3DFC26FA}"/>
              </a:ext>
            </a:extLst>
          </p:cNvPr>
          <p:cNvSpPr>
            <a:spLocks noGrp="1"/>
          </p:cNvSpPr>
          <p:nvPr>
            <p:ph idx="1"/>
          </p:nvPr>
        </p:nvSpPr>
        <p:spPr>
          <a:xfrm>
            <a:off x="467933" y="1817248"/>
            <a:ext cx="10160000" cy="5459506"/>
          </a:xfrm>
        </p:spPr>
        <p:txBody>
          <a:bodyPr>
            <a:normAutofit/>
          </a:bodyPr>
          <a:lstStyle/>
          <a:p>
            <a:pPr algn="just" rtl="0"/>
            <a:r>
              <a:rPr lang="en-US" dirty="0"/>
              <a:t>Infertility </a:t>
            </a:r>
            <a:r>
              <a:rPr lang="en-US" dirty="0">
                <a:solidFill>
                  <a:srgbClr val="0070C0"/>
                </a:solidFill>
              </a:rPr>
              <a:t>treatment begins </a:t>
            </a:r>
            <a:r>
              <a:rPr lang="en-US" dirty="0"/>
              <a:t>with a </a:t>
            </a:r>
            <a:r>
              <a:rPr lang="en-US" dirty="0">
                <a:solidFill>
                  <a:srgbClr val="0070C0"/>
                </a:solidFill>
              </a:rPr>
              <a:t>clinical examination </a:t>
            </a:r>
            <a:r>
              <a:rPr lang="en-US" dirty="0"/>
              <a:t>and treatment is selected depending on the </a:t>
            </a:r>
            <a:r>
              <a:rPr lang="en-US" dirty="0">
                <a:solidFill>
                  <a:srgbClr val="0070C0"/>
                </a:solidFill>
              </a:rPr>
              <a:t>couple's condition</a:t>
            </a:r>
            <a:r>
              <a:rPr lang="en-US" dirty="0"/>
              <a:t>, and the result is determined after </a:t>
            </a:r>
            <a:r>
              <a:rPr lang="en-US" dirty="0">
                <a:solidFill>
                  <a:srgbClr val="0070C0"/>
                </a:solidFill>
              </a:rPr>
              <a:t>several periods</a:t>
            </a:r>
            <a:r>
              <a:rPr lang="en-US" dirty="0"/>
              <a:t> of treatment as pregnancy and </a:t>
            </a:r>
            <a:r>
              <a:rPr lang="en-US" dirty="0" smtClean="0">
                <a:solidFill>
                  <a:srgbClr val="0070C0"/>
                </a:solidFill>
              </a:rPr>
              <a:t>childbearing</a:t>
            </a:r>
            <a:r>
              <a:rPr lang="en-US" dirty="0" smtClean="0"/>
              <a:t>. </a:t>
            </a:r>
          </a:p>
          <a:p>
            <a:pPr algn="just" rtl="0"/>
            <a:r>
              <a:rPr lang="en-US" dirty="0" smtClean="0"/>
              <a:t>Assisted </a:t>
            </a:r>
            <a:r>
              <a:rPr lang="en-US" dirty="0"/>
              <a:t>Reproductive Treatments </a:t>
            </a:r>
            <a:r>
              <a:rPr lang="en-US" dirty="0">
                <a:solidFill>
                  <a:srgbClr val="0070C0"/>
                </a:solidFill>
              </a:rPr>
              <a:t>(ART)</a:t>
            </a:r>
            <a:r>
              <a:rPr lang="en-US" dirty="0"/>
              <a:t> increases the chances of fertility (or childbearing) by </a:t>
            </a:r>
            <a:r>
              <a:rPr lang="en-US" dirty="0">
                <a:solidFill>
                  <a:srgbClr val="0070C0"/>
                </a:solidFill>
              </a:rPr>
              <a:t>bypassing the normal fertility process.</a:t>
            </a:r>
            <a:r>
              <a:rPr lang="en-US" dirty="0"/>
              <a:t> </a:t>
            </a:r>
            <a:endParaRPr lang="en-US" dirty="0" smtClean="0"/>
          </a:p>
          <a:p>
            <a:pPr algn="just" rtl="0"/>
            <a:r>
              <a:rPr lang="en-US" dirty="0" smtClean="0"/>
              <a:t>These </a:t>
            </a:r>
            <a:r>
              <a:rPr lang="en-US" dirty="0"/>
              <a:t>treatments are </a:t>
            </a:r>
            <a:r>
              <a:rPr lang="en-US" dirty="0">
                <a:solidFill>
                  <a:srgbClr val="0070C0"/>
                </a:solidFill>
              </a:rPr>
              <a:t>expensive and specific</a:t>
            </a:r>
            <a:r>
              <a:rPr lang="en-US" dirty="0"/>
              <a:t> thus the </a:t>
            </a:r>
            <a:r>
              <a:rPr lang="en-US" dirty="0">
                <a:solidFill>
                  <a:srgbClr val="0070C0"/>
                </a:solidFill>
              </a:rPr>
              <a:t>number</a:t>
            </a:r>
            <a:r>
              <a:rPr lang="en-US" dirty="0"/>
              <a:t> of </a:t>
            </a:r>
            <a:r>
              <a:rPr lang="en-US" dirty="0">
                <a:solidFill>
                  <a:srgbClr val="0070C0"/>
                </a:solidFill>
              </a:rPr>
              <a:t>attempts</a:t>
            </a:r>
            <a:r>
              <a:rPr lang="en-US" dirty="0"/>
              <a:t> and </a:t>
            </a:r>
            <a:r>
              <a:rPr lang="en-US" dirty="0">
                <a:solidFill>
                  <a:srgbClr val="0070C0"/>
                </a:solidFill>
              </a:rPr>
              <a:t>quality</a:t>
            </a:r>
            <a:r>
              <a:rPr lang="en-US" dirty="0"/>
              <a:t> of treatment center </a:t>
            </a:r>
            <a:r>
              <a:rPr lang="en-US" dirty="0">
                <a:solidFill>
                  <a:srgbClr val="0070C0"/>
                </a:solidFill>
              </a:rPr>
              <a:t>services</a:t>
            </a:r>
            <a:r>
              <a:rPr lang="en-US" dirty="0"/>
              <a:t> are effective in </a:t>
            </a:r>
            <a:r>
              <a:rPr lang="en-US" dirty="0" smtClean="0"/>
              <a:t>success.</a:t>
            </a:r>
          </a:p>
          <a:p>
            <a:pPr algn="just" rtl="0"/>
            <a:r>
              <a:rPr lang="en-US" dirty="0" smtClean="0"/>
              <a:t>Therefore</a:t>
            </a:r>
            <a:r>
              <a:rPr lang="en-US" dirty="0"/>
              <a:t>, the success of infertility treatment depends on various factors. Researches have shown that </a:t>
            </a:r>
            <a:r>
              <a:rPr lang="en-US" dirty="0">
                <a:solidFill>
                  <a:srgbClr val="0070C0"/>
                </a:solidFill>
              </a:rPr>
              <a:t>treatment duration</a:t>
            </a:r>
            <a:r>
              <a:rPr lang="en-US" dirty="0"/>
              <a:t> affects the couple`s childbearing </a:t>
            </a:r>
            <a:r>
              <a:rPr lang="en-US" dirty="0">
                <a:solidFill>
                  <a:srgbClr val="0070C0"/>
                </a:solidFill>
              </a:rPr>
              <a:t>success</a:t>
            </a:r>
            <a:r>
              <a:rPr lang="en-US" dirty="0"/>
              <a:t>. </a:t>
            </a:r>
          </a:p>
          <a:p>
            <a:pPr algn="just" rtl="0"/>
            <a:r>
              <a:rPr lang="en-US" dirty="0"/>
              <a:t>In the clinics, </a:t>
            </a:r>
            <a:r>
              <a:rPr lang="en-US" dirty="0">
                <a:solidFill>
                  <a:srgbClr val="00B050"/>
                </a:solidFill>
              </a:rPr>
              <a:t>physicians calculate the ART success</a:t>
            </a:r>
            <a:r>
              <a:rPr lang="en-US" dirty="0"/>
              <a:t> </a:t>
            </a:r>
            <a:r>
              <a:rPr lang="en-US" dirty="0" smtClean="0"/>
              <a:t>in </a:t>
            </a:r>
            <a:r>
              <a:rPr lang="en-US" dirty="0">
                <a:solidFill>
                  <a:srgbClr val="00B050"/>
                </a:solidFill>
              </a:rPr>
              <a:t>different ways</a:t>
            </a:r>
            <a:r>
              <a:rPr lang="en-US" dirty="0"/>
              <a:t>. For this reason, </a:t>
            </a:r>
            <a:r>
              <a:rPr lang="en-US" dirty="0">
                <a:solidFill>
                  <a:srgbClr val="00B050"/>
                </a:solidFill>
              </a:rPr>
              <a:t>different rates could be reported</a:t>
            </a:r>
            <a:r>
              <a:rPr lang="en-US" dirty="0"/>
              <a:t> and may be far apart and astonish </a:t>
            </a:r>
            <a:r>
              <a:rPr lang="en-US" dirty="0" smtClean="0"/>
              <a:t>couples.</a:t>
            </a:r>
          </a:p>
        </p:txBody>
      </p:sp>
    </p:spTree>
    <p:extLst>
      <p:ext uri="{BB962C8B-B14F-4D97-AF65-F5344CB8AC3E}">
        <p14:creationId xmlns:p14="http://schemas.microsoft.com/office/powerpoint/2010/main" val="40629071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32B0C8A-66E3-4225-BC69-0D080043DD87}"/>
              </a:ext>
            </a:extLst>
          </p:cNvPr>
          <p:cNvSpPr>
            <a:spLocks noGrp="1"/>
          </p:cNvSpPr>
          <p:nvPr>
            <p:ph type="title"/>
          </p:nvPr>
        </p:nvSpPr>
        <p:spPr>
          <a:xfrm>
            <a:off x="609600" y="274638"/>
            <a:ext cx="10160000" cy="914400"/>
          </a:xfrm>
        </p:spPr>
        <p:txBody>
          <a:bodyPr/>
          <a:lstStyle/>
          <a:p>
            <a:pPr algn="ctr" rtl="0"/>
            <a:r>
              <a:rPr lang="en-US" dirty="0"/>
              <a:t>Introduction</a:t>
            </a:r>
            <a:endParaRPr lang="fa-IR" dirty="0"/>
          </a:p>
        </p:txBody>
      </p:sp>
      <p:sp>
        <p:nvSpPr>
          <p:cNvPr id="3" name="Content Placeholder 2">
            <a:extLst>
              <a:ext uri="{FF2B5EF4-FFF2-40B4-BE49-F238E27FC236}">
                <a16:creationId xmlns="" xmlns:a16="http://schemas.microsoft.com/office/drawing/2014/main" id="{3BFEFA9D-C2F5-4FA3-8E8B-848285C2DE36}"/>
              </a:ext>
            </a:extLst>
          </p:cNvPr>
          <p:cNvSpPr>
            <a:spLocks noGrp="1"/>
          </p:cNvSpPr>
          <p:nvPr>
            <p:ph idx="1"/>
          </p:nvPr>
        </p:nvSpPr>
        <p:spPr>
          <a:xfrm>
            <a:off x="416416" y="1634684"/>
            <a:ext cx="10160000" cy="5150224"/>
          </a:xfrm>
        </p:spPr>
        <p:txBody>
          <a:bodyPr>
            <a:normAutofit/>
          </a:bodyPr>
          <a:lstStyle/>
          <a:p>
            <a:pPr algn="just" rtl="0"/>
            <a:r>
              <a:rPr lang="en-US" dirty="0"/>
              <a:t>For couples whose infertility </a:t>
            </a:r>
            <a:r>
              <a:rPr lang="en-US" dirty="0">
                <a:solidFill>
                  <a:srgbClr val="C00000"/>
                </a:solidFill>
              </a:rPr>
              <a:t>treatment has failed</a:t>
            </a:r>
            <a:r>
              <a:rPr lang="en-US" dirty="0"/>
              <a:t>, it is important to estimate their </a:t>
            </a:r>
            <a:r>
              <a:rPr lang="en-US" dirty="0">
                <a:solidFill>
                  <a:srgbClr val="C00000"/>
                </a:solidFill>
              </a:rPr>
              <a:t>chances of success</a:t>
            </a:r>
            <a:r>
              <a:rPr lang="en-US" dirty="0"/>
              <a:t> in their next attempt, and in </a:t>
            </a:r>
            <a:r>
              <a:rPr lang="en-US" dirty="0">
                <a:solidFill>
                  <a:srgbClr val="C00000"/>
                </a:solidFill>
              </a:rPr>
              <a:t>decision making</a:t>
            </a:r>
            <a:r>
              <a:rPr lang="en-US" dirty="0"/>
              <a:t> providing a reliable estimate can prevent </a:t>
            </a:r>
            <a:r>
              <a:rPr lang="en-US" dirty="0">
                <a:solidFill>
                  <a:srgbClr val="C00000"/>
                </a:solidFill>
              </a:rPr>
              <a:t>waste of time, money</a:t>
            </a:r>
            <a:r>
              <a:rPr lang="en-US" dirty="0"/>
              <a:t> and </a:t>
            </a:r>
            <a:r>
              <a:rPr lang="en-US" dirty="0">
                <a:solidFill>
                  <a:srgbClr val="C00000"/>
                </a:solidFill>
              </a:rPr>
              <a:t>psychological damage</a:t>
            </a:r>
            <a:r>
              <a:rPr lang="en-US" dirty="0"/>
              <a:t>. </a:t>
            </a:r>
          </a:p>
          <a:p>
            <a:pPr algn="just" rtl="0"/>
            <a:r>
              <a:rPr lang="en-US" dirty="0"/>
              <a:t>This challenge lies with </a:t>
            </a:r>
            <a:r>
              <a:rPr lang="en-US" dirty="0">
                <a:solidFill>
                  <a:srgbClr val="0070C0"/>
                </a:solidFill>
              </a:rPr>
              <a:t>physicians and patients </a:t>
            </a:r>
            <a:r>
              <a:rPr lang="en-US" dirty="0"/>
              <a:t>in deciding to </a:t>
            </a:r>
            <a:r>
              <a:rPr lang="en-US" dirty="0">
                <a:solidFill>
                  <a:srgbClr val="0070C0"/>
                </a:solidFill>
              </a:rPr>
              <a:t>continue treatment </a:t>
            </a:r>
            <a:r>
              <a:rPr lang="en-US" dirty="0"/>
              <a:t>and </a:t>
            </a:r>
            <a:r>
              <a:rPr lang="en-US" dirty="0">
                <a:solidFill>
                  <a:srgbClr val="0070C0"/>
                </a:solidFill>
              </a:rPr>
              <a:t>choosing a treatment center</a:t>
            </a:r>
            <a:r>
              <a:rPr lang="en-US" dirty="0"/>
              <a:t>, and it needs to be clarified. It seems that the root of the announcement of different percentages of infertility treatment success has two reasons, one is the </a:t>
            </a:r>
            <a:r>
              <a:rPr lang="en-US" dirty="0">
                <a:solidFill>
                  <a:srgbClr val="0070C0"/>
                </a:solidFill>
              </a:rPr>
              <a:t>definition of treatment success</a:t>
            </a:r>
            <a:r>
              <a:rPr lang="en-US" dirty="0"/>
              <a:t> and the other is the </a:t>
            </a:r>
            <a:r>
              <a:rPr lang="en-US" dirty="0">
                <a:solidFill>
                  <a:srgbClr val="0070C0"/>
                </a:solidFill>
              </a:rPr>
              <a:t>type of success calculation</a:t>
            </a:r>
            <a:r>
              <a:rPr lang="en-US" dirty="0"/>
              <a:t>. </a:t>
            </a:r>
          </a:p>
          <a:p>
            <a:pPr algn="just" rtl="0"/>
            <a:r>
              <a:rPr lang="en-US" dirty="0"/>
              <a:t>If we provide a </a:t>
            </a:r>
            <a:r>
              <a:rPr lang="en-US" dirty="0">
                <a:solidFill>
                  <a:srgbClr val="00B050"/>
                </a:solidFill>
              </a:rPr>
              <a:t>definition</a:t>
            </a:r>
            <a:r>
              <a:rPr lang="en-US" dirty="0"/>
              <a:t> of success in a </a:t>
            </a:r>
            <a:r>
              <a:rPr lang="en-US" dirty="0">
                <a:solidFill>
                  <a:srgbClr val="00B050"/>
                </a:solidFill>
              </a:rPr>
              <a:t>consistent and practical</a:t>
            </a:r>
            <a:r>
              <a:rPr lang="en-US" dirty="0"/>
              <a:t> way, by </a:t>
            </a:r>
            <a:r>
              <a:rPr lang="en-US" dirty="0">
                <a:solidFill>
                  <a:srgbClr val="00B050"/>
                </a:solidFill>
              </a:rPr>
              <a:t>comparing the method</a:t>
            </a:r>
            <a:r>
              <a:rPr lang="en-US" dirty="0"/>
              <a:t> of calculating success, we can find which method is more appropriate and </a:t>
            </a:r>
            <a:r>
              <a:rPr lang="en-US" dirty="0">
                <a:solidFill>
                  <a:srgbClr val="00B050"/>
                </a:solidFill>
              </a:rPr>
              <a:t>close to reality</a:t>
            </a:r>
            <a:r>
              <a:rPr lang="en-US" dirty="0"/>
              <a:t>. </a:t>
            </a:r>
          </a:p>
          <a:p>
            <a:pPr algn="just" rtl="0"/>
            <a:r>
              <a:rPr lang="en-US" dirty="0">
                <a:solidFill>
                  <a:srgbClr val="C00000"/>
                </a:solidFill>
              </a:rPr>
              <a:t>AIM</a:t>
            </a:r>
            <a:r>
              <a:rPr lang="en-US" dirty="0"/>
              <a:t>: In this paper, we </a:t>
            </a:r>
            <a:r>
              <a:rPr lang="en-US" dirty="0">
                <a:solidFill>
                  <a:srgbClr val="C00000"/>
                </a:solidFill>
              </a:rPr>
              <a:t>describe and compare four methods</a:t>
            </a:r>
            <a:r>
              <a:rPr lang="en-US" dirty="0"/>
              <a:t> of calculating success with </a:t>
            </a:r>
            <a:r>
              <a:rPr lang="en-US" dirty="0">
                <a:solidFill>
                  <a:srgbClr val="C00000"/>
                </a:solidFill>
              </a:rPr>
              <a:t>data from infertile couples with male factor</a:t>
            </a:r>
            <a:r>
              <a:rPr lang="en-US" dirty="0"/>
              <a:t>. The aim of this study is to present an estimation method that is close to the </a:t>
            </a:r>
            <a:r>
              <a:rPr lang="en-US" dirty="0">
                <a:solidFill>
                  <a:srgbClr val="0070C0"/>
                </a:solidFill>
              </a:rPr>
              <a:t>outcome of clinical treatment</a:t>
            </a:r>
            <a:r>
              <a:rPr lang="en-US" dirty="0"/>
              <a:t>. </a:t>
            </a:r>
            <a:endParaRPr lang="fa-IR" dirty="0"/>
          </a:p>
        </p:txBody>
      </p:sp>
    </p:spTree>
    <p:extLst>
      <p:ext uri="{BB962C8B-B14F-4D97-AF65-F5344CB8AC3E}">
        <p14:creationId xmlns:p14="http://schemas.microsoft.com/office/powerpoint/2010/main" val="25512774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74A8E23-0047-40C7-A6E1-F1D961EC1E8E}"/>
              </a:ext>
            </a:extLst>
          </p:cNvPr>
          <p:cNvSpPr>
            <a:spLocks noGrp="1"/>
          </p:cNvSpPr>
          <p:nvPr>
            <p:ph type="title"/>
          </p:nvPr>
        </p:nvSpPr>
        <p:spPr>
          <a:xfrm>
            <a:off x="609600" y="274638"/>
            <a:ext cx="10160000" cy="914400"/>
          </a:xfrm>
        </p:spPr>
        <p:txBody>
          <a:bodyPr/>
          <a:lstStyle/>
          <a:p>
            <a:pPr algn="ctr" rtl="0"/>
            <a:r>
              <a:rPr lang="en-US" dirty="0"/>
              <a:t>Materials and methods </a:t>
            </a:r>
            <a:endParaRPr lang="fa-IR" dirty="0"/>
          </a:p>
        </p:txBody>
      </p:sp>
      <p:sp>
        <p:nvSpPr>
          <p:cNvPr id="3" name="Content Placeholder 2">
            <a:extLst>
              <a:ext uri="{FF2B5EF4-FFF2-40B4-BE49-F238E27FC236}">
                <a16:creationId xmlns="" xmlns:a16="http://schemas.microsoft.com/office/drawing/2014/main" id="{DA612E65-B143-4AD8-8021-C1D4C09DAF94}"/>
              </a:ext>
            </a:extLst>
          </p:cNvPr>
          <p:cNvSpPr>
            <a:spLocks noGrp="1"/>
          </p:cNvSpPr>
          <p:nvPr>
            <p:ph idx="1"/>
          </p:nvPr>
        </p:nvSpPr>
        <p:spPr>
          <a:xfrm>
            <a:off x="-14940" y="1631260"/>
            <a:ext cx="10784540" cy="5607423"/>
          </a:xfrm>
        </p:spPr>
        <p:txBody>
          <a:bodyPr>
            <a:noAutofit/>
          </a:bodyPr>
          <a:lstStyle/>
          <a:p>
            <a:pPr algn="just" rtl="0"/>
            <a:r>
              <a:rPr lang="en-US" dirty="0"/>
              <a:t>In a </a:t>
            </a:r>
            <a:r>
              <a:rPr lang="en-US" u="sng" dirty="0">
                <a:uFill>
                  <a:solidFill>
                    <a:srgbClr val="7030A0"/>
                  </a:solidFill>
                </a:uFill>
              </a:rPr>
              <a:t>retrospective cohort</a:t>
            </a:r>
            <a:r>
              <a:rPr lang="en-US" dirty="0">
                <a:uFill>
                  <a:solidFill>
                    <a:srgbClr val="7030A0"/>
                  </a:solidFill>
                </a:uFill>
              </a:rPr>
              <a:t> </a:t>
            </a:r>
            <a:r>
              <a:rPr lang="en-US" dirty="0"/>
              <a:t>study, the data and the treatment results of couples who had referred to </a:t>
            </a:r>
            <a:r>
              <a:rPr lang="en-US" u="sng" dirty="0">
                <a:uFill>
                  <a:solidFill>
                    <a:srgbClr val="7030A0"/>
                  </a:solidFill>
                </a:uFill>
              </a:rPr>
              <a:t>Avicenna</a:t>
            </a:r>
            <a:r>
              <a:rPr lang="en-US" u="sng" dirty="0"/>
              <a:t> </a:t>
            </a:r>
            <a:r>
              <a:rPr lang="en-US" u="sng" dirty="0">
                <a:uFill>
                  <a:solidFill>
                    <a:srgbClr val="7030A0"/>
                  </a:solidFill>
                </a:uFill>
              </a:rPr>
              <a:t>Treatment Center</a:t>
            </a:r>
            <a:r>
              <a:rPr lang="en-US" dirty="0"/>
              <a:t> </a:t>
            </a:r>
            <a:r>
              <a:rPr lang="en-US" dirty="0" smtClean="0"/>
              <a:t>for </a:t>
            </a:r>
            <a:r>
              <a:rPr lang="en-US" u="sng" dirty="0">
                <a:uFill>
                  <a:solidFill>
                    <a:srgbClr val="7030A0"/>
                  </a:solidFill>
                </a:uFill>
              </a:rPr>
              <a:t>male factor infertility </a:t>
            </a:r>
            <a:r>
              <a:rPr lang="en-US" dirty="0"/>
              <a:t>were collected. </a:t>
            </a:r>
            <a:endParaRPr lang="en-US" dirty="0" smtClean="0"/>
          </a:p>
          <a:p>
            <a:pPr algn="just" rtl="0"/>
            <a:r>
              <a:rPr lang="en-US" dirty="0" smtClean="0"/>
              <a:t>The </a:t>
            </a:r>
            <a:r>
              <a:rPr lang="en-US" dirty="0"/>
              <a:t>samples were selected </a:t>
            </a:r>
            <a:r>
              <a:rPr lang="en-US" u="sng" dirty="0">
                <a:uFill>
                  <a:solidFill>
                    <a:srgbClr val="7030A0"/>
                  </a:solidFill>
                </a:uFill>
              </a:rPr>
              <a:t>randomly</a:t>
            </a:r>
            <a:r>
              <a:rPr lang="en-US" dirty="0"/>
              <a:t> and in proportion to the number of patients monthly, and finally the data of </a:t>
            </a:r>
            <a:r>
              <a:rPr lang="en-US" u="sng" dirty="0">
                <a:uFill>
                  <a:solidFill>
                    <a:srgbClr val="7030A0"/>
                  </a:solidFill>
                </a:uFill>
              </a:rPr>
              <a:t>323 couples </a:t>
            </a:r>
            <a:r>
              <a:rPr lang="en-US" dirty="0"/>
              <a:t>who met the inclusion criteria were selected. </a:t>
            </a:r>
          </a:p>
          <a:p>
            <a:pPr algn="just" rtl="0"/>
            <a:r>
              <a:rPr lang="en-US" u="sng" dirty="0" smtClean="0">
                <a:uFill>
                  <a:solidFill>
                    <a:srgbClr val="7030A0"/>
                  </a:solidFill>
                </a:uFill>
              </a:rPr>
              <a:t>Demographic </a:t>
            </a:r>
            <a:r>
              <a:rPr lang="en-US" u="sng" dirty="0">
                <a:uFill>
                  <a:solidFill>
                    <a:srgbClr val="7030A0"/>
                  </a:solidFill>
                </a:uFill>
              </a:rPr>
              <a:t>characteristics</a:t>
            </a:r>
            <a:r>
              <a:rPr lang="en-US" dirty="0"/>
              <a:t> including age, body mass index (</a:t>
            </a:r>
            <a:r>
              <a:rPr lang="en-US" u="sng" dirty="0">
                <a:uFill>
                  <a:solidFill>
                    <a:srgbClr val="7030A0"/>
                  </a:solidFill>
                </a:uFill>
              </a:rPr>
              <a:t>BMI</a:t>
            </a:r>
            <a:r>
              <a:rPr lang="en-US" dirty="0"/>
              <a:t>), </a:t>
            </a:r>
            <a:r>
              <a:rPr lang="en-US" u="sng" dirty="0">
                <a:uFill>
                  <a:solidFill>
                    <a:srgbClr val="7030A0"/>
                  </a:solidFill>
                </a:uFill>
              </a:rPr>
              <a:t>duration of marriage</a:t>
            </a:r>
            <a:r>
              <a:rPr lang="en-US" dirty="0">
                <a:effectLst>
                  <a:outerShdw blurRad="38100" dist="38100" dir="2700000" algn="tl">
                    <a:srgbClr val="000000">
                      <a:alpha val="43137"/>
                    </a:srgbClr>
                  </a:outerShdw>
                </a:effectLst>
              </a:rPr>
              <a:t> </a:t>
            </a:r>
            <a:r>
              <a:rPr lang="en-US" dirty="0"/>
              <a:t>and </a:t>
            </a:r>
            <a:r>
              <a:rPr lang="en-US" u="sng" dirty="0">
                <a:uFill>
                  <a:solidFill>
                    <a:srgbClr val="7030A0"/>
                  </a:solidFill>
                </a:uFill>
              </a:rPr>
              <a:t>infertility</a:t>
            </a:r>
            <a:r>
              <a:rPr lang="en-US" dirty="0"/>
              <a:t>, treatment result in </a:t>
            </a:r>
            <a:r>
              <a:rPr lang="en-US" u="sng" dirty="0">
                <a:uFill>
                  <a:solidFill>
                    <a:srgbClr val="7030A0"/>
                  </a:solidFill>
                </a:uFill>
              </a:rPr>
              <a:t>other</a:t>
            </a:r>
            <a:r>
              <a:rPr lang="en-US" dirty="0">
                <a:effectLst>
                  <a:outerShdw blurRad="38100" dist="38100" dir="2700000" algn="tl">
                    <a:srgbClr val="000000">
                      <a:alpha val="43137"/>
                    </a:srgbClr>
                  </a:outerShdw>
                </a:effectLst>
              </a:rPr>
              <a:t> </a:t>
            </a:r>
            <a:r>
              <a:rPr lang="en-US" u="sng" dirty="0">
                <a:uFill>
                  <a:solidFill>
                    <a:srgbClr val="7030A0"/>
                  </a:solidFill>
                </a:uFill>
              </a:rPr>
              <a:t>centers</a:t>
            </a:r>
            <a:r>
              <a:rPr lang="en-US" dirty="0"/>
              <a:t> and </a:t>
            </a:r>
            <a:r>
              <a:rPr lang="en-US" u="sng" dirty="0">
                <a:uFill>
                  <a:solidFill>
                    <a:srgbClr val="7030A0"/>
                  </a:solidFill>
                </a:uFill>
              </a:rPr>
              <a:t>history</a:t>
            </a:r>
            <a:r>
              <a:rPr lang="en-US" dirty="0">
                <a:effectLst>
                  <a:outerShdw blurRad="38100" dist="38100" dir="2700000" algn="tl">
                    <a:srgbClr val="000000">
                      <a:alpha val="43137"/>
                    </a:srgbClr>
                  </a:outerShdw>
                </a:effectLst>
              </a:rPr>
              <a:t> </a:t>
            </a:r>
            <a:r>
              <a:rPr lang="en-US" u="sng" dirty="0">
                <a:uFill>
                  <a:solidFill>
                    <a:srgbClr val="7030A0"/>
                  </a:solidFill>
                </a:uFill>
              </a:rPr>
              <a:t>of</a:t>
            </a:r>
            <a:r>
              <a:rPr lang="en-US" dirty="0">
                <a:effectLst>
                  <a:outerShdw blurRad="38100" dist="38100" dir="2700000" algn="tl">
                    <a:srgbClr val="000000">
                      <a:alpha val="43137"/>
                    </a:srgbClr>
                  </a:outerShdw>
                </a:effectLst>
              </a:rPr>
              <a:t> </a:t>
            </a:r>
            <a:r>
              <a:rPr lang="en-US" u="sng" dirty="0">
                <a:uFill>
                  <a:solidFill>
                    <a:srgbClr val="7030A0"/>
                  </a:solidFill>
                </a:uFill>
              </a:rPr>
              <a:t>infertility in close relatives</a:t>
            </a:r>
            <a:r>
              <a:rPr lang="en-US" dirty="0"/>
              <a:t>, and clinical features as </a:t>
            </a:r>
            <a:r>
              <a:rPr lang="en-US" u="sng" dirty="0">
                <a:uFill>
                  <a:solidFill>
                    <a:srgbClr val="7030A0"/>
                  </a:solidFill>
                </a:uFill>
              </a:rPr>
              <a:t>semen analysis</a:t>
            </a:r>
            <a:r>
              <a:rPr lang="en-US" dirty="0"/>
              <a:t>, characteristics and </a:t>
            </a:r>
            <a:r>
              <a:rPr lang="en-US" u="sng" dirty="0">
                <a:uFill>
                  <a:solidFill>
                    <a:srgbClr val="7030A0"/>
                  </a:solidFill>
                </a:uFill>
              </a:rPr>
              <a:t>type</a:t>
            </a:r>
            <a:r>
              <a:rPr lang="en-US" dirty="0">
                <a:effectLst>
                  <a:outerShdw blurRad="38100" dist="38100" dir="2700000" algn="tl">
                    <a:srgbClr val="000000">
                      <a:alpha val="43137"/>
                    </a:srgbClr>
                  </a:outerShdw>
                </a:effectLst>
              </a:rPr>
              <a:t> </a:t>
            </a:r>
            <a:r>
              <a:rPr lang="en-US" u="sng" dirty="0">
                <a:uFill>
                  <a:solidFill>
                    <a:srgbClr val="7030A0"/>
                  </a:solidFill>
                </a:uFill>
              </a:rPr>
              <a:t>of infertility </a:t>
            </a:r>
            <a:r>
              <a:rPr lang="en-US" dirty="0"/>
              <a:t>from medical records and the </a:t>
            </a:r>
            <a:r>
              <a:rPr lang="en-US" u="sng" dirty="0">
                <a:uFill>
                  <a:solidFill>
                    <a:srgbClr val="7030A0"/>
                  </a:solidFill>
                </a:uFill>
              </a:rPr>
              <a:t>results of the couple's examination </a:t>
            </a:r>
            <a:r>
              <a:rPr lang="en-US" dirty="0"/>
              <a:t>were collected. </a:t>
            </a:r>
          </a:p>
          <a:p>
            <a:pPr algn="just" rtl="0"/>
            <a:r>
              <a:rPr lang="en-US" dirty="0"/>
              <a:t>The </a:t>
            </a:r>
            <a:r>
              <a:rPr lang="en-US" u="sng" dirty="0">
                <a:uFill>
                  <a:solidFill>
                    <a:srgbClr val="7030A0"/>
                  </a:solidFill>
                </a:uFill>
              </a:rPr>
              <a:t>success of treatment was defined as the birth of a live baby</a:t>
            </a:r>
            <a:r>
              <a:rPr lang="en-US" dirty="0"/>
              <a:t> as a result of assisted reproductive therapy. (i.e. giving birth to a live baby by natural childbirth or cesarean section after at least 30 weeks of pregnancy</a:t>
            </a:r>
            <a:r>
              <a:rPr lang="en-US" dirty="0" smtClean="0"/>
              <a:t>).</a:t>
            </a:r>
          </a:p>
          <a:p>
            <a:pPr algn="just" rtl="0"/>
            <a:r>
              <a:rPr lang="en-US" dirty="0" smtClean="0"/>
              <a:t> </a:t>
            </a:r>
            <a:r>
              <a:rPr lang="en-US" dirty="0"/>
              <a:t>Since </a:t>
            </a:r>
            <a:r>
              <a:rPr lang="en-US" dirty="0">
                <a:effectLst>
                  <a:outerShdw blurRad="38100" dist="38100" dir="2700000" algn="tl">
                    <a:srgbClr val="000000">
                      <a:alpha val="43137"/>
                    </a:srgbClr>
                  </a:outerShdw>
                </a:effectLst>
              </a:rPr>
              <a:t>IUI</a:t>
            </a:r>
            <a:r>
              <a:rPr lang="en-US" dirty="0"/>
              <a:t> (intrauterine insemination) and </a:t>
            </a:r>
            <a:r>
              <a:rPr lang="en-US" dirty="0">
                <a:effectLst>
                  <a:outerShdw blurRad="38100" dist="38100" dir="2700000" algn="tl">
                    <a:srgbClr val="000000">
                      <a:alpha val="43137"/>
                    </a:srgbClr>
                  </a:outerShdw>
                </a:effectLst>
              </a:rPr>
              <a:t>ICSI</a:t>
            </a:r>
            <a:r>
              <a:rPr lang="en-US" dirty="0"/>
              <a:t> (intracellular sperm injection) are often used consecutively and frequently, the </a:t>
            </a:r>
            <a:r>
              <a:rPr lang="en-US" u="sng" dirty="0">
                <a:uFill>
                  <a:solidFill>
                    <a:srgbClr val="FF0000"/>
                  </a:solidFill>
                </a:uFill>
              </a:rPr>
              <a:t>effect of the two conventional therapies was considered cumulative</a:t>
            </a:r>
            <a:r>
              <a:rPr lang="en-US" dirty="0"/>
              <a:t>. </a:t>
            </a:r>
          </a:p>
        </p:txBody>
      </p:sp>
    </p:spTree>
    <p:extLst>
      <p:ext uri="{BB962C8B-B14F-4D97-AF65-F5344CB8AC3E}">
        <p14:creationId xmlns:p14="http://schemas.microsoft.com/office/powerpoint/2010/main" val="14234367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160000" cy="914400"/>
          </a:xfrm>
        </p:spPr>
        <p:txBody>
          <a:bodyPr/>
          <a:lstStyle/>
          <a:p>
            <a:pPr algn="ctr"/>
            <a:r>
              <a:rPr lang="en-US" dirty="0"/>
              <a:t>Materials and methods </a:t>
            </a:r>
            <a:endParaRPr lang="fa-IR" dirty="0"/>
          </a:p>
        </p:txBody>
      </p:sp>
      <p:sp>
        <p:nvSpPr>
          <p:cNvPr id="3" name="Content Placeholder 2"/>
          <p:cNvSpPr>
            <a:spLocks noGrp="1"/>
          </p:cNvSpPr>
          <p:nvPr>
            <p:ph idx="1"/>
          </p:nvPr>
        </p:nvSpPr>
        <p:spPr>
          <a:xfrm>
            <a:off x="215153" y="1627094"/>
            <a:ext cx="10554447" cy="5230906"/>
          </a:xfrm>
        </p:spPr>
        <p:txBody>
          <a:bodyPr>
            <a:noAutofit/>
          </a:bodyPr>
          <a:lstStyle/>
          <a:p>
            <a:pPr algn="just" rtl="0"/>
            <a:r>
              <a:rPr lang="en-US" dirty="0"/>
              <a:t>For couples who </a:t>
            </a:r>
            <a:r>
              <a:rPr lang="en-US" u="sng" dirty="0"/>
              <a:t>abandoned</a:t>
            </a:r>
            <a:r>
              <a:rPr lang="en-US" dirty="0"/>
              <a:t> their </a:t>
            </a:r>
            <a:r>
              <a:rPr lang="en-US" u="sng" dirty="0"/>
              <a:t>treatment</a:t>
            </a:r>
            <a:r>
              <a:rPr lang="en-US" dirty="0"/>
              <a:t> and the </a:t>
            </a:r>
            <a:r>
              <a:rPr lang="en-US" u="sng" dirty="0"/>
              <a:t>fate of</a:t>
            </a:r>
            <a:r>
              <a:rPr lang="en-US" dirty="0"/>
              <a:t> their </a:t>
            </a:r>
            <a:r>
              <a:rPr lang="en-US" u="sng" dirty="0"/>
              <a:t>pregnancy was unknown</a:t>
            </a:r>
            <a:r>
              <a:rPr lang="en-US" dirty="0"/>
              <a:t>, success was defined as unknown and the duration of treatment was calculated </a:t>
            </a:r>
            <a:r>
              <a:rPr lang="en-US" u="sng" dirty="0"/>
              <a:t>until the stage where there was a definite resul</a:t>
            </a:r>
            <a:r>
              <a:rPr lang="en-US" dirty="0"/>
              <a:t>t. </a:t>
            </a:r>
            <a:endParaRPr lang="fa-IR" dirty="0"/>
          </a:p>
          <a:p>
            <a:pPr algn="just" rtl="0"/>
            <a:r>
              <a:rPr lang="en-US" dirty="0"/>
              <a:t>The interval between the first treatment and success was defined as the </a:t>
            </a:r>
            <a:r>
              <a:rPr lang="en-US" u="sng" dirty="0">
                <a:uFill>
                  <a:solidFill>
                    <a:srgbClr val="FF0000"/>
                  </a:solidFill>
                </a:uFill>
              </a:rPr>
              <a:t>duration of treatment</a:t>
            </a:r>
            <a:r>
              <a:rPr lang="en-US" dirty="0"/>
              <a:t>.  </a:t>
            </a:r>
            <a:endParaRPr lang="fa-IR" dirty="0"/>
          </a:p>
          <a:p>
            <a:pPr algn="just" rtl="0"/>
            <a:r>
              <a:rPr lang="en-US" dirty="0"/>
              <a:t>The inclusion criteria were as follows: </a:t>
            </a:r>
            <a:r>
              <a:rPr lang="en-US" dirty="0" smtClean="0"/>
              <a:t>The </a:t>
            </a:r>
            <a:r>
              <a:rPr lang="en-US" dirty="0">
                <a:solidFill>
                  <a:srgbClr val="0070C0"/>
                </a:solidFill>
              </a:rPr>
              <a:t>woman should be normal and healthy</a:t>
            </a:r>
            <a:r>
              <a:rPr lang="en-US" dirty="0"/>
              <a:t> in terms of reproductive system and conditions; infertility is diagnosed as </a:t>
            </a:r>
            <a:r>
              <a:rPr lang="en-US" dirty="0">
                <a:solidFill>
                  <a:srgbClr val="0070C0"/>
                </a:solidFill>
              </a:rPr>
              <a:t>male factor</a:t>
            </a:r>
            <a:r>
              <a:rPr lang="en-US" dirty="0"/>
              <a:t> and the result of </a:t>
            </a:r>
            <a:r>
              <a:rPr lang="en-US" dirty="0">
                <a:solidFill>
                  <a:srgbClr val="0070C0"/>
                </a:solidFill>
              </a:rPr>
              <a:t>previous fertility treatment</a:t>
            </a:r>
            <a:r>
              <a:rPr lang="en-US" dirty="0"/>
              <a:t> must be known; </a:t>
            </a:r>
            <a:r>
              <a:rPr lang="en-US" dirty="0">
                <a:solidFill>
                  <a:srgbClr val="0070C0"/>
                </a:solidFill>
              </a:rPr>
              <a:t>IUI</a:t>
            </a:r>
            <a:r>
              <a:rPr lang="en-US" dirty="0"/>
              <a:t> (intra uterine insemination) or </a:t>
            </a:r>
            <a:r>
              <a:rPr lang="en-US" dirty="0">
                <a:solidFill>
                  <a:srgbClr val="0070C0"/>
                </a:solidFill>
              </a:rPr>
              <a:t>ICSI</a:t>
            </a:r>
            <a:r>
              <a:rPr lang="en-US" dirty="0"/>
              <a:t> (intracellular sperm injection) treatment or both for couples; the </a:t>
            </a:r>
            <a:r>
              <a:rPr lang="en-US" dirty="0">
                <a:solidFill>
                  <a:srgbClr val="0070C0"/>
                </a:solidFill>
              </a:rPr>
              <a:t>age of women</a:t>
            </a:r>
            <a:r>
              <a:rPr lang="en-US" dirty="0"/>
              <a:t> was </a:t>
            </a:r>
            <a:r>
              <a:rPr lang="en-US" dirty="0">
                <a:solidFill>
                  <a:srgbClr val="0070C0"/>
                </a:solidFill>
              </a:rPr>
              <a:t>forty years and less</a:t>
            </a:r>
            <a:r>
              <a:rPr lang="en-US" dirty="0"/>
              <a:t>, but the age of men was not limited; </a:t>
            </a:r>
            <a:r>
              <a:rPr lang="en-US" dirty="0">
                <a:solidFill>
                  <a:srgbClr val="0070C0"/>
                </a:solidFill>
              </a:rPr>
              <a:t>treatment must be done</a:t>
            </a:r>
            <a:r>
              <a:rPr lang="en-US" dirty="0"/>
              <a:t> with sperm, eggs of the same couple and fresh or frozen embryos of them (</a:t>
            </a:r>
            <a:r>
              <a:rPr lang="en-US" dirty="0">
                <a:solidFill>
                  <a:srgbClr val="0070C0"/>
                </a:solidFill>
              </a:rPr>
              <a:t>autologous material</a:t>
            </a:r>
            <a:r>
              <a:rPr lang="en-US" dirty="0"/>
              <a:t>). </a:t>
            </a:r>
          </a:p>
        </p:txBody>
      </p:sp>
    </p:spTree>
    <p:extLst>
      <p:ext uri="{BB962C8B-B14F-4D97-AF65-F5344CB8AC3E}">
        <p14:creationId xmlns:p14="http://schemas.microsoft.com/office/powerpoint/2010/main" val="39728483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2">
            <a:extLst>
              <a:ext uri="{FF2B5EF4-FFF2-40B4-BE49-F238E27FC236}">
                <a16:creationId xmlns="" xmlns:a16="http://schemas.microsoft.com/office/drawing/2014/main" id="{4BCF6BDF-1D88-49D9-BB9D-4BF9D5F46380}"/>
              </a:ext>
            </a:extLst>
          </p:cNvPr>
          <p:cNvSpPr>
            <a:spLocks noChangeArrowheads="1"/>
          </p:cNvSpPr>
          <p:nvPr/>
        </p:nvSpPr>
        <p:spPr bwMode="auto">
          <a:xfrm>
            <a:off x="2406203" y="298319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a-IR"/>
          </a:p>
        </p:txBody>
      </p:sp>
      <p:grpSp>
        <p:nvGrpSpPr>
          <p:cNvPr id="5" name="Group 1">
            <a:extLst>
              <a:ext uri="{FF2B5EF4-FFF2-40B4-BE49-F238E27FC236}">
                <a16:creationId xmlns="" xmlns:a16="http://schemas.microsoft.com/office/drawing/2014/main" id="{695B7C60-441E-4043-B69E-96D8445010F8}"/>
              </a:ext>
            </a:extLst>
          </p:cNvPr>
          <p:cNvGrpSpPr>
            <a:grpSpLocks/>
          </p:cNvGrpSpPr>
          <p:nvPr/>
        </p:nvGrpSpPr>
        <p:grpSpPr bwMode="auto">
          <a:xfrm>
            <a:off x="792443" y="5105846"/>
            <a:ext cx="9549842" cy="1053531"/>
            <a:chOff x="3767" y="4422"/>
            <a:chExt cx="8923" cy="508"/>
          </a:xfrm>
        </p:grpSpPr>
        <p:grpSp>
          <p:nvGrpSpPr>
            <p:cNvPr id="6" name="Group 4">
              <a:extLst>
                <a:ext uri="{FF2B5EF4-FFF2-40B4-BE49-F238E27FC236}">
                  <a16:creationId xmlns="" xmlns:a16="http://schemas.microsoft.com/office/drawing/2014/main" id="{6A767AA4-3D2D-4189-9412-B468FF14D872}"/>
                </a:ext>
              </a:extLst>
            </p:cNvPr>
            <p:cNvGrpSpPr>
              <a:grpSpLocks/>
            </p:cNvGrpSpPr>
            <p:nvPr/>
          </p:nvGrpSpPr>
          <p:grpSpPr bwMode="auto">
            <a:xfrm>
              <a:off x="3767" y="4422"/>
              <a:ext cx="8923" cy="508"/>
              <a:chOff x="1500" y="4437"/>
              <a:chExt cx="8923" cy="508"/>
            </a:xfrm>
          </p:grpSpPr>
          <p:sp>
            <p:nvSpPr>
              <p:cNvPr id="9" name="Text Box 2">
                <a:extLst>
                  <a:ext uri="{FF2B5EF4-FFF2-40B4-BE49-F238E27FC236}">
                    <a16:creationId xmlns="" xmlns:a16="http://schemas.microsoft.com/office/drawing/2014/main" id="{67FE31BD-C2FA-4737-9A72-9A7CA9554CE5}"/>
                  </a:ext>
                </a:extLst>
              </p:cNvPr>
              <p:cNvSpPr txBox="1">
                <a:spLocks noChangeArrowheads="1"/>
              </p:cNvSpPr>
              <p:nvPr/>
            </p:nvSpPr>
            <p:spPr bwMode="auto">
              <a:xfrm>
                <a:off x="1500" y="4485"/>
                <a:ext cx="1587" cy="39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fa-IR" sz="2000" b="0" i="0" u="none" strike="noStrike" cap="none" normalizeH="0" baseline="0" dirty="0">
                    <a:ln>
                      <a:noFill/>
                    </a:ln>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Live birth ratio</a:t>
                </a:r>
                <a:endParaRPr kumimoji="0" lang="fa-IR" altLang="fa-IR" sz="2000" b="0" i="0" u="none" strike="noStrike" cap="none" normalizeH="0" baseline="0" dirty="0">
                  <a:ln>
                    <a:noFill/>
                  </a:ln>
                  <a:solidFill>
                    <a:srgbClr val="0070C0"/>
                  </a:solidFill>
                  <a:effectLst/>
                  <a:latin typeface="Arial" panose="020B0604020202020204" pitchFamily="34" charset="0"/>
                </a:endParaRPr>
              </a:p>
            </p:txBody>
          </p:sp>
          <p:sp>
            <p:nvSpPr>
              <p:cNvPr id="10" name="Text Box 2">
                <a:extLst>
                  <a:ext uri="{FF2B5EF4-FFF2-40B4-BE49-F238E27FC236}">
                    <a16:creationId xmlns="" xmlns:a16="http://schemas.microsoft.com/office/drawing/2014/main" id="{5B15B993-D416-48DD-8457-3B5E6A9E892E}"/>
                  </a:ext>
                </a:extLst>
              </p:cNvPr>
              <p:cNvSpPr txBox="1">
                <a:spLocks noChangeArrowheads="1"/>
              </p:cNvSpPr>
              <p:nvPr/>
            </p:nvSpPr>
            <p:spPr bwMode="auto">
              <a:xfrm>
                <a:off x="3108" y="4680"/>
                <a:ext cx="3511" cy="2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fa-I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Couples in first treatment cycle</a:t>
                </a:r>
                <a:endParaRPr kumimoji="0" lang="fa-IR" altLang="fa-IR" sz="2000" b="0" i="0" u="none" strike="noStrike" cap="none" normalizeH="0" baseline="0" dirty="0">
                  <a:ln>
                    <a:noFill/>
                  </a:ln>
                  <a:solidFill>
                    <a:schemeClr val="tx1"/>
                  </a:solidFill>
                  <a:effectLst/>
                  <a:latin typeface="Arial" panose="020B0604020202020204" pitchFamily="34" charset="0"/>
                </a:endParaRPr>
              </a:p>
            </p:txBody>
          </p:sp>
          <p:sp>
            <p:nvSpPr>
              <p:cNvPr id="11" name="Text Box 2">
                <a:extLst>
                  <a:ext uri="{FF2B5EF4-FFF2-40B4-BE49-F238E27FC236}">
                    <a16:creationId xmlns="" xmlns:a16="http://schemas.microsoft.com/office/drawing/2014/main" id="{8A0E5D60-7E95-4374-B75E-44BB802E60E9}"/>
                  </a:ext>
                </a:extLst>
              </p:cNvPr>
              <p:cNvSpPr txBox="1">
                <a:spLocks noChangeArrowheads="1"/>
              </p:cNvSpPr>
              <p:nvPr/>
            </p:nvSpPr>
            <p:spPr bwMode="auto">
              <a:xfrm>
                <a:off x="3277" y="4437"/>
                <a:ext cx="2891" cy="2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fa-I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Success couples</a:t>
                </a:r>
                <a:endParaRPr kumimoji="0" lang="fa-IR" altLang="fa-IR" sz="2000" b="0" i="0" u="none" strike="noStrike" cap="none" normalizeH="0" baseline="0" dirty="0">
                  <a:ln>
                    <a:noFill/>
                  </a:ln>
                  <a:solidFill>
                    <a:schemeClr val="tx1"/>
                  </a:solidFill>
                  <a:effectLst/>
                  <a:latin typeface="Arial" panose="020B0604020202020204" pitchFamily="34" charset="0"/>
                </a:endParaRPr>
              </a:p>
            </p:txBody>
          </p:sp>
          <p:sp>
            <p:nvSpPr>
              <p:cNvPr id="12" name="Text Box 2">
                <a:extLst>
                  <a:ext uri="{FF2B5EF4-FFF2-40B4-BE49-F238E27FC236}">
                    <a16:creationId xmlns="" xmlns:a16="http://schemas.microsoft.com/office/drawing/2014/main" id="{3224FCCD-2D88-4224-8551-AC006564558C}"/>
                  </a:ext>
                </a:extLst>
              </p:cNvPr>
              <p:cNvSpPr txBox="1">
                <a:spLocks noChangeArrowheads="1"/>
              </p:cNvSpPr>
              <p:nvPr/>
            </p:nvSpPr>
            <p:spPr bwMode="auto">
              <a:xfrm>
                <a:off x="7005" y="4671"/>
                <a:ext cx="3418" cy="2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fa-I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Total couples in treatment cycles</a:t>
                </a:r>
                <a:endParaRPr kumimoji="0" lang="fa-IR" altLang="fa-IR" sz="2000" b="0" i="0" u="none" strike="noStrike" cap="none" normalizeH="0" baseline="0" dirty="0">
                  <a:ln>
                    <a:noFill/>
                  </a:ln>
                  <a:solidFill>
                    <a:schemeClr val="tx1"/>
                  </a:solidFill>
                  <a:effectLst/>
                  <a:latin typeface="Arial" panose="020B0604020202020204" pitchFamily="34" charset="0"/>
                </a:endParaRPr>
              </a:p>
            </p:txBody>
          </p:sp>
          <p:sp>
            <p:nvSpPr>
              <p:cNvPr id="13" name="Text Box 2">
                <a:extLst>
                  <a:ext uri="{FF2B5EF4-FFF2-40B4-BE49-F238E27FC236}">
                    <a16:creationId xmlns="" xmlns:a16="http://schemas.microsoft.com/office/drawing/2014/main" id="{97A5F32F-7282-468C-8E25-3DD12C481B64}"/>
                  </a:ext>
                </a:extLst>
              </p:cNvPr>
              <p:cNvSpPr txBox="1">
                <a:spLocks noChangeArrowheads="1"/>
              </p:cNvSpPr>
              <p:nvPr/>
            </p:nvSpPr>
            <p:spPr bwMode="auto">
              <a:xfrm>
                <a:off x="6924" y="4452"/>
                <a:ext cx="2891" cy="2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fa-I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Success couples</a:t>
                </a:r>
                <a:endParaRPr kumimoji="0" lang="fa-IR" altLang="fa-IR" sz="2000" b="0" i="0" u="none" strike="noStrike" cap="none" normalizeH="0" baseline="0" dirty="0">
                  <a:ln>
                    <a:noFill/>
                  </a:ln>
                  <a:solidFill>
                    <a:schemeClr val="tx1"/>
                  </a:solidFill>
                  <a:effectLst/>
                  <a:latin typeface="Arial" panose="020B0604020202020204" pitchFamily="34" charset="0"/>
                </a:endParaRPr>
              </a:p>
            </p:txBody>
          </p:sp>
          <p:sp>
            <p:nvSpPr>
              <p:cNvPr id="14" name="Text Box 2">
                <a:extLst>
                  <a:ext uri="{FF2B5EF4-FFF2-40B4-BE49-F238E27FC236}">
                    <a16:creationId xmlns="" xmlns:a16="http://schemas.microsoft.com/office/drawing/2014/main" id="{12D16A26-358B-4FFC-9AE6-3BB25F1E3EF3}"/>
                  </a:ext>
                </a:extLst>
              </p:cNvPr>
              <p:cNvSpPr txBox="1">
                <a:spLocks noChangeArrowheads="1"/>
              </p:cNvSpPr>
              <p:nvPr/>
            </p:nvSpPr>
            <p:spPr bwMode="auto">
              <a:xfrm>
                <a:off x="2827" y="4547"/>
                <a:ext cx="454" cy="2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fa-I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p>
            </p:txBody>
          </p:sp>
          <p:sp>
            <p:nvSpPr>
              <p:cNvPr id="15" name="Text Box 2">
                <a:extLst>
                  <a:ext uri="{FF2B5EF4-FFF2-40B4-BE49-F238E27FC236}">
                    <a16:creationId xmlns="" xmlns:a16="http://schemas.microsoft.com/office/drawing/2014/main" id="{7E311ECE-E5E3-47BA-9B50-2995F86B6388}"/>
                  </a:ext>
                </a:extLst>
              </p:cNvPr>
              <p:cNvSpPr txBox="1">
                <a:spLocks noChangeArrowheads="1"/>
              </p:cNvSpPr>
              <p:nvPr/>
            </p:nvSpPr>
            <p:spPr bwMode="auto">
              <a:xfrm>
                <a:off x="6468" y="4532"/>
                <a:ext cx="567" cy="2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fa-IR" sz="2000" b="0" i="0" u="none" strike="noStrike" cap="none" normalizeH="0" baseline="0" dirty="0">
                    <a:ln>
                      <a:noFill/>
                    </a:ln>
                    <a:solidFill>
                      <a:srgbClr val="0D0D0D"/>
                    </a:solidFill>
                    <a:effectLst/>
                    <a:latin typeface="Times New Roman" panose="02020603050405020304" pitchFamily="18" charset="0"/>
                    <a:ea typeface="Calibri" panose="020F0502020204030204" pitchFamily="34" charset="0"/>
                    <a:cs typeface="Times New Roman" panose="02020603050405020304" pitchFamily="18" charset="0"/>
                  </a:rPr>
                  <a:t>Or</a:t>
                </a:r>
                <a:endParaRPr kumimoji="0" lang="fa-IR" altLang="fa-IR" sz="2000" b="0" i="0" u="none" strike="noStrike" cap="none" normalizeH="0" baseline="0" dirty="0">
                  <a:ln>
                    <a:noFill/>
                  </a:ln>
                  <a:solidFill>
                    <a:schemeClr val="tx1"/>
                  </a:solidFill>
                  <a:effectLst/>
                  <a:latin typeface="Arial" panose="020B0604020202020204" pitchFamily="34" charset="0"/>
                </a:endParaRPr>
              </a:p>
            </p:txBody>
          </p:sp>
        </p:grpSp>
        <p:sp>
          <p:nvSpPr>
            <p:cNvPr id="7" name="AutoShape 3">
              <a:extLst>
                <a:ext uri="{FF2B5EF4-FFF2-40B4-BE49-F238E27FC236}">
                  <a16:creationId xmlns="" xmlns:a16="http://schemas.microsoft.com/office/drawing/2014/main" id="{B2E19EFC-DA03-4B8A-A348-AEBDE1D4751B}"/>
                </a:ext>
              </a:extLst>
            </p:cNvPr>
            <p:cNvSpPr>
              <a:spLocks noChangeShapeType="1"/>
            </p:cNvSpPr>
            <p:nvPr/>
          </p:nvSpPr>
          <p:spPr bwMode="auto">
            <a:xfrm>
              <a:off x="5798" y="4641"/>
              <a:ext cx="2565" cy="0"/>
            </a:xfrm>
            <a:prstGeom prst="straightConnector1">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a-IR" sz="2000"/>
            </a:p>
          </p:txBody>
        </p:sp>
        <p:sp>
          <p:nvSpPr>
            <p:cNvPr id="8" name="AutoShape 2">
              <a:extLst>
                <a:ext uri="{FF2B5EF4-FFF2-40B4-BE49-F238E27FC236}">
                  <a16:creationId xmlns="" xmlns:a16="http://schemas.microsoft.com/office/drawing/2014/main" id="{5DA4CC0A-6839-4233-9227-9E9B83761BDD}"/>
                </a:ext>
              </a:extLst>
            </p:cNvPr>
            <p:cNvSpPr>
              <a:spLocks noChangeShapeType="1"/>
            </p:cNvSpPr>
            <p:nvPr/>
          </p:nvSpPr>
          <p:spPr bwMode="auto">
            <a:xfrm>
              <a:off x="9639" y="4641"/>
              <a:ext cx="2721" cy="0"/>
            </a:xfrm>
            <a:prstGeom prst="straightConnector1">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a-IR" sz="2000"/>
            </a:p>
          </p:txBody>
        </p:sp>
      </p:grpSp>
      <p:sp>
        <p:nvSpPr>
          <p:cNvPr id="16" name="Content Placeholder 2"/>
          <p:cNvSpPr>
            <a:spLocks noGrp="1"/>
          </p:cNvSpPr>
          <p:nvPr>
            <p:ph idx="1"/>
          </p:nvPr>
        </p:nvSpPr>
        <p:spPr>
          <a:xfrm>
            <a:off x="412376" y="1559440"/>
            <a:ext cx="10554447" cy="3334870"/>
          </a:xfrm>
        </p:spPr>
        <p:txBody>
          <a:bodyPr>
            <a:noAutofit/>
          </a:bodyPr>
          <a:lstStyle/>
          <a:p>
            <a:pPr algn="l" rtl="0"/>
            <a:r>
              <a:rPr lang="en-US" dirty="0"/>
              <a:t>The infertility treatment success rate was calculated by four methods: </a:t>
            </a:r>
          </a:p>
          <a:p>
            <a:pPr marL="628650" indent="-514350" algn="l" rtl="0">
              <a:buAutoNum type="romanLcParenR"/>
            </a:pPr>
            <a:r>
              <a:rPr lang="en-US" dirty="0"/>
              <a:t>fertility ratio, </a:t>
            </a:r>
          </a:p>
          <a:p>
            <a:pPr marL="628650" indent="-514350" algn="l" rtl="0">
              <a:buAutoNum type="romanLcParenR"/>
            </a:pPr>
            <a:r>
              <a:rPr lang="en-US" dirty="0"/>
              <a:t>probability calculation (conditional probability) </a:t>
            </a:r>
          </a:p>
          <a:p>
            <a:pPr marL="628650" indent="-514350" algn="l" rtl="0">
              <a:buAutoNum type="romanLcParenR"/>
            </a:pPr>
            <a:r>
              <a:rPr lang="en-US" dirty="0"/>
              <a:t>life table and iv) Kaplan-Meyer method (survival analysis) and they were compared. </a:t>
            </a:r>
          </a:p>
          <a:p>
            <a:pPr algn="l" rtl="0"/>
            <a:r>
              <a:rPr lang="en-US" dirty="0"/>
              <a:t>Childbearing ratio calculated once using the live birth ratio of successful couples in the </a:t>
            </a:r>
            <a:r>
              <a:rPr lang="en-US" u="sng" dirty="0"/>
              <a:t>first treatment period to the total number of couples</a:t>
            </a:r>
            <a:r>
              <a:rPr lang="en-US" dirty="0"/>
              <a:t> who participated in the first treatment cycle and </a:t>
            </a:r>
            <a:r>
              <a:rPr lang="en-US" u="sng" dirty="0"/>
              <a:t>again using the live birth ratio</a:t>
            </a:r>
            <a:r>
              <a:rPr lang="en-US" dirty="0"/>
              <a:t> of couples who had children after one or more </a:t>
            </a:r>
            <a:r>
              <a:rPr lang="en-US" u="sng" dirty="0"/>
              <a:t>treatment cycle to the total couples participating</a:t>
            </a:r>
            <a:r>
              <a:rPr lang="en-US" dirty="0"/>
              <a:t>.</a:t>
            </a:r>
            <a:endParaRPr lang="fa-IR" dirty="0"/>
          </a:p>
        </p:txBody>
      </p:sp>
      <p:sp>
        <p:nvSpPr>
          <p:cNvPr id="17" name="Title 1"/>
          <p:cNvSpPr>
            <a:spLocks noGrp="1"/>
          </p:cNvSpPr>
          <p:nvPr>
            <p:ph type="title"/>
          </p:nvPr>
        </p:nvSpPr>
        <p:spPr>
          <a:xfrm>
            <a:off x="609600" y="274638"/>
            <a:ext cx="10160000" cy="914400"/>
          </a:xfrm>
        </p:spPr>
        <p:txBody>
          <a:bodyPr/>
          <a:lstStyle/>
          <a:p>
            <a:pPr algn="ctr"/>
            <a:r>
              <a:rPr lang="en-US" dirty="0"/>
              <a:t>Materials and methods </a:t>
            </a:r>
            <a:endParaRPr lang="fa-IR" dirty="0"/>
          </a:p>
        </p:txBody>
      </p:sp>
    </p:spTree>
    <p:extLst>
      <p:ext uri="{BB962C8B-B14F-4D97-AF65-F5344CB8AC3E}">
        <p14:creationId xmlns:p14="http://schemas.microsoft.com/office/powerpoint/2010/main" val="16619155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2C07D18-BA2F-487E-A470-7B2506BB8A90}"/>
              </a:ext>
            </a:extLst>
          </p:cNvPr>
          <p:cNvSpPr>
            <a:spLocks noGrp="1"/>
          </p:cNvSpPr>
          <p:nvPr>
            <p:ph idx="1"/>
          </p:nvPr>
        </p:nvSpPr>
        <p:spPr>
          <a:xfrm>
            <a:off x="403538" y="2231264"/>
            <a:ext cx="10160000" cy="4800600"/>
          </a:xfrm>
        </p:spPr>
        <p:txBody>
          <a:bodyPr>
            <a:normAutofit/>
          </a:bodyPr>
          <a:lstStyle/>
          <a:p>
            <a:pPr algn="just" rtl="0"/>
            <a:r>
              <a:rPr lang="en-US" dirty="0">
                <a:solidFill>
                  <a:srgbClr val="C00000"/>
                </a:solidFill>
              </a:rPr>
              <a:t>Conditional probability </a:t>
            </a:r>
            <a:r>
              <a:rPr lang="en-US" dirty="0"/>
              <a:t>was calculated by calculating the probability of live birth with the condition of failure in the previous five treatment cycle. Base on the sum of the probability of success in each treatment cycle multiplied by the probability of failure in previous treatment cycle. </a:t>
            </a:r>
          </a:p>
          <a:p>
            <a:pPr algn="just" rtl="0"/>
            <a:r>
              <a:rPr lang="en-US" dirty="0"/>
              <a:t>Calculation by </a:t>
            </a:r>
            <a:r>
              <a:rPr lang="en-US" dirty="0">
                <a:solidFill>
                  <a:srgbClr val="C00000"/>
                </a:solidFill>
              </a:rPr>
              <a:t>life table was performed</a:t>
            </a:r>
            <a:r>
              <a:rPr lang="en-US" dirty="0"/>
              <a:t> by using the information of treatment cycles up to five years after the start of treatment and the live birth. </a:t>
            </a:r>
          </a:p>
          <a:p>
            <a:pPr algn="just" rtl="0"/>
            <a:r>
              <a:rPr lang="en-US" dirty="0"/>
              <a:t>The </a:t>
            </a:r>
            <a:r>
              <a:rPr lang="en-US" dirty="0">
                <a:solidFill>
                  <a:srgbClr val="C00000"/>
                </a:solidFill>
              </a:rPr>
              <a:t>Kaplan-Meier method</a:t>
            </a:r>
            <a:r>
              <a:rPr lang="en-US" dirty="0"/>
              <a:t> is used to analyze 'time-to-event' data. An advantage of this method is that the method can take into account some types of censored data, particularly right-censoring, which occurs if a patient withdraws from a study, is lost to follow-up, or is alive without event occurrence at last follow-up. </a:t>
            </a:r>
          </a:p>
          <a:p>
            <a:pPr algn="just" rtl="0"/>
            <a:r>
              <a:rPr lang="en-US" dirty="0"/>
              <a:t>Statistical analysis was performed using STATA statistical software, version 14.2 and SPSS v.16.0 (IBM, NY, USA). </a:t>
            </a:r>
          </a:p>
          <a:p>
            <a:pPr algn="l" rtl="0"/>
            <a:endParaRPr lang="fa-IR" dirty="0"/>
          </a:p>
        </p:txBody>
      </p:sp>
      <p:sp>
        <p:nvSpPr>
          <p:cNvPr id="4" name="Title 1"/>
          <p:cNvSpPr>
            <a:spLocks noGrp="1"/>
          </p:cNvSpPr>
          <p:nvPr>
            <p:ph type="title"/>
          </p:nvPr>
        </p:nvSpPr>
        <p:spPr>
          <a:xfrm>
            <a:off x="609600" y="274638"/>
            <a:ext cx="10160000" cy="914400"/>
          </a:xfrm>
        </p:spPr>
        <p:txBody>
          <a:bodyPr/>
          <a:lstStyle/>
          <a:p>
            <a:pPr algn="ctr"/>
            <a:r>
              <a:rPr lang="en-US" dirty="0"/>
              <a:t>Materials and methods </a:t>
            </a:r>
            <a:endParaRPr lang="fa-IR" dirty="0"/>
          </a:p>
        </p:txBody>
      </p:sp>
    </p:spTree>
    <p:extLst>
      <p:ext uri="{BB962C8B-B14F-4D97-AF65-F5344CB8AC3E}">
        <p14:creationId xmlns:p14="http://schemas.microsoft.com/office/powerpoint/2010/main" val="9460807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2BCDC8BE-79CD-4755-B518-B6E3E6265F39}"/>
              </a:ext>
            </a:extLst>
          </p:cNvPr>
          <p:cNvPicPr>
            <a:picLocks noChangeAspect="1"/>
          </p:cNvPicPr>
          <p:nvPr/>
        </p:nvPicPr>
        <p:blipFill>
          <a:blip r:embed="rId2"/>
          <a:stretch>
            <a:fillRect/>
          </a:stretch>
        </p:blipFill>
        <p:spPr>
          <a:xfrm>
            <a:off x="220997" y="1173851"/>
            <a:ext cx="10458451" cy="5619750"/>
          </a:xfrm>
          <a:prstGeom prst="rect">
            <a:avLst/>
          </a:prstGeom>
        </p:spPr>
      </p:pic>
      <p:sp>
        <p:nvSpPr>
          <p:cNvPr id="4" name="Title 1">
            <a:extLst>
              <a:ext uri="{FF2B5EF4-FFF2-40B4-BE49-F238E27FC236}">
                <a16:creationId xmlns="" xmlns:a16="http://schemas.microsoft.com/office/drawing/2014/main" id="{FFEC92BB-1925-45A7-868D-74EB24730960}"/>
              </a:ext>
            </a:extLst>
          </p:cNvPr>
          <p:cNvSpPr>
            <a:spLocks noGrp="1"/>
          </p:cNvSpPr>
          <p:nvPr>
            <p:ph type="title"/>
          </p:nvPr>
        </p:nvSpPr>
        <p:spPr>
          <a:xfrm>
            <a:off x="519448" y="297151"/>
            <a:ext cx="10160000" cy="914400"/>
          </a:xfrm>
        </p:spPr>
        <p:txBody>
          <a:bodyPr/>
          <a:lstStyle/>
          <a:p>
            <a:pPr algn="ctr" rtl="0"/>
            <a:r>
              <a:rPr lang="en-US" dirty="0"/>
              <a:t>Results</a:t>
            </a:r>
            <a:r>
              <a:rPr lang="en-US" sz="3600" b="1" dirty="0"/>
              <a:t> </a:t>
            </a:r>
            <a:endParaRPr lang="fa-IR" sz="3600" dirty="0"/>
          </a:p>
        </p:txBody>
      </p:sp>
    </p:spTree>
    <p:extLst>
      <p:ext uri="{BB962C8B-B14F-4D97-AF65-F5344CB8AC3E}">
        <p14:creationId xmlns:p14="http://schemas.microsoft.com/office/powerpoint/2010/main" val="4484043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579</TotalTime>
  <Words>2558</Words>
  <Application>Microsoft Office PowerPoint</Application>
  <PresentationFormat>Widescreen</PresentationFormat>
  <Paragraphs>114</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Cambria</vt:lpstr>
      <vt:lpstr>Symbol</vt:lpstr>
      <vt:lpstr>Times New Roman</vt:lpstr>
      <vt:lpstr>Adjacency</vt:lpstr>
      <vt:lpstr>In the Name of God The patient and The merciful</vt:lpstr>
      <vt:lpstr>  Estimation Methods for Infertility Treatment Success: Comparison of Four Methods </vt:lpstr>
      <vt:lpstr>Introduction</vt:lpstr>
      <vt:lpstr>Introduction</vt:lpstr>
      <vt:lpstr>Materials and methods </vt:lpstr>
      <vt:lpstr>Materials and methods </vt:lpstr>
      <vt:lpstr>Materials and methods </vt:lpstr>
      <vt:lpstr>Materials and methods </vt:lpstr>
      <vt:lpstr>Results </vt:lpstr>
      <vt:lpstr>Results </vt:lpstr>
      <vt:lpstr>Results </vt:lpstr>
      <vt:lpstr>Results </vt:lpstr>
      <vt:lpstr>Results </vt:lpstr>
      <vt:lpstr>Results </vt:lpstr>
      <vt:lpstr>Results </vt:lpstr>
      <vt:lpstr>Results </vt:lpstr>
      <vt:lpstr>Discussion Estimation of childbearing by ratio method </vt:lpstr>
      <vt:lpstr>Discussion Childbearing estimation by conditional pilirobabty</vt:lpstr>
      <vt:lpstr>Discussion Estimation of childbearing by life table and Kaplan Meyer methods (survival methods)</vt:lpstr>
      <vt:lpstr>Conclusion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Estimation Methods for Infertility Treatment Success: Comparison of Four Methods</dc:title>
  <dc:creator>Dr.Zarinara</dc:creator>
  <cp:lastModifiedBy>test</cp:lastModifiedBy>
  <cp:revision>52</cp:revision>
  <dcterms:created xsi:type="dcterms:W3CDTF">2021-09-19T08:17:08Z</dcterms:created>
  <dcterms:modified xsi:type="dcterms:W3CDTF">2021-09-21T04:44:35Z</dcterms:modified>
</cp:coreProperties>
</file>