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7" r:id="rId3"/>
    <p:sldId id="302" r:id="rId4"/>
    <p:sldId id="298" r:id="rId5"/>
    <p:sldId id="303" r:id="rId6"/>
    <p:sldId id="299" r:id="rId7"/>
    <p:sldId id="304" r:id="rId8"/>
    <p:sldId id="301" r:id="rId9"/>
    <p:sldId id="265" r:id="rId10"/>
    <p:sldId id="266" r:id="rId11"/>
    <p:sldId id="267" r:id="rId12"/>
    <p:sldId id="268" r:id="rId13"/>
    <p:sldId id="269" r:id="rId14"/>
    <p:sldId id="270" r:id="rId15"/>
    <p:sldId id="271" r:id="rId16"/>
    <p:sldId id="289" r:id="rId17"/>
    <p:sldId id="290" r:id="rId18"/>
    <p:sldId id="291" r:id="rId19"/>
    <p:sldId id="292" r:id="rId20"/>
    <p:sldId id="293" r:id="rId21"/>
    <p:sldId id="294" r:id="rId22"/>
    <p:sldId id="295" r:id="rId23"/>
    <p:sldId id="296" r:id="rId24"/>
    <p:sldId id="272" r:id="rId25"/>
    <p:sldId id="273" r:id="rId26"/>
    <p:sldId id="276" r:id="rId27"/>
    <p:sldId id="274" r:id="rId28"/>
    <p:sldId id="275" r:id="rId29"/>
    <p:sldId id="277" r:id="rId30"/>
    <p:sldId id="305" r:id="rId31"/>
    <p:sldId id="278" r:id="rId32"/>
    <p:sldId id="279" r:id="rId33"/>
    <p:sldId id="280" r:id="rId34"/>
    <p:sldId id="284" r:id="rId35"/>
    <p:sldId id="286" r:id="rId36"/>
    <p:sldId id="287" r:id="rId37"/>
    <p:sldId id="283"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AF0"/>
    <a:srgbClr val="F9D3E1"/>
    <a:srgbClr val="F5E4FC"/>
    <a:srgbClr val="E8B9F5"/>
    <a:srgbClr val="CCCCFF"/>
    <a:srgbClr val="FFCCFF"/>
    <a:srgbClr val="CC99FF"/>
    <a:srgbClr val="CCFFCC"/>
    <a:srgbClr val="FF99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01T20:43:09.215" idx="1">
    <p:pos x="10" y="10"/>
    <p:text/>
    <p:extLst>
      <p:ext uri="{C676402C-5697-4E1C-873F-D02D1690AC5C}">
        <p15:threadingInfo xmlns:p15="http://schemas.microsoft.com/office/powerpoint/2012/main" timeZoneBias="-210"/>
      </p:ext>
    </p:extLst>
  </p:cm>
  <p:cm authorId="1" dt="2023-08-01T20:43:10.546" idx="2">
    <p:pos x="106" y="106"/>
    <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68528-67FA-4E3B-A271-871AED92FC6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E1E1D2C-5411-425F-A547-436629892061}">
      <dgm:prSet/>
      <dgm:spPr>
        <a:solidFill>
          <a:srgbClr val="00FFFF"/>
        </a:solidFill>
      </dgm:spPr>
      <dgm:t>
        <a:bodyPr/>
        <a:lstStyle/>
        <a:p>
          <a:pPr rtl="0"/>
          <a:r>
            <a:rPr lang="en-US" dirty="0" smtClean="0">
              <a:solidFill>
                <a:schemeClr val="tx1"/>
              </a:solidFill>
            </a:rPr>
            <a:t>Initial </a:t>
          </a:r>
          <a:r>
            <a:rPr lang="en-US" dirty="0" smtClean="0">
              <a:solidFill>
                <a:schemeClr val="tx1"/>
              </a:solidFill>
            </a:rPr>
            <a:t>approach to management of CIN is primarily based on :</a:t>
          </a:r>
          <a:endParaRPr lang="en-US" dirty="0">
            <a:solidFill>
              <a:schemeClr val="tx1"/>
            </a:solidFill>
          </a:endParaRPr>
        </a:p>
      </dgm:t>
    </dgm:pt>
    <dgm:pt modelId="{2CBFE40B-8386-4263-82C0-DC8FFB918045}" type="parTrans" cxnId="{68293A76-5F59-4E95-BEDE-5C64FF4B43BD}">
      <dgm:prSet/>
      <dgm:spPr/>
      <dgm:t>
        <a:bodyPr/>
        <a:lstStyle/>
        <a:p>
          <a:endParaRPr lang="en-US"/>
        </a:p>
      </dgm:t>
    </dgm:pt>
    <dgm:pt modelId="{195ECF29-C27C-4822-BF4A-FB60D4805B47}" type="sibTrans" cxnId="{68293A76-5F59-4E95-BEDE-5C64FF4B43BD}">
      <dgm:prSet/>
      <dgm:spPr>
        <a:solidFill>
          <a:schemeClr val="tx1"/>
        </a:solidFill>
      </dgm:spPr>
      <dgm:t>
        <a:bodyPr/>
        <a:lstStyle/>
        <a:p>
          <a:endParaRPr lang="en-US"/>
        </a:p>
      </dgm:t>
    </dgm:pt>
    <dgm:pt modelId="{9BB57005-A2F2-422A-AE32-5759300BA793}">
      <dgm:prSet/>
      <dgm:spPr>
        <a:solidFill>
          <a:srgbClr val="E14BAF"/>
        </a:solidFill>
      </dgm:spPr>
      <dgm:t>
        <a:bodyPr/>
        <a:lstStyle/>
        <a:p>
          <a:pPr rtl="0"/>
          <a:r>
            <a:rPr lang="en-US" dirty="0" smtClean="0">
              <a:solidFill>
                <a:schemeClr val="tx1"/>
              </a:solidFill>
            </a:rPr>
            <a:t>the patient's risk for progression to cancer</a:t>
          </a:r>
          <a:endParaRPr lang="en-US" dirty="0">
            <a:solidFill>
              <a:schemeClr val="tx1"/>
            </a:solidFill>
          </a:endParaRPr>
        </a:p>
      </dgm:t>
    </dgm:pt>
    <dgm:pt modelId="{E74DDDE9-7BEE-4F35-9B50-AC276CA83E45}" type="parTrans" cxnId="{A451B929-DBAD-4860-808C-A2745C53B414}">
      <dgm:prSet/>
      <dgm:spPr/>
      <dgm:t>
        <a:bodyPr/>
        <a:lstStyle/>
        <a:p>
          <a:endParaRPr lang="en-US"/>
        </a:p>
      </dgm:t>
    </dgm:pt>
    <dgm:pt modelId="{5B6F01DF-C500-43B2-ACBB-58DB08DCEF85}" type="sibTrans" cxnId="{A451B929-DBAD-4860-808C-A2745C53B414}">
      <dgm:prSet/>
      <dgm:spPr>
        <a:solidFill>
          <a:schemeClr val="tx1"/>
        </a:solidFill>
      </dgm:spPr>
      <dgm:t>
        <a:bodyPr/>
        <a:lstStyle/>
        <a:p>
          <a:endParaRPr lang="en-US"/>
        </a:p>
      </dgm:t>
    </dgm:pt>
    <dgm:pt modelId="{79C3FA5B-B379-472C-9046-47E895CE28A4}">
      <dgm:prSet/>
      <dgm:spPr>
        <a:solidFill>
          <a:srgbClr val="E14BAF"/>
        </a:solidFill>
      </dgm:spPr>
      <dgm:t>
        <a:bodyPr/>
        <a:lstStyle/>
        <a:p>
          <a:pPr rtl="0"/>
          <a:r>
            <a:rPr lang="en-US" dirty="0" smtClean="0">
              <a:solidFill>
                <a:schemeClr val="tx1"/>
              </a:solidFill>
            </a:rPr>
            <a:t> </a:t>
          </a:r>
          <a:r>
            <a:rPr lang="en-US" dirty="0" smtClean="0">
              <a:solidFill>
                <a:schemeClr val="tx1"/>
              </a:solidFill>
            </a:rPr>
            <a:t>also considers treatment-related </a:t>
          </a:r>
          <a:r>
            <a:rPr lang="en-US" b="1" dirty="0" smtClean="0">
              <a:solidFill>
                <a:schemeClr val="tx1"/>
              </a:solidFill>
            </a:rPr>
            <a:t>morbidity </a:t>
          </a:r>
          <a:r>
            <a:rPr lang="en-US" dirty="0" smtClean="0">
              <a:solidFill>
                <a:schemeClr val="tx1"/>
              </a:solidFill>
            </a:rPr>
            <a:t>and the </a:t>
          </a:r>
          <a:r>
            <a:rPr lang="en-US" b="1" dirty="0" smtClean="0">
              <a:solidFill>
                <a:schemeClr val="tx1"/>
              </a:solidFill>
            </a:rPr>
            <a:t>compliance</a:t>
          </a:r>
          <a:r>
            <a:rPr lang="en-US" dirty="0" smtClean="0">
              <a:solidFill>
                <a:schemeClr val="tx1"/>
              </a:solidFill>
            </a:rPr>
            <a:t> with a management </a:t>
          </a:r>
          <a:r>
            <a:rPr lang="en-US" dirty="0" smtClean="0">
              <a:solidFill>
                <a:schemeClr val="tx1"/>
              </a:solidFill>
            </a:rPr>
            <a:t>plan </a:t>
          </a:r>
          <a:endParaRPr lang="en-US" dirty="0">
            <a:solidFill>
              <a:schemeClr val="tx1"/>
            </a:solidFill>
          </a:endParaRPr>
        </a:p>
      </dgm:t>
    </dgm:pt>
    <dgm:pt modelId="{81AB23F6-86F3-40DB-BB03-402B54BA3DDF}" type="parTrans" cxnId="{50EBC792-B0DE-41FC-B3AE-B3CDAF649774}">
      <dgm:prSet/>
      <dgm:spPr/>
      <dgm:t>
        <a:bodyPr/>
        <a:lstStyle/>
        <a:p>
          <a:endParaRPr lang="en-US"/>
        </a:p>
      </dgm:t>
    </dgm:pt>
    <dgm:pt modelId="{DF4648EB-0F3E-402D-AA39-8AB0BBD7E884}" type="sibTrans" cxnId="{50EBC792-B0DE-41FC-B3AE-B3CDAF649774}">
      <dgm:prSet/>
      <dgm:spPr/>
      <dgm:t>
        <a:bodyPr/>
        <a:lstStyle/>
        <a:p>
          <a:endParaRPr lang="en-US"/>
        </a:p>
      </dgm:t>
    </dgm:pt>
    <dgm:pt modelId="{58B20CD4-DB17-43A5-A3D1-2529D4ADF72B}" type="pres">
      <dgm:prSet presAssocID="{C4C68528-67FA-4E3B-A271-871AED92FC63}" presName="Name0" presStyleCnt="0">
        <dgm:presLayoutVars>
          <dgm:dir/>
          <dgm:resizeHandles val="exact"/>
        </dgm:presLayoutVars>
      </dgm:prSet>
      <dgm:spPr/>
      <dgm:t>
        <a:bodyPr/>
        <a:lstStyle/>
        <a:p>
          <a:endParaRPr lang="en-US"/>
        </a:p>
      </dgm:t>
    </dgm:pt>
    <dgm:pt modelId="{A4BA1D15-5433-4C5B-B18F-4F05245E9155}" type="pres">
      <dgm:prSet presAssocID="{4E1E1D2C-5411-425F-A547-436629892061}" presName="node" presStyleLbl="node1" presStyleIdx="0" presStyleCnt="3">
        <dgm:presLayoutVars>
          <dgm:bulletEnabled val="1"/>
        </dgm:presLayoutVars>
      </dgm:prSet>
      <dgm:spPr/>
      <dgm:t>
        <a:bodyPr/>
        <a:lstStyle/>
        <a:p>
          <a:endParaRPr lang="en-US"/>
        </a:p>
      </dgm:t>
    </dgm:pt>
    <dgm:pt modelId="{26538EEA-C4BB-44F4-A2E4-1D71F386A5B9}" type="pres">
      <dgm:prSet presAssocID="{195ECF29-C27C-4822-BF4A-FB60D4805B47}" presName="sibTrans" presStyleLbl="sibTrans2D1" presStyleIdx="0" presStyleCnt="2"/>
      <dgm:spPr/>
      <dgm:t>
        <a:bodyPr/>
        <a:lstStyle/>
        <a:p>
          <a:endParaRPr lang="en-US"/>
        </a:p>
      </dgm:t>
    </dgm:pt>
    <dgm:pt modelId="{A85C4B7F-3CBA-4CB7-B53E-E9E50119CA2C}" type="pres">
      <dgm:prSet presAssocID="{195ECF29-C27C-4822-BF4A-FB60D4805B47}" presName="connectorText" presStyleLbl="sibTrans2D1" presStyleIdx="0" presStyleCnt="2"/>
      <dgm:spPr/>
      <dgm:t>
        <a:bodyPr/>
        <a:lstStyle/>
        <a:p>
          <a:endParaRPr lang="en-US"/>
        </a:p>
      </dgm:t>
    </dgm:pt>
    <dgm:pt modelId="{3F1F698A-8494-4C61-A099-96711A375C9B}" type="pres">
      <dgm:prSet presAssocID="{9BB57005-A2F2-422A-AE32-5759300BA793}" presName="node" presStyleLbl="node1" presStyleIdx="1" presStyleCnt="3">
        <dgm:presLayoutVars>
          <dgm:bulletEnabled val="1"/>
        </dgm:presLayoutVars>
      </dgm:prSet>
      <dgm:spPr/>
      <dgm:t>
        <a:bodyPr/>
        <a:lstStyle/>
        <a:p>
          <a:endParaRPr lang="en-US"/>
        </a:p>
      </dgm:t>
    </dgm:pt>
    <dgm:pt modelId="{A9F14998-2A13-4926-9A58-00897AC5B72D}" type="pres">
      <dgm:prSet presAssocID="{5B6F01DF-C500-43B2-ACBB-58DB08DCEF85}" presName="sibTrans" presStyleLbl="sibTrans2D1" presStyleIdx="1" presStyleCnt="2" custLinFactNeighborY="-8814"/>
      <dgm:spPr/>
      <dgm:t>
        <a:bodyPr/>
        <a:lstStyle/>
        <a:p>
          <a:endParaRPr lang="en-US"/>
        </a:p>
      </dgm:t>
    </dgm:pt>
    <dgm:pt modelId="{B973C7B1-5FE2-4B98-BBBF-48038F92ACA4}" type="pres">
      <dgm:prSet presAssocID="{5B6F01DF-C500-43B2-ACBB-58DB08DCEF85}" presName="connectorText" presStyleLbl="sibTrans2D1" presStyleIdx="1" presStyleCnt="2"/>
      <dgm:spPr/>
      <dgm:t>
        <a:bodyPr/>
        <a:lstStyle/>
        <a:p>
          <a:endParaRPr lang="en-US"/>
        </a:p>
      </dgm:t>
    </dgm:pt>
    <dgm:pt modelId="{DDB4F406-3AD6-472C-BEBD-F516F8518107}" type="pres">
      <dgm:prSet presAssocID="{79C3FA5B-B379-472C-9046-47E895CE28A4}" presName="node" presStyleLbl="node1" presStyleIdx="2" presStyleCnt="3">
        <dgm:presLayoutVars>
          <dgm:bulletEnabled val="1"/>
        </dgm:presLayoutVars>
      </dgm:prSet>
      <dgm:spPr/>
      <dgm:t>
        <a:bodyPr/>
        <a:lstStyle/>
        <a:p>
          <a:endParaRPr lang="en-US"/>
        </a:p>
      </dgm:t>
    </dgm:pt>
  </dgm:ptLst>
  <dgm:cxnLst>
    <dgm:cxn modelId="{0842D082-21B4-43A7-B477-62B7E17D6C02}" type="presOf" srcId="{9BB57005-A2F2-422A-AE32-5759300BA793}" destId="{3F1F698A-8494-4C61-A099-96711A375C9B}" srcOrd="0" destOrd="0" presId="urn:microsoft.com/office/officeart/2005/8/layout/process1"/>
    <dgm:cxn modelId="{D7C98A27-7510-42FD-AF6A-4D3F4F678802}" type="presOf" srcId="{79C3FA5B-B379-472C-9046-47E895CE28A4}" destId="{DDB4F406-3AD6-472C-BEBD-F516F8518107}" srcOrd="0" destOrd="0" presId="urn:microsoft.com/office/officeart/2005/8/layout/process1"/>
    <dgm:cxn modelId="{68293A76-5F59-4E95-BEDE-5C64FF4B43BD}" srcId="{C4C68528-67FA-4E3B-A271-871AED92FC63}" destId="{4E1E1D2C-5411-425F-A547-436629892061}" srcOrd="0" destOrd="0" parTransId="{2CBFE40B-8386-4263-82C0-DC8FFB918045}" sibTransId="{195ECF29-C27C-4822-BF4A-FB60D4805B47}"/>
    <dgm:cxn modelId="{1570F547-52BD-4628-89E1-76BBC6172559}" type="presOf" srcId="{C4C68528-67FA-4E3B-A271-871AED92FC63}" destId="{58B20CD4-DB17-43A5-A3D1-2529D4ADF72B}" srcOrd="0" destOrd="0" presId="urn:microsoft.com/office/officeart/2005/8/layout/process1"/>
    <dgm:cxn modelId="{5180805B-C13C-4943-BE6F-04DD726ACCA2}" type="presOf" srcId="{5B6F01DF-C500-43B2-ACBB-58DB08DCEF85}" destId="{A9F14998-2A13-4926-9A58-00897AC5B72D}" srcOrd="0" destOrd="0" presId="urn:microsoft.com/office/officeart/2005/8/layout/process1"/>
    <dgm:cxn modelId="{2AC173C6-6D4B-47FF-9591-101071D63617}" type="presOf" srcId="{195ECF29-C27C-4822-BF4A-FB60D4805B47}" destId="{26538EEA-C4BB-44F4-A2E4-1D71F386A5B9}" srcOrd="0" destOrd="0" presId="urn:microsoft.com/office/officeart/2005/8/layout/process1"/>
    <dgm:cxn modelId="{A451B929-DBAD-4860-808C-A2745C53B414}" srcId="{C4C68528-67FA-4E3B-A271-871AED92FC63}" destId="{9BB57005-A2F2-422A-AE32-5759300BA793}" srcOrd="1" destOrd="0" parTransId="{E74DDDE9-7BEE-4F35-9B50-AC276CA83E45}" sibTransId="{5B6F01DF-C500-43B2-ACBB-58DB08DCEF85}"/>
    <dgm:cxn modelId="{2B1B941E-2B74-4662-859C-FF497D3E18E3}" type="presOf" srcId="{4E1E1D2C-5411-425F-A547-436629892061}" destId="{A4BA1D15-5433-4C5B-B18F-4F05245E9155}" srcOrd="0" destOrd="0" presId="urn:microsoft.com/office/officeart/2005/8/layout/process1"/>
    <dgm:cxn modelId="{50EBC792-B0DE-41FC-B3AE-B3CDAF649774}" srcId="{C4C68528-67FA-4E3B-A271-871AED92FC63}" destId="{79C3FA5B-B379-472C-9046-47E895CE28A4}" srcOrd="2" destOrd="0" parTransId="{81AB23F6-86F3-40DB-BB03-402B54BA3DDF}" sibTransId="{DF4648EB-0F3E-402D-AA39-8AB0BBD7E884}"/>
    <dgm:cxn modelId="{4872588F-8708-48CC-9289-D793658F6839}" type="presOf" srcId="{195ECF29-C27C-4822-BF4A-FB60D4805B47}" destId="{A85C4B7F-3CBA-4CB7-B53E-E9E50119CA2C}" srcOrd="1" destOrd="0" presId="urn:microsoft.com/office/officeart/2005/8/layout/process1"/>
    <dgm:cxn modelId="{A0330E1E-EED6-4E6E-B0D9-3B99C14A16FC}" type="presOf" srcId="{5B6F01DF-C500-43B2-ACBB-58DB08DCEF85}" destId="{B973C7B1-5FE2-4B98-BBBF-48038F92ACA4}" srcOrd="1" destOrd="0" presId="urn:microsoft.com/office/officeart/2005/8/layout/process1"/>
    <dgm:cxn modelId="{354A4017-602E-442F-A3FB-EC41D14B54BF}" type="presParOf" srcId="{58B20CD4-DB17-43A5-A3D1-2529D4ADF72B}" destId="{A4BA1D15-5433-4C5B-B18F-4F05245E9155}" srcOrd="0" destOrd="0" presId="urn:microsoft.com/office/officeart/2005/8/layout/process1"/>
    <dgm:cxn modelId="{410AB2F1-7947-471F-AEF1-AC8B358EAD19}" type="presParOf" srcId="{58B20CD4-DB17-43A5-A3D1-2529D4ADF72B}" destId="{26538EEA-C4BB-44F4-A2E4-1D71F386A5B9}" srcOrd="1" destOrd="0" presId="urn:microsoft.com/office/officeart/2005/8/layout/process1"/>
    <dgm:cxn modelId="{761C3D4B-8A31-4BB5-8359-BF6916ABC09D}" type="presParOf" srcId="{26538EEA-C4BB-44F4-A2E4-1D71F386A5B9}" destId="{A85C4B7F-3CBA-4CB7-B53E-E9E50119CA2C}" srcOrd="0" destOrd="0" presId="urn:microsoft.com/office/officeart/2005/8/layout/process1"/>
    <dgm:cxn modelId="{E671B722-AFFA-4514-AAF5-0186CC897D3B}" type="presParOf" srcId="{58B20CD4-DB17-43A5-A3D1-2529D4ADF72B}" destId="{3F1F698A-8494-4C61-A099-96711A375C9B}" srcOrd="2" destOrd="0" presId="urn:microsoft.com/office/officeart/2005/8/layout/process1"/>
    <dgm:cxn modelId="{E6EC1D66-8448-44A5-B9D5-250B9F7F5547}" type="presParOf" srcId="{58B20CD4-DB17-43A5-A3D1-2529D4ADF72B}" destId="{A9F14998-2A13-4926-9A58-00897AC5B72D}" srcOrd="3" destOrd="0" presId="urn:microsoft.com/office/officeart/2005/8/layout/process1"/>
    <dgm:cxn modelId="{F9776338-8BE8-40F3-B2CA-25082F1BA9F2}" type="presParOf" srcId="{A9F14998-2A13-4926-9A58-00897AC5B72D}" destId="{B973C7B1-5FE2-4B98-BBBF-48038F92ACA4}" srcOrd="0" destOrd="0" presId="urn:microsoft.com/office/officeart/2005/8/layout/process1"/>
    <dgm:cxn modelId="{CD58360B-6D60-4869-B381-B1FB3FBB9E09}" type="presParOf" srcId="{58B20CD4-DB17-43A5-A3D1-2529D4ADF72B}" destId="{DDB4F406-3AD6-472C-BEBD-F516F851810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80D707-1DEA-4DE6-962D-FC5A4B3CB8F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0D2642A-A397-4658-B934-B4A4E22FD33E}">
      <dgm:prSet/>
      <dgm:spPr>
        <a:solidFill>
          <a:srgbClr val="C00000">
            <a:alpha val="50000"/>
          </a:srgbClr>
        </a:solidFill>
      </dgm:spPr>
      <dgm:t>
        <a:bodyPr/>
        <a:lstStyle/>
        <a:p>
          <a:pPr rtl="0"/>
          <a:r>
            <a:rPr lang="en-US" smtClean="0"/>
            <a:t>Treatment of CIN 2 or 3 is not recommended</a:t>
          </a:r>
          <a:endParaRPr lang="en-US"/>
        </a:p>
      </dgm:t>
    </dgm:pt>
    <dgm:pt modelId="{3FCEAC31-D66E-46F1-A91F-66C77E2F7B7F}" type="parTrans" cxnId="{4D78B138-2B09-43D7-A2B3-51901BBD9C1A}">
      <dgm:prSet/>
      <dgm:spPr/>
      <dgm:t>
        <a:bodyPr/>
        <a:lstStyle/>
        <a:p>
          <a:endParaRPr lang="en-US"/>
        </a:p>
      </dgm:t>
    </dgm:pt>
    <dgm:pt modelId="{64E7C1EA-55E9-41F1-9FBD-B1D7DDF9F344}" type="sibTrans" cxnId="{4D78B138-2B09-43D7-A2B3-51901BBD9C1A}">
      <dgm:prSet/>
      <dgm:spPr/>
      <dgm:t>
        <a:bodyPr/>
        <a:lstStyle/>
        <a:p>
          <a:endParaRPr lang="en-US"/>
        </a:p>
      </dgm:t>
    </dgm:pt>
    <dgm:pt modelId="{5DAC787E-9A8A-470D-8BD3-FA607386BAD6}" type="pres">
      <dgm:prSet presAssocID="{5B80D707-1DEA-4DE6-962D-FC5A4B3CB8F3}" presName="compositeShape" presStyleCnt="0">
        <dgm:presLayoutVars>
          <dgm:chMax val="7"/>
          <dgm:dir/>
          <dgm:resizeHandles val="exact"/>
        </dgm:presLayoutVars>
      </dgm:prSet>
      <dgm:spPr/>
      <dgm:t>
        <a:bodyPr/>
        <a:lstStyle/>
        <a:p>
          <a:endParaRPr lang="en-US"/>
        </a:p>
      </dgm:t>
    </dgm:pt>
    <dgm:pt modelId="{6E3E6993-3DEA-4238-9EED-E4D263226ABC}" type="pres">
      <dgm:prSet presAssocID="{70D2642A-A397-4658-B934-B4A4E22FD33E}" presName="circ1TxSh" presStyleLbl="vennNode1" presStyleIdx="0" presStyleCnt="1"/>
      <dgm:spPr/>
      <dgm:t>
        <a:bodyPr/>
        <a:lstStyle/>
        <a:p>
          <a:endParaRPr lang="en-US"/>
        </a:p>
      </dgm:t>
    </dgm:pt>
  </dgm:ptLst>
  <dgm:cxnLst>
    <dgm:cxn modelId="{4D78B138-2B09-43D7-A2B3-51901BBD9C1A}" srcId="{5B80D707-1DEA-4DE6-962D-FC5A4B3CB8F3}" destId="{70D2642A-A397-4658-B934-B4A4E22FD33E}" srcOrd="0" destOrd="0" parTransId="{3FCEAC31-D66E-46F1-A91F-66C77E2F7B7F}" sibTransId="{64E7C1EA-55E9-41F1-9FBD-B1D7DDF9F344}"/>
    <dgm:cxn modelId="{809F16EA-956F-49EF-A900-4E9D2A44FC97}" type="presOf" srcId="{5B80D707-1DEA-4DE6-962D-FC5A4B3CB8F3}" destId="{5DAC787E-9A8A-470D-8BD3-FA607386BAD6}" srcOrd="0" destOrd="0" presId="urn:microsoft.com/office/officeart/2005/8/layout/venn1"/>
    <dgm:cxn modelId="{53B206C2-B067-4FD2-91B7-44192FA795B2}" type="presOf" srcId="{70D2642A-A397-4658-B934-B4A4E22FD33E}" destId="{6E3E6993-3DEA-4238-9EED-E4D263226ABC}" srcOrd="0" destOrd="0" presId="urn:microsoft.com/office/officeart/2005/8/layout/venn1"/>
    <dgm:cxn modelId="{AD168508-358F-46DB-9B26-65B5AAD9675B}" type="presParOf" srcId="{5DAC787E-9A8A-470D-8BD3-FA607386BAD6}" destId="{6E3E6993-3DEA-4238-9EED-E4D263226AB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85E723-265A-4DBC-8F0C-8D344CF35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61A606-E35A-421F-8E73-AF93FF1A494B}">
      <dgm:prSet/>
      <dgm:spPr>
        <a:solidFill>
          <a:srgbClr val="002060"/>
        </a:solidFill>
      </dgm:spPr>
      <dgm:t>
        <a:bodyPr/>
        <a:lstStyle/>
        <a:p>
          <a:pPr rtl="0"/>
          <a:r>
            <a:rPr lang="en-US" dirty="0" err="1" smtClean="0"/>
            <a:t>conization</a:t>
          </a:r>
          <a:r>
            <a:rPr lang="en-US" dirty="0" smtClean="0"/>
            <a:t> is postponed until the postpartum period to avoid potentially disrupting the pregnancy</a:t>
          </a:r>
          <a:endParaRPr lang="en-US" dirty="0"/>
        </a:p>
      </dgm:t>
    </dgm:pt>
    <dgm:pt modelId="{CFDB00E5-C086-4AEE-BC1D-F50E345A638D}" type="parTrans" cxnId="{342DB727-C9D2-4DFB-89F4-7E2F8438F8EB}">
      <dgm:prSet/>
      <dgm:spPr/>
      <dgm:t>
        <a:bodyPr/>
        <a:lstStyle/>
        <a:p>
          <a:endParaRPr lang="en-US"/>
        </a:p>
      </dgm:t>
    </dgm:pt>
    <dgm:pt modelId="{9F323341-F055-42FE-9EF3-A21E30FE2A4E}" type="sibTrans" cxnId="{342DB727-C9D2-4DFB-89F4-7E2F8438F8EB}">
      <dgm:prSet/>
      <dgm:spPr/>
      <dgm:t>
        <a:bodyPr/>
        <a:lstStyle/>
        <a:p>
          <a:endParaRPr lang="en-US"/>
        </a:p>
      </dgm:t>
    </dgm:pt>
    <dgm:pt modelId="{DC34A909-61F7-464A-B219-F9588152D8A6}">
      <dgm:prSet/>
      <dgm:spPr>
        <a:solidFill>
          <a:srgbClr val="C00000"/>
        </a:solidFill>
      </dgm:spPr>
      <dgm:t>
        <a:bodyPr/>
        <a:lstStyle/>
        <a:p>
          <a:pPr rtl="0"/>
          <a:r>
            <a:rPr lang="en-US" dirty="0" smtClean="0"/>
            <a:t>diagnostic </a:t>
          </a:r>
          <a:r>
            <a:rPr lang="en-US" dirty="0" err="1" smtClean="0"/>
            <a:t>conization</a:t>
          </a:r>
          <a:r>
            <a:rPr lang="en-US" dirty="0" smtClean="0"/>
            <a:t> is only indicated during pregnancy if confirmation of invasive disease will alter the timing or mode of delivery</a:t>
          </a:r>
          <a:endParaRPr lang="en-US" dirty="0"/>
        </a:p>
      </dgm:t>
    </dgm:pt>
    <dgm:pt modelId="{E7C09814-DF48-4A6C-9E42-36E1A248FEA3}" type="parTrans" cxnId="{741072AF-2A43-4E42-84AA-1E4D907E01A5}">
      <dgm:prSet/>
      <dgm:spPr/>
      <dgm:t>
        <a:bodyPr/>
        <a:lstStyle/>
        <a:p>
          <a:endParaRPr lang="en-US"/>
        </a:p>
      </dgm:t>
    </dgm:pt>
    <dgm:pt modelId="{C5445237-34AB-46A6-B0C7-45091DE78A50}" type="sibTrans" cxnId="{741072AF-2A43-4E42-84AA-1E4D907E01A5}">
      <dgm:prSet/>
      <dgm:spPr/>
      <dgm:t>
        <a:bodyPr/>
        <a:lstStyle/>
        <a:p>
          <a:endParaRPr lang="en-US"/>
        </a:p>
      </dgm:t>
    </dgm:pt>
    <dgm:pt modelId="{97C974BF-74BE-43B4-9179-5AB6B12BD8D7}" type="pres">
      <dgm:prSet presAssocID="{0F85E723-265A-4DBC-8F0C-8D344CF3572F}" presName="linear" presStyleCnt="0">
        <dgm:presLayoutVars>
          <dgm:animLvl val="lvl"/>
          <dgm:resizeHandles val="exact"/>
        </dgm:presLayoutVars>
      </dgm:prSet>
      <dgm:spPr/>
      <dgm:t>
        <a:bodyPr/>
        <a:lstStyle/>
        <a:p>
          <a:endParaRPr lang="en-US"/>
        </a:p>
      </dgm:t>
    </dgm:pt>
    <dgm:pt modelId="{31031B36-190E-47FE-AB47-D7BAB53E1E72}" type="pres">
      <dgm:prSet presAssocID="{A261A606-E35A-421F-8E73-AF93FF1A494B}" presName="parentText" presStyleLbl="node1" presStyleIdx="0" presStyleCnt="2" custScaleY="69039">
        <dgm:presLayoutVars>
          <dgm:chMax val="0"/>
          <dgm:bulletEnabled val="1"/>
        </dgm:presLayoutVars>
      </dgm:prSet>
      <dgm:spPr/>
      <dgm:t>
        <a:bodyPr/>
        <a:lstStyle/>
        <a:p>
          <a:endParaRPr lang="en-US"/>
        </a:p>
      </dgm:t>
    </dgm:pt>
    <dgm:pt modelId="{71DB989B-EA0F-44C8-B960-5C63FADB8E5B}" type="pres">
      <dgm:prSet presAssocID="{9F323341-F055-42FE-9EF3-A21E30FE2A4E}" presName="spacer" presStyleCnt="0"/>
      <dgm:spPr/>
    </dgm:pt>
    <dgm:pt modelId="{F3FE6585-ED6F-4A42-AF24-D9B065C2EC2F}" type="pres">
      <dgm:prSet presAssocID="{DC34A909-61F7-464A-B219-F9588152D8A6}" presName="parentText" presStyleLbl="node1" presStyleIdx="1" presStyleCnt="2" custScaleY="72497">
        <dgm:presLayoutVars>
          <dgm:chMax val="0"/>
          <dgm:bulletEnabled val="1"/>
        </dgm:presLayoutVars>
      </dgm:prSet>
      <dgm:spPr/>
      <dgm:t>
        <a:bodyPr/>
        <a:lstStyle/>
        <a:p>
          <a:endParaRPr lang="en-US"/>
        </a:p>
      </dgm:t>
    </dgm:pt>
  </dgm:ptLst>
  <dgm:cxnLst>
    <dgm:cxn modelId="{85BCAA39-4C20-4AF6-8094-8E5B566140C9}" type="presOf" srcId="{A261A606-E35A-421F-8E73-AF93FF1A494B}" destId="{31031B36-190E-47FE-AB47-D7BAB53E1E72}" srcOrd="0" destOrd="0" presId="urn:microsoft.com/office/officeart/2005/8/layout/vList2"/>
    <dgm:cxn modelId="{741072AF-2A43-4E42-84AA-1E4D907E01A5}" srcId="{0F85E723-265A-4DBC-8F0C-8D344CF3572F}" destId="{DC34A909-61F7-464A-B219-F9588152D8A6}" srcOrd="1" destOrd="0" parTransId="{E7C09814-DF48-4A6C-9E42-36E1A248FEA3}" sibTransId="{C5445237-34AB-46A6-B0C7-45091DE78A50}"/>
    <dgm:cxn modelId="{342DB727-C9D2-4DFB-89F4-7E2F8438F8EB}" srcId="{0F85E723-265A-4DBC-8F0C-8D344CF3572F}" destId="{A261A606-E35A-421F-8E73-AF93FF1A494B}" srcOrd="0" destOrd="0" parTransId="{CFDB00E5-C086-4AEE-BC1D-F50E345A638D}" sibTransId="{9F323341-F055-42FE-9EF3-A21E30FE2A4E}"/>
    <dgm:cxn modelId="{132D2766-6DD8-48B6-A5AB-C89CB7DDCA5F}" type="presOf" srcId="{0F85E723-265A-4DBC-8F0C-8D344CF3572F}" destId="{97C974BF-74BE-43B4-9179-5AB6B12BD8D7}" srcOrd="0" destOrd="0" presId="urn:microsoft.com/office/officeart/2005/8/layout/vList2"/>
    <dgm:cxn modelId="{ED6AE861-7D22-4EA8-9DB2-40A627891A5D}" type="presOf" srcId="{DC34A909-61F7-464A-B219-F9588152D8A6}" destId="{F3FE6585-ED6F-4A42-AF24-D9B065C2EC2F}" srcOrd="0" destOrd="0" presId="urn:microsoft.com/office/officeart/2005/8/layout/vList2"/>
    <dgm:cxn modelId="{D7F62EBA-6AF7-488B-ABEE-B78952CBE9D3}" type="presParOf" srcId="{97C974BF-74BE-43B4-9179-5AB6B12BD8D7}" destId="{31031B36-190E-47FE-AB47-D7BAB53E1E72}" srcOrd="0" destOrd="0" presId="urn:microsoft.com/office/officeart/2005/8/layout/vList2"/>
    <dgm:cxn modelId="{9FB4F951-46D2-43D2-97D6-934BA3C5E207}" type="presParOf" srcId="{97C974BF-74BE-43B4-9179-5AB6B12BD8D7}" destId="{71DB989B-EA0F-44C8-B960-5C63FADB8E5B}" srcOrd="1" destOrd="0" presId="urn:microsoft.com/office/officeart/2005/8/layout/vList2"/>
    <dgm:cxn modelId="{E0920093-5144-409C-BEB9-6729257DA837}" type="presParOf" srcId="{97C974BF-74BE-43B4-9179-5AB6B12BD8D7}" destId="{F3FE6585-ED6F-4A42-AF24-D9B065C2EC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6B19B3-8C51-46CF-8B7F-1A1012A628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CFAC4D-9B1C-4E69-85B8-FD5201E77739}">
      <dgm:prSet custT="1"/>
      <dgm:spPr>
        <a:solidFill>
          <a:schemeClr val="tx1">
            <a:lumMod val="75000"/>
            <a:lumOff val="25000"/>
          </a:schemeClr>
        </a:solidFill>
      </dgm:spPr>
      <dgm:t>
        <a:bodyPr/>
        <a:lstStyle/>
        <a:p>
          <a:pPr rtl="0"/>
          <a:r>
            <a:rPr lang="en-US" sz="2000" dirty="0" smtClean="0"/>
            <a:t>hemorrhage (5 to 15 percent)</a:t>
          </a:r>
          <a:endParaRPr lang="en-US" sz="2000" dirty="0"/>
        </a:p>
      </dgm:t>
    </dgm:pt>
    <dgm:pt modelId="{C17D2EE3-5042-4211-89FE-3835765392C3}" type="parTrans" cxnId="{C1C44F5E-C102-4401-9EFC-3506C655637D}">
      <dgm:prSet/>
      <dgm:spPr/>
      <dgm:t>
        <a:bodyPr/>
        <a:lstStyle/>
        <a:p>
          <a:endParaRPr lang="en-US"/>
        </a:p>
      </dgm:t>
    </dgm:pt>
    <dgm:pt modelId="{460061B0-0093-46AE-B48C-890AB5F9086A}" type="sibTrans" cxnId="{C1C44F5E-C102-4401-9EFC-3506C655637D}">
      <dgm:prSet/>
      <dgm:spPr/>
      <dgm:t>
        <a:bodyPr/>
        <a:lstStyle/>
        <a:p>
          <a:endParaRPr lang="en-US"/>
        </a:p>
      </dgm:t>
    </dgm:pt>
    <dgm:pt modelId="{E5D2DA2A-DFCE-430E-A5AD-BE6095F7AA03}">
      <dgm:prSet custT="1"/>
      <dgm:spPr>
        <a:solidFill>
          <a:srgbClr val="FFC000"/>
        </a:solidFill>
      </dgm:spPr>
      <dgm:t>
        <a:bodyPr/>
        <a:lstStyle/>
        <a:p>
          <a:pPr rtl="0"/>
          <a:r>
            <a:rPr lang="en-US" sz="2000" b="1" dirty="0" smtClean="0">
              <a:solidFill>
                <a:schemeClr val="tx1"/>
              </a:solidFill>
            </a:rPr>
            <a:t>miscarriage</a:t>
          </a:r>
          <a:endParaRPr lang="en-US" sz="2000" b="1" dirty="0">
            <a:solidFill>
              <a:schemeClr val="tx1"/>
            </a:solidFill>
          </a:endParaRPr>
        </a:p>
      </dgm:t>
    </dgm:pt>
    <dgm:pt modelId="{49C3529D-C357-4630-8780-60CDD054BBFC}" type="parTrans" cxnId="{1F4886CC-60C7-4086-9B1A-0A9548C08F2C}">
      <dgm:prSet/>
      <dgm:spPr/>
      <dgm:t>
        <a:bodyPr/>
        <a:lstStyle/>
        <a:p>
          <a:endParaRPr lang="en-US"/>
        </a:p>
      </dgm:t>
    </dgm:pt>
    <dgm:pt modelId="{5E8DA7CD-F383-4027-BDDC-B6A88285E2AC}" type="sibTrans" cxnId="{1F4886CC-60C7-4086-9B1A-0A9548C08F2C}">
      <dgm:prSet/>
      <dgm:spPr/>
      <dgm:t>
        <a:bodyPr/>
        <a:lstStyle/>
        <a:p>
          <a:endParaRPr lang="en-US"/>
        </a:p>
      </dgm:t>
    </dgm:pt>
    <dgm:pt modelId="{5D41D75B-5D2C-484F-8D01-B562484B03B3}">
      <dgm:prSet custT="1"/>
      <dgm:spPr>
        <a:solidFill>
          <a:schemeClr val="tx1">
            <a:lumMod val="75000"/>
            <a:lumOff val="25000"/>
          </a:schemeClr>
        </a:solidFill>
      </dgm:spPr>
      <dgm:t>
        <a:bodyPr/>
        <a:lstStyle/>
        <a:p>
          <a:pPr rtl="0"/>
          <a:r>
            <a:rPr lang="en-US" sz="2000" dirty="0" smtClean="0"/>
            <a:t>premature rupture of membranes</a:t>
          </a:r>
          <a:endParaRPr lang="en-US" sz="2000" dirty="0"/>
        </a:p>
      </dgm:t>
    </dgm:pt>
    <dgm:pt modelId="{218BB692-CED3-4D52-A265-E170EF5A10AC}" type="parTrans" cxnId="{51F47847-1663-437B-A34E-5D72783780F3}">
      <dgm:prSet/>
      <dgm:spPr/>
      <dgm:t>
        <a:bodyPr/>
        <a:lstStyle/>
        <a:p>
          <a:endParaRPr lang="en-US"/>
        </a:p>
      </dgm:t>
    </dgm:pt>
    <dgm:pt modelId="{43483A02-B3BC-4CA0-88C8-3157F34ECE00}" type="sibTrans" cxnId="{51F47847-1663-437B-A34E-5D72783780F3}">
      <dgm:prSet/>
      <dgm:spPr/>
      <dgm:t>
        <a:bodyPr/>
        <a:lstStyle/>
        <a:p>
          <a:endParaRPr lang="en-US"/>
        </a:p>
      </dgm:t>
    </dgm:pt>
    <dgm:pt modelId="{EFD6C549-AF89-4A85-AE07-C247FB9F9F5B}">
      <dgm:prSet custT="1"/>
      <dgm:spPr>
        <a:solidFill>
          <a:srgbClr val="FFC000"/>
        </a:solidFill>
      </dgm:spPr>
      <dgm:t>
        <a:bodyPr/>
        <a:lstStyle/>
        <a:p>
          <a:pPr rtl="0"/>
          <a:r>
            <a:rPr lang="en-US" sz="2000" b="1" dirty="0" smtClean="0">
              <a:solidFill>
                <a:schemeClr val="tx1"/>
              </a:solidFill>
            </a:rPr>
            <a:t>preterm labor/delivery</a:t>
          </a:r>
          <a:endParaRPr lang="en-US" sz="2000" b="1" dirty="0">
            <a:solidFill>
              <a:schemeClr val="tx1"/>
            </a:solidFill>
          </a:endParaRPr>
        </a:p>
      </dgm:t>
    </dgm:pt>
    <dgm:pt modelId="{AD8E38C4-DAEC-40DB-83C0-771665EC201F}" type="parTrans" cxnId="{8686EB39-0031-42EC-A2F0-665AEBD9B31E}">
      <dgm:prSet/>
      <dgm:spPr/>
      <dgm:t>
        <a:bodyPr/>
        <a:lstStyle/>
        <a:p>
          <a:endParaRPr lang="en-US"/>
        </a:p>
      </dgm:t>
    </dgm:pt>
    <dgm:pt modelId="{DD8CB25E-C09B-40E3-A715-81CA58253837}" type="sibTrans" cxnId="{8686EB39-0031-42EC-A2F0-665AEBD9B31E}">
      <dgm:prSet/>
      <dgm:spPr/>
      <dgm:t>
        <a:bodyPr/>
        <a:lstStyle/>
        <a:p>
          <a:endParaRPr lang="en-US"/>
        </a:p>
      </dgm:t>
    </dgm:pt>
    <dgm:pt modelId="{7ECF57AB-DD9C-4091-A5C8-91BC690EE151}">
      <dgm:prSet custT="1"/>
      <dgm:spPr>
        <a:solidFill>
          <a:schemeClr val="tx1">
            <a:lumMod val="75000"/>
            <a:lumOff val="25000"/>
          </a:schemeClr>
        </a:solidFill>
      </dgm:spPr>
      <dgm:t>
        <a:bodyPr/>
        <a:lstStyle/>
        <a:p>
          <a:pPr rtl="0"/>
          <a:r>
            <a:rPr lang="en-US" sz="2000" dirty="0" smtClean="0"/>
            <a:t>infection</a:t>
          </a:r>
          <a:r>
            <a:rPr lang="en-US" sz="1800" dirty="0" smtClean="0"/>
            <a:t> </a:t>
          </a:r>
          <a:endParaRPr lang="en-US" sz="1800" dirty="0"/>
        </a:p>
      </dgm:t>
    </dgm:pt>
    <dgm:pt modelId="{6D8249FE-7087-4F0B-AFED-DFBBEA0280DB}" type="parTrans" cxnId="{04762FAC-F1BC-4063-B8DA-4962A75671DF}">
      <dgm:prSet/>
      <dgm:spPr/>
      <dgm:t>
        <a:bodyPr/>
        <a:lstStyle/>
        <a:p>
          <a:endParaRPr lang="en-US"/>
        </a:p>
      </dgm:t>
    </dgm:pt>
    <dgm:pt modelId="{E6508905-65D0-4674-B7FA-4BCDB21D5743}" type="sibTrans" cxnId="{04762FAC-F1BC-4063-B8DA-4962A75671DF}">
      <dgm:prSet/>
      <dgm:spPr/>
      <dgm:t>
        <a:bodyPr/>
        <a:lstStyle/>
        <a:p>
          <a:endParaRPr lang="en-US"/>
        </a:p>
      </dgm:t>
    </dgm:pt>
    <dgm:pt modelId="{AB8BD179-32DD-4959-8776-E48C1DFF17BB}">
      <dgm:prSet custT="1"/>
      <dgm:spPr>
        <a:solidFill>
          <a:srgbClr val="FFC000"/>
        </a:solidFill>
      </dgm:spPr>
      <dgm:t>
        <a:bodyPr/>
        <a:lstStyle/>
        <a:p>
          <a:pPr rtl="0"/>
          <a:r>
            <a:rPr lang="en-US" sz="2000" dirty="0" smtClean="0">
              <a:solidFill>
                <a:srgbClr val="C00000"/>
              </a:solidFill>
            </a:rPr>
            <a:t>Fetal death is uncommon</a:t>
          </a:r>
          <a:r>
            <a:rPr lang="en-US" sz="2000" dirty="0" smtClean="0">
              <a:solidFill>
                <a:schemeClr val="tx1"/>
              </a:solidFill>
            </a:rPr>
            <a:t>. It has been reported weeks after the conization procedure and, in some cases, was </a:t>
          </a:r>
          <a:r>
            <a:rPr lang="en-US" sz="2000" dirty="0" smtClean="0">
              <a:solidFill>
                <a:srgbClr val="C00000"/>
              </a:solidFill>
            </a:rPr>
            <a:t>attributed to </a:t>
          </a:r>
          <a:r>
            <a:rPr lang="en-US" sz="2000" dirty="0" err="1" smtClean="0">
              <a:solidFill>
                <a:srgbClr val="C00000"/>
              </a:solidFill>
            </a:rPr>
            <a:t>chorioamnionitis</a:t>
          </a:r>
          <a:r>
            <a:rPr lang="en-US" sz="2000" dirty="0" smtClean="0">
              <a:solidFill>
                <a:schemeClr val="tx1"/>
              </a:solidFill>
            </a:rPr>
            <a:t>.</a:t>
          </a:r>
          <a:endParaRPr lang="en-US" sz="2000" dirty="0">
            <a:solidFill>
              <a:schemeClr val="tx1"/>
            </a:solidFill>
          </a:endParaRPr>
        </a:p>
      </dgm:t>
    </dgm:pt>
    <dgm:pt modelId="{2299327A-DD77-4D95-9FEA-68B480A49A3E}" type="parTrans" cxnId="{5639F60C-A6A0-4C8C-9781-93714A8B5730}">
      <dgm:prSet/>
      <dgm:spPr/>
      <dgm:t>
        <a:bodyPr/>
        <a:lstStyle/>
        <a:p>
          <a:endParaRPr lang="en-US"/>
        </a:p>
      </dgm:t>
    </dgm:pt>
    <dgm:pt modelId="{ADE98D4C-21C7-4C0C-BC73-4038F2CA7840}" type="sibTrans" cxnId="{5639F60C-A6A0-4C8C-9781-93714A8B5730}">
      <dgm:prSet/>
      <dgm:spPr/>
      <dgm:t>
        <a:bodyPr/>
        <a:lstStyle/>
        <a:p>
          <a:endParaRPr lang="en-US"/>
        </a:p>
      </dgm:t>
    </dgm:pt>
    <dgm:pt modelId="{FD1582AC-14D4-46D5-B143-C658B97C6AEF}" type="pres">
      <dgm:prSet presAssocID="{826B19B3-8C51-46CF-8B7F-1A1012A6285D}" presName="linear" presStyleCnt="0">
        <dgm:presLayoutVars>
          <dgm:animLvl val="lvl"/>
          <dgm:resizeHandles val="exact"/>
        </dgm:presLayoutVars>
      </dgm:prSet>
      <dgm:spPr/>
      <dgm:t>
        <a:bodyPr/>
        <a:lstStyle/>
        <a:p>
          <a:endParaRPr lang="en-US"/>
        </a:p>
      </dgm:t>
    </dgm:pt>
    <dgm:pt modelId="{59C67A1C-BF33-4420-96E3-03D803C57F6A}" type="pres">
      <dgm:prSet presAssocID="{4DCFAC4D-9B1C-4E69-85B8-FD5201E77739}" presName="parentText" presStyleLbl="node1" presStyleIdx="0" presStyleCnt="6">
        <dgm:presLayoutVars>
          <dgm:chMax val="0"/>
          <dgm:bulletEnabled val="1"/>
        </dgm:presLayoutVars>
      </dgm:prSet>
      <dgm:spPr/>
      <dgm:t>
        <a:bodyPr/>
        <a:lstStyle/>
        <a:p>
          <a:endParaRPr lang="en-US"/>
        </a:p>
      </dgm:t>
    </dgm:pt>
    <dgm:pt modelId="{FC56FD70-5564-4BB7-9246-31B11CE4149B}" type="pres">
      <dgm:prSet presAssocID="{460061B0-0093-46AE-B48C-890AB5F9086A}" presName="spacer" presStyleCnt="0"/>
      <dgm:spPr/>
    </dgm:pt>
    <dgm:pt modelId="{3B739EC3-F199-4830-BD8C-57EBC08E4FD4}" type="pres">
      <dgm:prSet presAssocID="{E5D2DA2A-DFCE-430E-A5AD-BE6095F7AA03}" presName="parentText" presStyleLbl="node1" presStyleIdx="1" presStyleCnt="6">
        <dgm:presLayoutVars>
          <dgm:chMax val="0"/>
          <dgm:bulletEnabled val="1"/>
        </dgm:presLayoutVars>
      </dgm:prSet>
      <dgm:spPr/>
      <dgm:t>
        <a:bodyPr/>
        <a:lstStyle/>
        <a:p>
          <a:endParaRPr lang="en-US"/>
        </a:p>
      </dgm:t>
    </dgm:pt>
    <dgm:pt modelId="{0720307B-0638-4875-A40B-63B35F3F9EEF}" type="pres">
      <dgm:prSet presAssocID="{5E8DA7CD-F383-4027-BDDC-B6A88285E2AC}" presName="spacer" presStyleCnt="0"/>
      <dgm:spPr/>
    </dgm:pt>
    <dgm:pt modelId="{EC1EE844-846A-4B0A-B04E-FE9962E885B5}" type="pres">
      <dgm:prSet presAssocID="{5D41D75B-5D2C-484F-8D01-B562484B03B3}" presName="parentText" presStyleLbl="node1" presStyleIdx="2" presStyleCnt="6">
        <dgm:presLayoutVars>
          <dgm:chMax val="0"/>
          <dgm:bulletEnabled val="1"/>
        </dgm:presLayoutVars>
      </dgm:prSet>
      <dgm:spPr/>
      <dgm:t>
        <a:bodyPr/>
        <a:lstStyle/>
        <a:p>
          <a:endParaRPr lang="en-US"/>
        </a:p>
      </dgm:t>
    </dgm:pt>
    <dgm:pt modelId="{E7C652EF-6ADC-4DB3-90B3-6D57D322F9B7}" type="pres">
      <dgm:prSet presAssocID="{43483A02-B3BC-4CA0-88C8-3157F34ECE00}" presName="spacer" presStyleCnt="0"/>
      <dgm:spPr/>
    </dgm:pt>
    <dgm:pt modelId="{834991BC-A2BA-4E53-8CFD-9EBEE3757DC1}" type="pres">
      <dgm:prSet presAssocID="{EFD6C549-AF89-4A85-AE07-C247FB9F9F5B}" presName="parentText" presStyleLbl="node1" presStyleIdx="3" presStyleCnt="6">
        <dgm:presLayoutVars>
          <dgm:chMax val="0"/>
          <dgm:bulletEnabled val="1"/>
        </dgm:presLayoutVars>
      </dgm:prSet>
      <dgm:spPr/>
      <dgm:t>
        <a:bodyPr/>
        <a:lstStyle/>
        <a:p>
          <a:endParaRPr lang="en-US"/>
        </a:p>
      </dgm:t>
    </dgm:pt>
    <dgm:pt modelId="{9181093C-1BA3-4229-8BCD-063029C28664}" type="pres">
      <dgm:prSet presAssocID="{DD8CB25E-C09B-40E3-A715-81CA58253837}" presName="spacer" presStyleCnt="0"/>
      <dgm:spPr/>
    </dgm:pt>
    <dgm:pt modelId="{6E83DE20-8AF0-4EE6-8895-D304CAA47A9D}" type="pres">
      <dgm:prSet presAssocID="{7ECF57AB-DD9C-4091-A5C8-91BC690EE151}" presName="parentText" presStyleLbl="node1" presStyleIdx="4" presStyleCnt="6">
        <dgm:presLayoutVars>
          <dgm:chMax val="0"/>
          <dgm:bulletEnabled val="1"/>
        </dgm:presLayoutVars>
      </dgm:prSet>
      <dgm:spPr/>
      <dgm:t>
        <a:bodyPr/>
        <a:lstStyle/>
        <a:p>
          <a:endParaRPr lang="en-US"/>
        </a:p>
      </dgm:t>
    </dgm:pt>
    <dgm:pt modelId="{A862AAC2-D922-4CA2-BAA0-EA0853AF1B8E}" type="pres">
      <dgm:prSet presAssocID="{E6508905-65D0-4674-B7FA-4BCDB21D5743}" presName="spacer" presStyleCnt="0"/>
      <dgm:spPr/>
    </dgm:pt>
    <dgm:pt modelId="{9BB368CB-5D1D-474A-970E-F6A8160102E7}" type="pres">
      <dgm:prSet presAssocID="{AB8BD179-32DD-4959-8776-E48C1DFF17BB}" presName="parentText" presStyleLbl="node1" presStyleIdx="5" presStyleCnt="6">
        <dgm:presLayoutVars>
          <dgm:chMax val="0"/>
          <dgm:bulletEnabled val="1"/>
        </dgm:presLayoutVars>
      </dgm:prSet>
      <dgm:spPr/>
      <dgm:t>
        <a:bodyPr/>
        <a:lstStyle/>
        <a:p>
          <a:endParaRPr lang="en-US"/>
        </a:p>
      </dgm:t>
    </dgm:pt>
  </dgm:ptLst>
  <dgm:cxnLst>
    <dgm:cxn modelId="{04762FAC-F1BC-4063-B8DA-4962A75671DF}" srcId="{826B19B3-8C51-46CF-8B7F-1A1012A6285D}" destId="{7ECF57AB-DD9C-4091-A5C8-91BC690EE151}" srcOrd="4" destOrd="0" parTransId="{6D8249FE-7087-4F0B-AFED-DFBBEA0280DB}" sibTransId="{E6508905-65D0-4674-B7FA-4BCDB21D5743}"/>
    <dgm:cxn modelId="{EB836CC8-BA23-4535-B3EE-CE3EDB70CE33}" type="presOf" srcId="{826B19B3-8C51-46CF-8B7F-1A1012A6285D}" destId="{FD1582AC-14D4-46D5-B143-C658B97C6AEF}" srcOrd="0" destOrd="0" presId="urn:microsoft.com/office/officeart/2005/8/layout/vList2"/>
    <dgm:cxn modelId="{5639F60C-A6A0-4C8C-9781-93714A8B5730}" srcId="{826B19B3-8C51-46CF-8B7F-1A1012A6285D}" destId="{AB8BD179-32DD-4959-8776-E48C1DFF17BB}" srcOrd="5" destOrd="0" parTransId="{2299327A-DD77-4D95-9FEA-68B480A49A3E}" sibTransId="{ADE98D4C-21C7-4C0C-BC73-4038F2CA7840}"/>
    <dgm:cxn modelId="{A61C064D-4C9D-41D5-ACC6-AD310F0CB1CE}" type="presOf" srcId="{E5D2DA2A-DFCE-430E-A5AD-BE6095F7AA03}" destId="{3B739EC3-F199-4830-BD8C-57EBC08E4FD4}" srcOrd="0" destOrd="0" presId="urn:microsoft.com/office/officeart/2005/8/layout/vList2"/>
    <dgm:cxn modelId="{8EF3AADA-230F-4778-B280-7E95C8D5DE66}" type="presOf" srcId="{AB8BD179-32DD-4959-8776-E48C1DFF17BB}" destId="{9BB368CB-5D1D-474A-970E-F6A8160102E7}" srcOrd="0" destOrd="0" presId="urn:microsoft.com/office/officeart/2005/8/layout/vList2"/>
    <dgm:cxn modelId="{1F4886CC-60C7-4086-9B1A-0A9548C08F2C}" srcId="{826B19B3-8C51-46CF-8B7F-1A1012A6285D}" destId="{E5D2DA2A-DFCE-430E-A5AD-BE6095F7AA03}" srcOrd="1" destOrd="0" parTransId="{49C3529D-C357-4630-8780-60CDD054BBFC}" sibTransId="{5E8DA7CD-F383-4027-BDDC-B6A88285E2AC}"/>
    <dgm:cxn modelId="{1A02C15B-71F2-4676-A694-C53D1ECDEBDB}" type="presOf" srcId="{7ECF57AB-DD9C-4091-A5C8-91BC690EE151}" destId="{6E83DE20-8AF0-4EE6-8895-D304CAA47A9D}" srcOrd="0" destOrd="0" presId="urn:microsoft.com/office/officeart/2005/8/layout/vList2"/>
    <dgm:cxn modelId="{24273484-E2AA-4A1F-B92F-56BEA21407F5}" type="presOf" srcId="{4DCFAC4D-9B1C-4E69-85B8-FD5201E77739}" destId="{59C67A1C-BF33-4420-96E3-03D803C57F6A}" srcOrd="0" destOrd="0" presId="urn:microsoft.com/office/officeart/2005/8/layout/vList2"/>
    <dgm:cxn modelId="{BFA053DB-BA91-4C8E-AB14-0FE57130DEC3}" type="presOf" srcId="{EFD6C549-AF89-4A85-AE07-C247FB9F9F5B}" destId="{834991BC-A2BA-4E53-8CFD-9EBEE3757DC1}" srcOrd="0" destOrd="0" presId="urn:microsoft.com/office/officeart/2005/8/layout/vList2"/>
    <dgm:cxn modelId="{5D921E4A-CAE5-4EA3-9059-74DF275CC705}" type="presOf" srcId="{5D41D75B-5D2C-484F-8D01-B562484B03B3}" destId="{EC1EE844-846A-4B0A-B04E-FE9962E885B5}" srcOrd="0" destOrd="0" presId="urn:microsoft.com/office/officeart/2005/8/layout/vList2"/>
    <dgm:cxn modelId="{51F47847-1663-437B-A34E-5D72783780F3}" srcId="{826B19B3-8C51-46CF-8B7F-1A1012A6285D}" destId="{5D41D75B-5D2C-484F-8D01-B562484B03B3}" srcOrd="2" destOrd="0" parTransId="{218BB692-CED3-4D52-A265-E170EF5A10AC}" sibTransId="{43483A02-B3BC-4CA0-88C8-3157F34ECE00}"/>
    <dgm:cxn modelId="{C1C44F5E-C102-4401-9EFC-3506C655637D}" srcId="{826B19B3-8C51-46CF-8B7F-1A1012A6285D}" destId="{4DCFAC4D-9B1C-4E69-85B8-FD5201E77739}" srcOrd="0" destOrd="0" parTransId="{C17D2EE3-5042-4211-89FE-3835765392C3}" sibTransId="{460061B0-0093-46AE-B48C-890AB5F9086A}"/>
    <dgm:cxn modelId="{8686EB39-0031-42EC-A2F0-665AEBD9B31E}" srcId="{826B19B3-8C51-46CF-8B7F-1A1012A6285D}" destId="{EFD6C549-AF89-4A85-AE07-C247FB9F9F5B}" srcOrd="3" destOrd="0" parTransId="{AD8E38C4-DAEC-40DB-83C0-771665EC201F}" sibTransId="{DD8CB25E-C09B-40E3-A715-81CA58253837}"/>
    <dgm:cxn modelId="{C9C56399-4BD8-46BE-9064-57F9FB8AC6DF}" type="presParOf" srcId="{FD1582AC-14D4-46D5-B143-C658B97C6AEF}" destId="{59C67A1C-BF33-4420-96E3-03D803C57F6A}" srcOrd="0" destOrd="0" presId="urn:microsoft.com/office/officeart/2005/8/layout/vList2"/>
    <dgm:cxn modelId="{61269CDB-2CA4-4B26-85D1-F59B602594A3}" type="presParOf" srcId="{FD1582AC-14D4-46D5-B143-C658B97C6AEF}" destId="{FC56FD70-5564-4BB7-9246-31B11CE4149B}" srcOrd="1" destOrd="0" presId="urn:microsoft.com/office/officeart/2005/8/layout/vList2"/>
    <dgm:cxn modelId="{4C90E71F-C31C-4B7E-99FF-F0BE0817FE10}" type="presParOf" srcId="{FD1582AC-14D4-46D5-B143-C658B97C6AEF}" destId="{3B739EC3-F199-4830-BD8C-57EBC08E4FD4}" srcOrd="2" destOrd="0" presId="urn:microsoft.com/office/officeart/2005/8/layout/vList2"/>
    <dgm:cxn modelId="{DF7B160E-CE8B-4A9C-A21F-78473467C47E}" type="presParOf" srcId="{FD1582AC-14D4-46D5-B143-C658B97C6AEF}" destId="{0720307B-0638-4875-A40B-63B35F3F9EEF}" srcOrd="3" destOrd="0" presId="urn:microsoft.com/office/officeart/2005/8/layout/vList2"/>
    <dgm:cxn modelId="{50C9AEAA-176C-42DB-84B7-C083A7A3D87F}" type="presParOf" srcId="{FD1582AC-14D4-46D5-B143-C658B97C6AEF}" destId="{EC1EE844-846A-4B0A-B04E-FE9962E885B5}" srcOrd="4" destOrd="0" presId="urn:microsoft.com/office/officeart/2005/8/layout/vList2"/>
    <dgm:cxn modelId="{41147A93-0561-4A35-B925-AB6E973FE4DE}" type="presParOf" srcId="{FD1582AC-14D4-46D5-B143-C658B97C6AEF}" destId="{E7C652EF-6ADC-4DB3-90B3-6D57D322F9B7}" srcOrd="5" destOrd="0" presId="urn:microsoft.com/office/officeart/2005/8/layout/vList2"/>
    <dgm:cxn modelId="{E0C3ACC2-6C04-4739-93F0-A67E669D85DA}" type="presParOf" srcId="{FD1582AC-14D4-46D5-B143-C658B97C6AEF}" destId="{834991BC-A2BA-4E53-8CFD-9EBEE3757DC1}" srcOrd="6" destOrd="0" presId="urn:microsoft.com/office/officeart/2005/8/layout/vList2"/>
    <dgm:cxn modelId="{2ACFFF55-5B18-4F6B-A159-1440AEA8BC5E}" type="presParOf" srcId="{FD1582AC-14D4-46D5-B143-C658B97C6AEF}" destId="{9181093C-1BA3-4229-8BCD-063029C28664}" srcOrd="7" destOrd="0" presId="urn:microsoft.com/office/officeart/2005/8/layout/vList2"/>
    <dgm:cxn modelId="{F451DEB6-9A8A-43A2-8C0D-910252AA80AD}" type="presParOf" srcId="{FD1582AC-14D4-46D5-B143-C658B97C6AEF}" destId="{6E83DE20-8AF0-4EE6-8895-D304CAA47A9D}" srcOrd="8" destOrd="0" presId="urn:microsoft.com/office/officeart/2005/8/layout/vList2"/>
    <dgm:cxn modelId="{9477A0BD-D273-4F10-B10E-043C180E97DA}" type="presParOf" srcId="{FD1582AC-14D4-46D5-B143-C658B97C6AEF}" destId="{A862AAC2-D922-4CA2-BAA0-EA0853AF1B8E}" srcOrd="9" destOrd="0" presId="urn:microsoft.com/office/officeart/2005/8/layout/vList2"/>
    <dgm:cxn modelId="{7B61A884-ECBA-44BF-B73B-8184604FA7C7}" type="presParOf" srcId="{FD1582AC-14D4-46D5-B143-C658B97C6AEF}" destId="{9BB368CB-5D1D-474A-970E-F6A8160102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F7D25-2F36-4921-AA2A-2CCDD62F61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41A5B1-850D-403D-8FD8-1D4152A1D59C}">
      <dgm:prSet custT="1"/>
      <dgm:spPr>
        <a:solidFill>
          <a:schemeClr val="tx1">
            <a:lumMod val="75000"/>
            <a:lumOff val="25000"/>
          </a:schemeClr>
        </a:solidFill>
      </dgm:spPr>
      <dgm:t>
        <a:bodyPr/>
        <a:lstStyle/>
        <a:p>
          <a:pPr rtl="0"/>
          <a:r>
            <a:rPr lang="en-US" sz="2000" dirty="0" smtClean="0"/>
            <a:t>●</a:t>
          </a:r>
          <a:r>
            <a:rPr lang="en-US" sz="2400" b="1" dirty="0" smtClean="0"/>
            <a:t>Close observation with (HPV) testing, cervical cytology, and/or colposcopy</a:t>
          </a:r>
          <a:r>
            <a:rPr lang="en-US" sz="2000" dirty="0" smtClean="0"/>
            <a:t>.</a:t>
          </a:r>
          <a:endParaRPr lang="en-US" sz="2000" dirty="0"/>
        </a:p>
      </dgm:t>
    </dgm:pt>
    <dgm:pt modelId="{984AEC9B-168D-4F4D-8C85-FE66ACE23CE1}" type="parTrans" cxnId="{7A1EAE98-C5A9-41AE-8E68-34C3E36C7E49}">
      <dgm:prSet/>
      <dgm:spPr/>
      <dgm:t>
        <a:bodyPr/>
        <a:lstStyle/>
        <a:p>
          <a:endParaRPr lang="en-US"/>
        </a:p>
      </dgm:t>
    </dgm:pt>
    <dgm:pt modelId="{AAF0074C-13B7-476D-9A91-DA4F668143E5}" type="sibTrans" cxnId="{7A1EAE98-C5A9-41AE-8E68-34C3E36C7E49}">
      <dgm:prSet/>
      <dgm:spPr/>
      <dgm:t>
        <a:bodyPr/>
        <a:lstStyle/>
        <a:p>
          <a:endParaRPr lang="en-US"/>
        </a:p>
      </dgm:t>
    </dgm:pt>
    <dgm:pt modelId="{AABF1E8C-F991-42A9-9711-38AAC137D887}">
      <dgm:prSet custT="1"/>
      <dgm:spPr>
        <a:solidFill>
          <a:srgbClr val="FFC000"/>
        </a:solidFill>
      </dgm:spPr>
      <dgm:t>
        <a:bodyPr/>
        <a:lstStyle/>
        <a:p>
          <a:pPr rtl="0"/>
          <a:r>
            <a:rPr lang="en-US" sz="2000" dirty="0" smtClean="0">
              <a:solidFill>
                <a:schemeClr val="tx1"/>
              </a:solidFill>
            </a:rPr>
            <a:t>●</a:t>
          </a:r>
          <a:r>
            <a:rPr lang="en-US" sz="2400" b="1" dirty="0" smtClean="0">
              <a:solidFill>
                <a:schemeClr val="tx1"/>
              </a:solidFill>
            </a:rPr>
            <a:t>Treatment :</a:t>
          </a:r>
          <a:endParaRPr lang="en-US" sz="2400" b="1" dirty="0">
            <a:solidFill>
              <a:schemeClr val="tx1"/>
            </a:solidFill>
          </a:endParaRPr>
        </a:p>
      </dgm:t>
    </dgm:pt>
    <dgm:pt modelId="{F73BC919-DB3C-4FF3-9952-4B23F7757BE0}" type="parTrans" cxnId="{07924DF1-C084-41C8-9B37-FD67051A165D}">
      <dgm:prSet/>
      <dgm:spPr/>
      <dgm:t>
        <a:bodyPr/>
        <a:lstStyle/>
        <a:p>
          <a:endParaRPr lang="en-US"/>
        </a:p>
      </dgm:t>
    </dgm:pt>
    <dgm:pt modelId="{510F4FC7-0D9C-4CB5-B9B5-7D9AE3D4F256}" type="sibTrans" cxnId="{07924DF1-C084-41C8-9B37-FD67051A165D}">
      <dgm:prSet/>
      <dgm:spPr/>
      <dgm:t>
        <a:bodyPr/>
        <a:lstStyle/>
        <a:p>
          <a:endParaRPr lang="en-US"/>
        </a:p>
      </dgm:t>
    </dgm:pt>
    <dgm:pt modelId="{42065540-19EB-4CB2-B46B-7F7AC3526627}">
      <dgm:prSet/>
      <dgm:spPr>
        <a:solidFill>
          <a:srgbClr val="FFC000"/>
        </a:solidFill>
      </dgm:spPr>
      <dgm:t>
        <a:bodyPr/>
        <a:lstStyle/>
        <a:p>
          <a:pPr rtl="0"/>
          <a:r>
            <a:rPr lang="en-US" dirty="0" smtClean="0">
              <a:solidFill>
                <a:srgbClr val="FF0000"/>
              </a:solidFill>
            </a:rPr>
            <a:t>excision or ablation </a:t>
          </a:r>
          <a:r>
            <a:rPr lang="en-US" dirty="0" smtClean="0">
              <a:solidFill>
                <a:schemeClr val="tx1"/>
              </a:solidFill>
            </a:rPr>
            <a:t>of the cervical transformation zone(specialized cells that are thought to be susceptible to HPV infection and transformation.) </a:t>
          </a:r>
          <a:endParaRPr lang="en-US" dirty="0">
            <a:solidFill>
              <a:schemeClr val="tx1"/>
            </a:solidFill>
          </a:endParaRPr>
        </a:p>
      </dgm:t>
    </dgm:pt>
    <dgm:pt modelId="{B75D4942-8F57-4B24-88AF-0C708867D993}" type="parTrans" cxnId="{D6E971C7-D68E-4AAC-B565-2A41BA6E7236}">
      <dgm:prSet/>
      <dgm:spPr/>
      <dgm:t>
        <a:bodyPr/>
        <a:lstStyle/>
        <a:p>
          <a:endParaRPr lang="en-US"/>
        </a:p>
      </dgm:t>
    </dgm:pt>
    <dgm:pt modelId="{0D36940E-3989-4DF5-ACDC-ABF8FE5F985D}" type="sibTrans" cxnId="{D6E971C7-D68E-4AAC-B565-2A41BA6E7236}">
      <dgm:prSet/>
      <dgm:spPr/>
      <dgm:t>
        <a:bodyPr/>
        <a:lstStyle/>
        <a:p>
          <a:endParaRPr lang="en-US"/>
        </a:p>
      </dgm:t>
    </dgm:pt>
    <dgm:pt modelId="{A0580CE8-F343-42A8-A5A5-F161793D8482}">
      <dgm:prSet/>
      <dgm:spPr>
        <a:solidFill>
          <a:srgbClr val="FFC000"/>
        </a:solidFill>
      </dgm:spPr>
      <dgm:t>
        <a:bodyPr/>
        <a:lstStyle/>
        <a:p>
          <a:pPr rtl="0"/>
          <a:r>
            <a:rPr lang="en-US" dirty="0" smtClean="0">
              <a:solidFill>
                <a:srgbClr val="FF0000"/>
              </a:solidFill>
            </a:rPr>
            <a:t>Hysterectomy</a:t>
          </a:r>
          <a:r>
            <a:rPr lang="en-US" dirty="0" smtClean="0">
              <a:solidFill>
                <a:schemeClr val="tx1"/>
              </a:solidFill>
            </a:rPr>
            <a:t> is occasionally performed instead of excision or ablation but is unacceptable as a primary treatment for CIN in most instances.</a:t>
          </a:r>
          <a:endParaRPr lang="en-US" dirty="0">
            <a:solidFill>
              <a:schemeClr val="tx1"/>
            </a:solidFill>
          </a:endParaRPr>
        </a:p>
      </dgm:t>
    </dgm:pt>
    <dgm:pt modelId="{5C57BD80-518F-4EDC-AAA1-B6F3E4622DFB}" type="parTrans" cxnId="{0D1F21C8-3818-41D0-B5C5-FAE190643538}">
      <dgm:prSet/>
      <dgm:spPr/>
      <dgm:t>
        <a:bodyPr/>
        <a:lstStyle/>
        <a:p>
          <a:endParaRPr lang="en-US"/>
        </a:p>
      </dgm:t>
    </dgm:pt>
    <dgm:pt modelId="{F3B256DF-BA9E-4D83-A5B0-083DE35DDB3B}" type="sibTrans" cxnId="{0D1F21C8-3818-41D0-B5C5-FAE190643538}">
      <dgm:prSet/>
      <dgm:spPr/>
      <dgm:t>
        <a:bodyPr/>
        <a:lstStyle/>
        <a:p>
          <a:endParaRPr lang="en-US"/>
        </a:p>
      </dgm:t>
    </dgm:pt>
    <dgm:pt modelId="{FA8A22D7-A93A-42BD-89B1-88214B9FCEFB}">
      <dgm:prSet/>
      <dgm:spPr>
        <a:solidFill>
          <a:srgbClr val="FFC000"/>
        </a:solidFill>
      </dgm:spPr>
      <dgm:t>
        <a:bodyPr/>
        <a:lstStyle/>
        <a:p>
          <a:pPr rtl="0"/>
          <a:r>
            <a:rPr lang="en-US" dirty="0" smtClean="0">
              <a:solidFill>
                <a:schemeClr val="tx1"/>
              </a:solidFill>
            </a:rPr>
            <a:t>Medical therapies have also been described</a:t>
          </a:r>
          <a:endParaRPr lang="en-US" dirty="0">
            <a:solidFill>
              <a:schemeClr val="tx1"/>
            </a:solidFill>
          </a:endParaRPr>
        </a:p>
      </dgm:t>
    </dgm:pt>
    <dgm:pt modelId="{B9DC8A7B-42F0-4997-BD8B-D0D58B239353}" type="parTrans" cxnId="{2D6566E5-DB71-4D95-A856-52FB72069CEF}">
      <dgm:prSet/>
      <dgm:spPr/>
      <dgm:t>
        <a:bodyPr/>
        <a:lstStyle/>
        <a:p>
          <a:endParaRPr lang="en-US"/>
        </a:p>
      </dgm:t>
    </dgm:pt>
    <dgm:pt modelId="{87EE464B-3A5A-4689-8331-2CCA7C4D636D}" type="sibTrans" cxnId="{2D6566E5-DB71-4D95-A856-52FB72069CEF}">
      <dgm:prSet/>
      <dgm:spPr/>
      <dgm:t>
        <a:bodyPr/>
        <a:lstStyle/>
        <a:p>
          <a:endParaRPr lang="en-US"/>
        </a:p>
      </dgm:t>
    </dgm:pt>
    <dgm:pt modelId="{98A4FA9D-20AB-4478-8292-7EB995BBC42F}" type="pres">
      <dgm:prSet presAssocID="{A4FF7D25-2F36-4921-AA2A-2CCDD62F61AF}" presName="linear" presStyleCnt="0">
        <dgm:presLayoutVars>
          <dgm:animLvl val="lvl"/>
          <dgm:resizeHandles val="exact"/>
        </dgm:presLayoutVars>
      </dgm:prSet>
      <dgm:spPr/>
      <dgm:t>
        <a:bodyPr/>
        <a:lstStyle/>
        <a:p>
          <a:endParaRPr lang="en-US"/>
        </a:p>
      </dgm:t>
    </dgm:pt>
    <dgm:pt modelId="{BD890E2B-715A-4A0D-B828-59465F93FDB0}" type="pres">
      <dgm:prSet presAssocID="{1141A5B1-850D-403D-8FD8-1D4152A1D59C}" presName="parentText" presStyleLbl="node1" presStyleIdx="0" presStyleCnt="5">
        <dgm:presLayoutVars>
          <dgm:chMax val="0"/>
          <dgm:bulletEnabled val="1"/>
        </dgm:presLayoutVars>
      </dgm:prSet>
      <dgm:spPr/>
      <dgm:t>
        <a:bodyPr/>
        <a:lstStyle/>
        <a:p>
          <a:endParaRPr lang="en-US"/>
        </a:p>
      </dgm:t>
    </dgm:pt>
    <dgm:pt modelId="{EE99B83F-2C4F-4A62-B9C6-D47E68431C8B}" type="pres">
      <dgm:prSet presAssocID="{AAF0074C-13B7-476D-9A91-DA4F668143E5}" presName="spacer" presStyleCnt="0"/>
      <dgm:spPr/>
    </dgm:pt>
    <dgm:pt modelId="{D81B9120-5970-4B68-A13C-684256FE9737}" type="pres">
      <dgm:prSet presAssocID="{AABF1E8C-F991-42A9-9711-38AAC137D887}" presName="parentText" presStyleLbl="node1" presStyleIdx="1" presStyleCnt="5">
        <dgm:presLayoutVars>
          <dgm:chMax val="0"/>
          <dgm:bulletEnabled val="1"/>
        </dgm:presLayoutVars>
      </dgm:prSet>
      <dgm:spPr/>
      <dgm:t>
        <a:bodyPr/>
        <a:lstStyle/>
        <a:p>
          <a:endParaRPr lang="en-US"/>
        </a:p>
      </dgm:t>
    </dgm:pt>
    <dgm:pt modelId="{9B00C376-F42E-46D0-BD2E-61BDFF2A5B8C}" type="pres">
      <dgm:prSet presAssocID="{510F4FC7-0D9C-4CB5-B9B5-7D9AE3D4F256}" presName="spacer" presStyleCnt="0"/>
      <dgm:spPr/>
    </dgm:pt>
    <dgm:pt modelId="{AD2D7DD2-D4C4-45AD-A658-C581E28EE48A}" type="pres">
      <dgm:prSet presAssocID="{42065540-19EB-4CB2-B46B-7F7AC3526627}" presName="parentText" presStyleLbl="node1" presStyleIdx="2" presStyleCnt="5">
        <dgm:presLayoutVars>
          <dgm:chMax val="0"/>
          <dgm:bulletEnabled val="1"/>
        </dgm:presLayoutVars>
      </dgm:prSet>
      <dgm:spPr/>
      <dgm:t>
        <a:bodyPr/>
        <a:lstStyle/>
        <a:p>
          <a:endParaRPr lang="en-US"/>
        </a:p>
      </dgm:t>
    </dgm:pt>
    <dgm:pt modelId="{EAD23D27-FB9C-4102-93DD-8E2616DCE38C}" type="pres">
      <dgm:prSet presAssocID="{0D36940E-3989-4DF5-ACDC-ABF8FE5F985D}" presName="spacer" presStyleCnt="0"/>
      <dgm:spPr/>
    </dgm:pt>
    <dgm:pt modelId="{64BFDF35-1738-44EF-BC2E-A2F41102F8E5}" type="pres">
      <dgm:prSet presAssocID="{A0580CE8-F343-42A8-A5A5-F161793D8482}" presName="parentText" presStyleLbl="node1" presStyleIdx="3" presStyleCnt="5">
        <dgm:presLayoutVars>
          <dgm:chMax val="0"/>
          <dgm:bulletEnabled val="1"/>
        </dgm:presLayoutVars>
      </dgm:prSet>
      <dgm:spPr/>
      <dgm:t>
        <a:bodyPr/>
        <a:lstStyle/>
        <a:p>
          <a:endParaRPr lang="en-US"/>
        </a:p>
      </dgm:t>
    </dgm:pt>
    <dgm:pt modelId="{C8221C21-09BD-4F17-9A05-3A41CFFB7531}" type="pres">
      <dgm:prSet presAssocID="{F3B256DF-BA9E-4D83-A5B0-083DE35DDB3B}" presName="spacer" presStyleCnt="0"/>
      <dgm:spPr/>
    </dgm:pt>
    <dgm:pt modelId="{C078B8DC-806F-4421-B93A-3467AB157138}" type="pres">
      <dgm:prSet presAssocID="{FA8A22D7-A93A-42BD-89B1-88214B9FCEFB}" presName="parentText" presStyleLbl="node1" presStyleIdx="4" presStyleCnt="5">
        <dgm:presLayoutVars>
          <dgm:chMax val="0"/>
          <dgm:bulletEnabled val="1"/>
        </dgm:presLayoutVars>
      </dgm:prSet>
      <dgm:spPr/>
      <dgm:t>
        <a:bodyPr/>
        <a:lstStyle/>
        <a:p>
          <a:endParaRPr lang="en-US"/>
        </a:p>
      </dgm:t>
    </dgm:pt>
  </dgm:ptLst>
  <dgm:cxnLst>
    <dgm:cxn modelId="{7CB80561-5F11-47FE-A0AC-DA50FF81A5F8}" type="presOf" srcId="{AABF1E8C-F991-42A9-9711-38AAC137D887}" destId="{D81B9120-5970-4B68-A13C-684256FE9737}" srcOrd="0" destOrd="0" presId="urn:microsoft.com/office/officeart/2005/8/layout/vList2"/>
    <dgm:cxn modelId="{276A4953-4058-4B8E-B704-3AB79C5C1641}" type="presOf" srcId="{1141A5B1-850D-403D-8FD8-1D4152A1D59C}" destId="{BD890E2B-715A-4A0D-B828-59465F93FDB0}" srcOrd="0" destOrd="0" presId="urn:microsoft.com/office/officeart/2005/8/layout/vList2"/>
    <dgm:cxn modelId="{B6D9124B-51CC-4DA0-838C-E8408479CC54}" type="presOf" srcId="{A0580CE8-F343-42A8-A5A5-F161793D8482}" destId="{64BFDF35-1738-44EF-BC2E-A2F41102F8E5}" srcOrd="0" destOrd="0" presId="urn:microsoft.com/office/officeart/2005/8/layout/vList2"/>
    <dgm:cxn modelId="{D6E971C7-D68E-4AAC-B565-2A41BA6E7236}" srcId="{A4FF7D25-2F36-4921-AA2A-2CCDD62F61AF}" destId="{42065540-19EB-4CB2-B46B-7F7AC3526627}" srcOrd="2" destOrd="0" parTransId="{B75D4942-8F57-4B24-88AF-0C708867D993}" sibTransId="{0D36940E-3989-4DF5-ACDC-ABF8FE5F985D}"/>
    <dgm:cxn modelId="{07924DF1-C084-41C8-9B37-FD67051A165D}" srcId="{A4FF7D25-2F36-4921-AA2A-2CCDD62F61AF}" destId="{AABF1E8C-F991-42A9-9711-38AAC137D887}" srcOrd="1" destOrd="0" parTransId="{F73BC919-DB3C-4FF3-9952-4B23F7757BE0}" sibTransId="{510F4FC7-0D9C-4CB5-B9B5-7D9AE3D4F256}"/>
    <dgm:cxn modelId="{7A1EAE98-C5A9-41AE-8E68-34C3E36C7E49}" srcId="{A4FF7D25-2F36-4921-AA2A-2CCDD62F61AF}" destId="{1141A5B1-850D-403D-8FD8-1D4152A1D59C}" srcOrd="0" destOrd="0" parTransId="{984AEC9B-168D-4F4D-8C85-FE66ACE23CE1}" sibTransId="{AAF0074C-13B7-476D-9A91-DA4F668143E5}"/>
    <dgm:cxn modelId="{0D1F21C8-3818-41D0-B5C5-FAE190643538}" srcId="{A4FF7D25-2F36-4921-AA2A-2CCDD62F61AF}" destId="{A0580CE8-F343-42A8-A5A5-F161793D8482}" srcOrd="3" destOrd="0" parTransId="{5C57BD80-518F-4EDC-AAA1-B6F3E4622DFB}" sibTransId="{F3B256DF-BA9E-4D83-A5B0-083DE35DDB3B}"/>
    <dgm:cxn modelId="{3E04618D-6C86-4291-BBC4-86C61D32DCE5}" type="presOf" srcId="{FA8A22D7-A93A-42BD-89B1-88214B9FCEFB}" destId="{C078B8DC-806F-4421-B93A-3467AB157138}" srcOrd="0" destOrd="0" presId="urn:microsoft.com/office/officeart/2005/8/layout/vList2"/>
    <dgm:cxn modelId="{2D6566E5-DB71-4D95-A856-52FB72069CEF}" srcId="{A4FF7D25-2F36-4921-AA2A-2CCDD62F61AF}" destId="{FA8A22D7-A93A-42BD-89B1-88214B9FCEFB}" srcOrd="4" destOrd="0" parTransId="{B9DC8A7B-42F0-4997-BD8B-D0D58B239353}" sibTransId="{87EE464B-3A5A-4689-8331-2CCA7C4D636D}"/>
    <dgm:cxn modelId="{2A84479B-DA36-45F3-8E84-C459231E148E}" type="presOf" srcId="{A4FF7D25-2F36-4921-AA2A-2CCDD62F61AF}" destId="{98A4FA9D-20AB-4478-8292-7EB995BBC42F}" srcOrd="0" destOrd="0" presId="urn:microsoft.com/office/officeart/2005/8/layout/vList2"/>
    <dgm:cxn modelId="{A5111D67-5C15-4646-AAD2-7E64CA24547A}" type="presOf" srcId="{42065540-19EB-4CB2-B46B-7F7AC3526627}" destId="{AD2D7DD2-D4C4-45AD-A658-C581E28EE48A}" srcOrd="0" destOrd="0" presId="urn:microsoft.com/office/officeart/2005/8/layout/vList2"/>
    <dgm:cxn modelId="{7F9E29F1-599A-4C43-AE62-0E3521862765}" type="presParOf" srcId="{98A4FA9D-20AB-4478-8292-7EB995BBC42F}" destId="{BD890E2B-715A-4A0D-B828-59465F93FDB0}" srcOrd="0" destOrd="0" presId="urn:microsoft.com/office/officeart/2005/8/layout/vList2"/>
    <dgm:cxn modelId="{EFD7006B-DBFD-472B-9F91-83007A3F9296}" type="presParOf" srcId="{98A4FA9D-20AB-4478-8292-7EB995BBC42F}" destId="{EE99B83F-2C4F-4A62-B9C6-D47E68431C8B}" srcOrd="1" destOrd="0" presId="urn:microsoft.com/office/officeart/2005/8/layout/vList2"/>
    <dgm:cxn modelId="{9753F651-5973-473C-A1C8-0D4720324801}" type="presParOf" srcId="{98A4FA9D-20AB-4478-8292-7EB995BBC42F}" destId="{D81B9120-5970-4B68-A13C-684256FE9737}" srcOrd="2" destOrd="0" presId="urn:microsoft.com/office/officeart/2005/8/layout/vList2"/>
    <dgm:cxn modelId="{A281BFBD-205F-4DC5-9AB1-4D7D3D02745B}" type="presParOf" srcId="{98A4FA9D-20AB-4478-8292-7EB995BBC42F}" destId="{9B00C376-F42E-46D0-BD2E-61BDFF2A5B8C}" srcOrd="3" destOrd="0" presId="urn:microsoft.com/office/officeart/2005/8/layout/vList2"/>
    <dgm:cxn modelId="{47076629-C8EB-40AB-B337-E7B0517436FA}" type="presParOf" srcId="{98A4FA9D-20AB-4478-8292-7EB995BBC42F}" destId="{AD2D7DD2-D4C4-45AD-A658-C581E28EE48A}" srcOrd="4" destOrd="0" presId="urn:microsoft.com/office/officeart/2005/8/layout/vList2"/>
    <dgm:cxn modelId="{77EB6429-9782-487B-9C5D-5F8F7CAD70E7}" type="presParOf" srcId="{98A4FA9D-20AB-4478-8292-7EB995BBC42F}" destId="{EAD23D27-FB9C-4102-93DD-8E2616DCE38C}" srcOrd="5" destOrd="0" presId="urn:microsoft.com/office/officeart/2005/8/layout/vList2"/>
    <dgm:cxn modelId="{3B9F9B21-9ABF-4E71-81E6-4D68418636AC}" type="presParOf" srcId="{98A4FA9D-20AB-4478-8292-7EB995BBC42F}" destId="{64BFDF35-1738-44EF-BC2E-A2F41102F8E5}" srcOrd="6" destOrd="0" presId="urn:microsoft.com/office/officeart/2005/8/layout/vList2"/>
    <dgm:cxn modelId="{A1D5DEA5-D6F4-4FFC-8F39-1BFAE2851DB4}" type="presParOf" srcId="{98A4FA9D-20AB-4478-8292-7EB995BBC42F}" destId="{C8221C21-09BD-4F17-9A05-3A41CFFB7531}" srcOrd="7" destOrd="0" presId="urn:microsoft.com/office/officeart/2005/8/layout/vList2"/>
    <dgm:cxn modelId="{0051A48F-B28B-4318-9E50-230664345123}" type="presParOf" srcId="{98A4FA9D-20AB-4478-8292-7EB995BBC42F}" destId="{C078B8DC-806F-4421-B93A-3467AB15713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3CE0F-49B5-435C-AA0A-DA8A05AC5D8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5BFD06-D8F6-47B8-B177-7AE068A3B79F}">
      <dgm:prSet custT="1"/>
      <dgm:spPr>
        <a:solidFill>
          <a:srgbClr val="FF9933"/>
        </a:solidFill>
      </dgm:spPr>
      <dgm:t>
        <a:bodyPr/>
        <a:lstStyle/>
        <a:p>
          <a:pPr rtl="0"/>
          <a:r>
            <a:rPr lang="en-US" sz="2400" dirty="0" smtClean="0">
              <a:solidFill>
                <a:schemeClr val="tx1"/>
              </a:solidFill>
            </a:rPr>
            <a:t>patient's risk for progression to cancer is related to </a:t>
          </a:r>
          <a:r>
            <a:rPr lang="en-US" sz="2400" b="1" dirty="0" smtClean="0">
              <a:solidFill>
                <a:schemeClr val="tx1"/>
              </a:solidFill>
            </a:rPr>
            <a:t>age </a:t>
          </a:r>
          <a:r>
            <a:rPr lang="en-US" sz="2400" dirty="0" smtClean="0">
              <a:solidFill>
                <a:schemeClr val="tx1"/>
              </a:solidFill>
            </a:rPr>
            <a:t>and </a:t>
          </a:r>
          <a:r>
            <a:rPr lang="en-US" sz="2400" b="1" dirty="0" smtClean="0">
              <a:solidFill>
                <a:schemeClr val="tx1"/>
              </a:solidFill>
            </a:rPr>
            <a:t>CIN grade</a:t>
          </a:r>
          <a:r>
            <a:rPr lang="en-US" sz="2400" dirty="0" smtClean="0">
              <a:solidFill>
                <a:schemeClr val="tx1"/>
              </a:solidFill>
            </a:rPr>
            <a:t>:</a:t>
          </a:r>
          <a:endParaRPr lang="en-US" sz="2400" dirty="0">
            <a:solidFill>
              <a:schemeClr val="tx1"/>
            </a:solidFill>
          </a:endParaRPr>
        </a:p>
      </dgm:t>
    </dgm:pt>
    <dgm:pt modelId="{3E768C25-7AC8-4835-8C1C-73753DBA4E31}" type="parTrans" cxnId="{CAA95D41-44FC-4036-993B-3B981C77D947}">
      <dgm:prSet/>
      <dgm:spPr/>
      <dgm:t>
        <a:bodyPr/>
        <a:lstStyle/>
        <a:p>
          <a:endParaRPr lang="en-US"/>
        </a:p>
      </dgm:t>
    </dgm:pt>
    <dgm:pt modelId="{FB334675-8DC1-4076-9B99-6073C13E68B3}" type="sibTrans" cxnId="{CAA95D41-44FC-4036-993B-3B981C77D947}">
      <dgm:prSet/>
      <dgm:spPr>
        <a:solidFill>
          <a:schemeClr val="bg2">
            <a:alpha val="90000"/>
          </a:schemeClr>
        </a:solidFill>
      </dgm:spPr>
      <dgm:t>
        <a:bodyPr/>
        <a:lstStyle/>
        <a:p>
          <a:endParaRPr lang="en-US"/>
        </a:p>
      </dgm:t>
    </dgm:pt>
    <dgm:pt modelId="{EAD65101-1431-4876-BDA2-35441BAABE16}">
      <dgm:prSet custT="1"/>
      <dgm:spPr>
        <a:solidFill>
          <a:srgbClr val="7030A0"/>
        </a:solidFill>
      </dgm:spPr>
      <dgm:t>
        <a:bodyPr/>
        <a:lstStyle/>
        <a:p>
          <a:pPr rtl="0"/>
          <a:r>
            <a:rPr lang="en-US" sz="1800" dirty="0" smtClean="0">
              <a:solidFill>
                <a:srgbClr val="FFFF00"/>
              </a:solidFill>
            </a:rPr>
            <a:t>●</a:t>
          </a:r>
          <a:r>
            <a:rPr lang="en-US" sz="1800" b="1" dirty="0" smtClean="0">
              <a:solidFill>
                <a:srgbClr val="FFFF00"/>
              </a:solidFill>
            </a:rPr>
            <a:t>Age</a:t>
          </a:r>
          <a:r>
            <a:rPr lang="en-US" sz="1800" dirty="0" smtClean="0">
              <a:solidFill>
                <a:srgbClr val="FFFF00"/>
              </a:solidFill>
            </a:rPr>
            <a:t> </a:t>
          </a:r>
        </a:p>
        <a:p>
          <a:pPr rtl="0"/>
          <a:r>
            <a:rPr lang="en-US" sz="1800" dirty="0" smtClean="0">
              <a:solidFill>
                <a:srgbClr val="FFFF00"/>
              </a:solidFill>
            </a:rPr>
            <a:t> Patients younger than 25 years have a lower risk of developing cervical cancer than 25 years and older.</a:t>
          </a:r>
          <a:endParaRPr lang="en-US" sz="1800" dirty="0">
            <a:solidFill>
              <a:srgbClr val="FFFF00"/>
            </a:solidFill>
          </a:endParaRPr>
        </a:p>
      </dgm:t>
    </dgm:pt>
    <dgm:pt modelId="{1BCBC918-E96B-4718-A1CA-6C511C2622A4}" type="parTrans" cxnId="{70424970-B57B-4380-A213-2E82B8EB4A47}">
      <dgm:prSet/>
      <dgm:spPr/>
      <dgm:t>
        <a:bodyPr/>
        <a:lstStyle/>
        <a:p>
          <a:endParaRPr lang="en-US"/>
        </a:p>
      </dgm:t>
    </dgm:pt>
    <dgm:pt modelId="{69C298C7-2D0F-4F7B-B1C2-B3896A3F8B8E}" type="sibTrans" cxnId="{70424970-B57B-4380-A213-2E82B8EB4A47}">
      <dgm:prSet/>
      <dgm:spPr/>
      <dgm:t>
        <a:bodyPr/>
        <a:lstStyle/>
        <a:p>
          <a:endParaRPr lang="en-US"/>
        </a:p>
      </dgm:t>
    </dgm:pt>
    <dgm:pt modelId="{1AFE6148-A001-4F93-818F-26C6BCC914F5}">
      <dgm:prSet custT="1"/>
      <dgm:spPr>
        <a:solidFill>
          <a:srgbClr val="7030A0"/>
        </a:solidFill>
      </dgm:spPr>
      <dgm:t>
        <a:bodyPr/>
        <a:lstStyle/>
        <a:p>
          <a:pPr rtl="0"/>
          <a:r>
            <a:rPr lang="en-US" sz="1800" dirty="0" smtClean="0">
              <a:solidFill>
                <a:srgbClr val="FFFF00"/>
              </a:solidFill>
            </a:rPr>
            <a:t>●</a:t>
          </a:r>
          <a:r>
            <a:rPr lang="en-US" sz="1800" b="1" dirty="0" smtClean="0">
              <a:solidFill>
                <a:srgbClr val="FFFF00"/>
              </a:solidFill>
            </a:rPr>
            <a:t>CIN grade</a:t>
          </a:r>
          <a:r>
            <a:rPr lang="en-US" sz="1800" dirty="0" smtClean="0">
              <a:solidFill>
                <a:srgbClr val="FFFF00"/>
              </a:solidFill>
            </a:rPr>
            <a:t> </a:t>
          </a:r>
        </a:p>
        <a:p>
          <a:pPr rtl="0"/>
          <a:r>
            <a:rPr lang="en-US" sz="1800" dirty="0" smtClean="0">
              <a:solidFill>
                <a:srgbClr val="FFFF00"/>
              </a:solidFill>
            </a:rPr>
            <a:t> CIN 1 is a low-grade lesion that has a low potential for progression to malignancy and a high potential for regression, CIN 2,3 is a high grade lesion that has a higher potential for progression and a lower potential for regression.</a:t>
          </a:r>
          <a:endParaRPr lang="en-US" sz="1800" dirty="0">
            <a:solidFill>
              <a:srgbClr val="FFFF00"/>
            </a:solidFill>
          </a:endParaRPr>
        </a:p>
      </dgm:t>
    </dgm:pt>
    <dgm:pt modelId="{2E8D5EB4-2D16-47DB-B91A-195D6576BFC8}" type="parTrans" cxnId="{975B6A1A-BF3E-48D3-A373-89BFE457664A}">
      <dgm:prSet/>
      <dgm:spPr/>
      <dgm:t>
        <a:bodyPr/>
        <a:lstStyle/>
        <a:p>
          <a:endParaRPr lang="en-US"/>
        </a:p>
      </dgm:t>
    </dgm:pt>
    <dgm:pt modelId="{73A1B4D2-7E55-44E7-8EAD-361AC81A355B}" type="sibTrans" cxnId="{975B6A1A-BF3E-48D3-A373-89BFE457664A}">
      <dgm:prSet/>
      <dgm:spPr/>
      <dgm:t>
        <a:bodyPr/>
        <a:lstStyle/>
        <a:p>
          <a:endParaRPr lang="en-US"/>
        </a:p>
      </dgm:t>
    </dgm:pt>
    <dgm:pt modelId="{AB807B2A-BA0A-4963-8ECD-C7413A6D0F99}" type="pres">
      <dgm:prSet presAssocID="{7053CE0F-49B5-435C-AA0A-DA8A05AC5D8E}" presName="outerComposite" presStyleCnt="0">
        <dgm:presLayoutVars>
          <dgm:chMax val="5"/>
          <dgm:dir/>
          <dgm:resizeHandles val="exact"/>
        </dgm:presLayoutVars>
      </dgm:prSet>
      <dgm:spPr/>
      <dgm:t>
        <a:bodyPr/>
        <a:lstStyle/>
        <a:p>
          <a:endParaRPr lang="en-US"/>
        </a:p>
      </dgm:t>
    </dgm:pt>
    <dgm:pt modelId="{7AD4EF2B-CFBF-41D8-B6B0-A4B34D1C8546}" type="pres">
      <dgm:prSet presAssocID="{7053CE0F-49B5-435C-AA0A-DA8A05AC5D8E}" presName="dummyMaxCanvas" presStyleCnt="0">
        <dgm:presLayoutVars/>
      </dgm:prSet>
      <dgm:spPr/>
    </dgm:pt>
    <dgm:pt modelId="{6E8E367A-2F88-46CE-903B-A949F56F0766}" type="pres">
      <dgm:prSet presAssocID="{7053CE0F-49B5-435C-AA0A-DA8A05AC5D8E}" presName="ThreeNodes_1" presStyleLbl="node1" presStyleIdx="0" presStyleCnt="3">
        <dgm:presLayoutVars>
          <dgm:bulletEnabled val="1"/>
        </dgm:presLayoutVars>
      </dgm:prSet>
      <dgm:spPr/>
      <dgm:t>
        <a:bodyPr/>
        <a:lstStyle/>
        <a:p>
          <a:endParaRPr lang="en-US"/>
        </a:p>
      </dgm:t>
    </dgm:pt>
    <dgm:pt modelId="{52B5F2F2-5A88-4EB2-813D-B88431FDD07A}" type="pres">
      <dgm:prSet presAssocID="{7053CE0F-49B5-435C-AA0A-DA8A05AC5D8E}" presName="ThreeNodes_2" presStyleLbl="node1" presStyleIdx="1" presStyleCnt="3">
        <dgm:presLayoutVars>
          <dgm:bulletEnabled val="1"/>
        </dgm:presLayoutVars>
      </dgm:prSet>
      <dgm:spPr/>
      <dgm:t>
        <a:bodyPr/>
        <a:lstStyle/>
        <a:p>
          <a:endParaRPr lang="en-US"/>
        </a:p>
      </dgm:t>
    </dgm:pt>
    <dgm:pt modelId="{4F44287B-7905-44AD-8374-48F651D59604}" type="pres">
      <dgm:prSet presAssocID="{7053CE0F-49B5-435C-AA0A-DA8A05AC5D8E}" presName="ThreeNodes_3" presStyleLbl="node1" presStyleIdx="2" presStyleCnt="3">
        <dgm:presLayoutVars>
          <dgm:bulletEnabled val="1"/>
        </dgm:presLayoutVars>
      </dgm:prSet>
      <dgm:spPr/>
      <dgm:t>
        <a:bodyPr/>
        <a:lstStyle/>
        <a:p>
          <a:endParaRPr lang="en-US"/>
        </a:p>
      </dgm:t>
    </dgm:pt>
    <dgm:pt modelId="{876C2D10-5AE2-4756-8702-AECD72F8043E}" type="pres">
      <dgm:prSet presAssocID="{7053CE0F-49B5-435C-AA0A-DA8A05AC5D8E}" presName="ThreeConn_1-2" presStyleLbl="fgAccFollowNode1" presStyleIdx="0" presStyleCnt="2">
        <dgm:presLayoutVars>
          <dgm:bulletEnabled val="1"/>
        </dgm:presLayoutVars>
      </dgm:prSet>
      <dgm:spPr/>
      <dgm:t>
        <a:bodyPr/>
        <a:lstStyle/>
        <a:p>
          <a:endParaRPr lang="en-US"/>
        </a:p>
      </dgm:t>
    </dgm:pt>
    <dgm:pt modelId="{EA911B7A-BA54-4857-93F5-32F1836F537F}" type="pres">
      <dgm:prSet presAssocID="{7053CE0F-49B5-435C-AA0A-DA8A05AC5D8E}" presName="ThreeConn_2-3" presStyleLbl="fgAccFollowNode1" presStyleIdx="1" presStyleCnt="2">
        <dgm:presLayoutVars>
          <dgm:bulletEnabled val="1"/>
        </dgm:presLayoutVars>
      </dgm:prSet>
      <dgm:spPr/>
      <dgm:t>
        <a:bodyPr/>
        <a:lstStyle/>
        <a:p>
          <a:endParaRPr lang="en-US"/>
        </a:p>
      </dgm:t>
    </dgm:pt>
    <dgm:pt modelId="{6E610988-8960-447F-A6FA-B99C146AD7CA}" type="pres">
      <dgm:prSet presAssocID="{7053CE0F-49B5-435C-AA0A-DA8A05AC5D8E}" presName="ThreeNodes_1_text" presStyleLbl="node1" presStyleIdx="2" presStyleCnt="3">
        <dgm:presLayoutVars>
          <dgm:bulletEnabled val="1"/>
        </dgm:presLayoutVars>
      </dgm:prSet>
      <dgm:spPr/>
      <dgm:t>
        <a:bodyPr/>
        <a:lstStyle/>
        <a:p>
          <a:endParaRPr lang="en-US"/>
        </a:p>
      </dgm:t>
    </dgm:pt>
    <dgm:pt modelId="{0467AD7C-652D-4002-A1DA-07F435BB0DB6}" type="pres">
      <dgm:prSet presAssocID="{7053CE0F-49B5-435C-AA0A-DA8A05AC5D8E}" presName="ThreeNodes_2_text" presStyleLbl="node1" presStyleIdx="2" presStyleCnt="3">
        <dgm:presLayoutVars>
          <dgm:bulletEnabled val="1"/>
        </dgm:presLayoutVars>
      </dgm:prSet>
      <dgm:spPr/>
      <dgm:t>
        <a:bodyPr/>
        <a:lstStyle/>
        <a:p>
          <a:endParaRPr lang="en-US"/>
        </a:p>
      </dgm:t>
    </dgm:pt>
    <dgm:pt modelId="{55FBC319-FBD9-4ED0-AE75-0E7EB0D5F1EB}" type="pres">
      <dgm:prSet presAssocID="{7053CE0F-49B5-435C-AA0A-DA8A05AC5D8E}" presName="ThreeNodes_3_text" presStyleLbl="node1" presStyleIdx="2" presStyleCnt="3">
        <dgm:presLayoutVars>
          <dgm:bulletEnabled val="1"/>
        </dgm:presLayoutVars>
      </dgm:prSet>
      <dgm:spPr/>
      <dgm:t>
        <a:bodyPr/>
        <a:lstStyle/>
        <a:p>
          <a:endParaRPr lang="en-US"/>
        </a:p>
      </dgm:t>
    </dgm:pt>
  </dgm:ptLst>
  <dgm:cxnLst>
    <dgm:cxn modelId="{975B6A1A-BF3E-48D3-A373-89BFE457664A}" srcId="{7053CE0F-49B5-435C-AA0A-DA8A05AC5D8E}" destId="{1AFE6148-A001-4F93-818F-26C6BCC914F5}" srcOrd="2" destOrd="0" parTransId="{2E8D5EB4-2D16-47DB-B91A-195D6576BFC8}" sibTransId="{73A1B4D2-7E55-44E7-8EAD-361AC81A355B}"/>
    <dgm:cxn modelId="{06DB5EB3-494E-42F6-9D97-43EB79BE1F25}" type="presOf" srcId="{FB334675-8DC1-4076-9B99-6073C13E68B3}" destId="{876C2D10-5AE2-4756-8702-AECD72F8043E}" srcOrd="0" destOrd="0" presId="urn:microsoft.com/office/officeart/2005/8/layout/vProcess5"/>
    <dgm:cxn modelId="{CAA95D41-44FC-4036-993B-3B981C77D947}" srcId="{7053CE0F-49B5-435C-AA0A-DA8A05AC5D8E}" destId="{E35BFD06-D8F6-47B8-B177-7AE068A3B79F}" srcOrd="0" destOrd="0" parTransId="{3E768C25-7AC8-4835-8C1C-73753DBA4E31}" sibTransId="{FB334675-8DC1-4076-9B99-6073C13E68B3}"/>
    <dgm:cxn modelId="{FE9A3E8B-E48F-4D22-B48D-EB5EFF3257F5}" type="presOf" srcId="{1AFE6148-A001-4F93-818F-26C6BCC914F5}" destId="{4F44287B-7905-44AD-8374-48F651D59604}" srcOrd="0" destOrd="0" presId="urn:microsoft.com/office/officeart/2005/8/layout/vProcess5"/>
    <dgm:cxn modelId="{70424970-B57B-4380-A213-2E82B8EB4A47}" srcId="{7053CE0F-49B5-435C-AA0A-DA8A05AC5D8E}" destId="{EAD65101-1431-4876-BDA2-35441BAABE16}" srcOrd="1" destOrd="0" parTransId="{1BCBC918-E96B-4718-A1CA-6C511C2622A4}" sibTransId="{69C298C7-2D0F-4F7B-B1C2-B3896A3F8B8E}"/>
    <dgm:cxn modelId="{F0289EA5-30C0-4773-B2CD-FB39225FF357}" type="presOf" srcId="{EAD65101-1431-4876-BDA2-35441BAABE16}" destId="{52B5F2F2-5A88-4EB2-813D-B88431FDD07A}" srcOrd="0" destOrd="0" presId="urn:microsoft.com/office/officeart/2005/8/layout/vProcess5"/>
    <dgm:cxn modelId="{E2D86460-108D-47B8-8632-46D6CFC19316}" type="presOf" srcId="{7053CE0F-49B5-435C-AA0A-DA8A05AC5D8E}" destId="{AB807B2A-BA0A-4963-8ECD-C7413A6D0F99}" srcOrd="0" destOrd="0" presId="urn:microsoft.com/office/officeart/2005/8/layout/vProcess5"/>
    <dgm:cxn modelId="{EBD34049-F185-4BCD-A911-A4D40366AC69}" type="presOf" srcId="{EAD65101-1431-4876-BDA2-35441BAABE16}" destId="{0467AD7C-652D-4002-A1DA-07F435BB0DB6}" srcOrd="1" destOrd="0" presId="urn:microsoft.com/office/officeart/2005/8/layout/vProcess5"/>
    <dgm:cxn modelId="{1C566496-5134-4C13-8934-A3BD04B7443B}" type="presOf" srcId="{69C298C7-2D0F-4F7B-B1C2-B3896A3F8B8E}" destId="{EA911B7A-BA54-4857-93F5-32F1836F537F}" srcOrd="0" destOrd="0" presId="urn:microsoft.com/office/officeart/2005/8/layout/vProcess5"/>
    <dgm:cxn modelId="{537E4E00-B606-4129-870E-2E32E928C823}" type="presOf" srcId="{1AFE6148-A001-4F93-818F-26C6BCC914F5}" destId="{55FBC319-FBD9-4ED0-AE75-0E7EB0D5F1EB}" srcOrd="1" destOrd="0" presId="urn:microsoft.com/office/officeart/2005/8/layout/vProcess5"/>
    <dgm:cxn modelId="{AEFE0E59-C351-4827-BE3D-612426194FB6}" type="presOf" srcId="{E35BFD06-D8F6-47B8-B177-7AE068A3B79F}" destId="{6E610988-8960-447F-A6FA-B99C146AD7CA}" srcOrd="1" destOrd="0" presId="urn:microsoft.com/office/officeart/2005/8/layout/vProcess5"/>
    <dgm:cxn modelId="{2FBE87B2-D7DC-4FDA-99E2-A1DDB2AF5550}" type="presOf" srcId="{E35BFD06-D8F6-47B8-B177-7AE068A3B79F}" destId="{6E8E367A-2F88-46CE-903B-A949F56F0766}" srcOrd="0" destOrd="0" presId="urn:microsoft.com/office/officeart/2005/8/layout/vProcess5"/>
    <dgm:cxn modelId="{92462C6B-49BF-4948-B227-C9CDF857B784}" type="presParOf" srcId="{AB807B2A-BA0A-4963-8ECD-C7413A6D0F99}" destId="{7AD4EF2B-CFBF-41D8-B6B0-A4B34D1C8546}" srcOrd="0" destOrd="0" presId="urn:microsoft.com/office/officeart/2005/8/layout/vProcess5"/>
    <dgm:cxn modelId="{4E27502B-E9D7-42D9-9CE9-D31276405803}" type="presParOf" srcId="{AB807B2A-BA0A-4963-8ECD-C7413A6D0F99}" destId="{6E8E367A-2F88-46CE-903B-A949F56F0766}" srcOrd="1" destOrd="0" presId="urn:microsoft.com/office/officeart/2005/8/layout/vProcess5"/>
    <dgm:cxn modelId="{00F7D17C-21AF-40D0-AF2E-701334998DF4}" type="presParOf" srcId="{AB807B2A-BA0A-4963-8ECD-C7413A6D0F99}" destId="{52B5F2F2-5A88-4EB2-813D-B88431FDD07A}" srcOrd="2" destOrd="0" presId="urn:microsoft.com/office/officeart/2005/8/layout/vProcess5"/>
    <dgm:cxn modelId="{42286841-17B7-4018-B1B0-C984BC4D4ADA}" type="presParOf" srcId="{AB807B2A-BA0A-4963-8ECD-C7413A6D0F99}" destId="{4F44287B-7905-44AD-8374-48F651D59604}" srcOrd="3" destOrd="0" presId="urn:microsoft.com/office/officeart/2005/8/layout/vProcess5"/>
    <dgm:cxn modelId="{C5E8872B-129E-4183-8102-750E7F7002B4}" type="presParOf" srcId="{AB807B2A-BA0A-4963-8ECD-C7413A6D0F99}" destId="{876C2D10-5AE2-4756-8702-AECD72F8043E}" srcOrd="4" destOrd="0" presId="urn:microsoft.com/office/officeart/2005/8/layout/vProcess5"/>
    <dgm:cxn modelId="{28999133-9AEE-4859-A92F-2408935079EC}" type="presParOf" srcId="{AB807B2A-BA0A-4963-8ECD-C7413A6D0F99}" destId="{EA911B7A-BA54-4857-93F5-32F1836F537F}" srcOrd="5" destOrd="0" presId="urn:microsoft.com/office/officeart/2005/8/layout/vProcess5"/>
    <dgm:cxn modelId="{B841BCF8-CB2A-4D33-8125-AA3A9FC87F84}" type="presParOf" srcId="{AB807B2A-BA0A-4963-8ECD-C7413A6D0F99}" destId="{6E610988-8960-447F-A6FA-B99C146AD7CA}" srcOrd="6" destOrd="0" presId="urn:microsoft.com/office/officeart/2005/8/layout/vProcess5"/>
    <dgm:cxn modelId="{39B1D863-DC39-41DA-B160-808D0A91DF82}" type="presParOf" srcId="{AB807B2A-BA0A-4963-8ECD-C7413A6D0F99}" destId="{0467AD7C-652D-4002-A1DA-07F435BB0DB6}" srcOrd="7" destOrd="0" presId="urn:microsoft.com/office/officeart/2005/8/layout/vProcess5"/>
    <dgm:cxn modelId="{B76AC320-E13B-447A-911A-D5458C5E07C9}" type="presParOf" srcId="{AB807B2A-BA0A-4963-8ECD-C7413A6D0F99}" destId="{55FBC319-FBD9-4ED0-AE75-0E7EB0D5F1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4DADE3-0132-4CA2-9C5B-A08582CE61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CB2857-49E4-44AD-A60F-FB3E8E861CAE}">
      <dgm:prSet/>
      <dgm:spPr>
        <a:solidFill>
          <a:srgbClr val="002060"/>
        </a:solidFill>
      </dgm:spPr>
      <dgm:t>
        <a:bodyPr/>
        <a:lstStyle/>
        <a:p>
          <a:pPr rtl="0"/>
          <a:r>
            <a:rPr lang="en-US" dirty="0" smtClean="0"/>
            <a:t>•At six months:</a:t>
          </a:r>
        </a:p>
        <a:p>
          <a:pPr rtl="0"/>
          <a:r>
            <a:rPr lang="en-US" dirty="0" smtClean="0">
              <a:solidFill>
                <a:srgbClr val="FFFF00"/>
              </a:solidFill>
            </a:rPr>
            <a:t>49 percent regressed to negative </a:t>
          </a:r>
        </a:p>
        <a:p>
          <a:pPr rtl="0"/>
          <a:r>
            <a:rPr lang="en-US" dirty="0" smtClean="0"/>
            <a:t>35 percent had persistent CIN 1 </a:t>
          </a:r>
        </a:p>
        <a:p>
          <a:pPr rtl="0"/>
          <a:r>
            <a:rPr lang="en-US" dirty="0" smtClean="0"/>
            <a:t>7 percent had high-grade lesions</a:t>
          </a:r>
          <a:endParaRPr lang="en-US" dirty="0"/>
        </a:p>
      </dgm:t>
    </dgm:pt>
    <dgm:pt modelId="{2AE2961C-8DEE-4562-986B-8A137C534C71}" type="parTrans" cxnId="{1C90AA13-F03F-4CCA-9E4D-C5EAC0DF38F7}">
      <dgm:prSet/>
      <dgm:spPr/>
      <dgm:t>
        <a:bodyPr/>
        <a:lstStyle/>
        <a:p>
          <a:endParaRPr lang="en-US"/>
        </a:p>
      </dgm:t>
    </dgm:pt>
    <dgm:pt modelId="{02FF2474-B085-4EDC-ABBD-22EDAF1DA13E}" type="sibTrans" cxnId="{1C90AA13-F03F-4CCA-9E4D-C5EAC0DF38F7}">
      <dgm:prSet/>
      <dgm:spPr/>
      <dgm:t>
        <a:bodyPr/>
        <a:lstStyle/>
        <a:p>
          <a:endParaRPr lang="en-US"/>
        </a:p>
      </dgm:t>
    </dgm:pt>
    <dgm:pt modelId="{88BC66B1-C345-433B-87BA-6DFC23B9DE0A}">
      <dgm:prSet/>
      <dgm:spPr>
        <a:solidFill>
          <a:srgbClr val="FFC000"/>
        </a:solidFill>
      </dgm:spPr>
      <dgm:t>
        <a:bodyPr/>
        <a:lstStyle/>
        <a:p>
          <a:pPr rtl="0"/>
          <a:r>
            <a:rPr lang="en-US" dirty="0" smtClean="0">
              <a:solidFill>
                <a:schemeClr val="tx1"/>
              </a:solidFill>
            </a:rPr>
            <a:t>•Among patients with persistent CIN 1 at 6 months and followed to 12 months: </a:t>
          </a:r>
          <a:r>
            <a:rPr lang="en-US" dirty="0" smtClean="0">
              <a:solidFill>
                <a:srgbClr val="FF0000"/>
              </a:solidFill>
            </a:rPr>
            <a:t>50 percent regressed to negative</a:t>
          </a:r>
        </a:p>
        <a:p>
          <a:pPr rtl="0"/>
          <a:r>
            <a:rPr lang="en-US" dirty="0" smtClean="0">
              <a:solidFill>
                <a:schemeClr val="tx1"/>
              </a:solidFill>
            </a:rPr>
            <a:t> 46 percent had low-grade lesions</a:t>
          </a:r>
        </a:p>
        <a:p>
          <a:pPr rtl="0"/>
          <a:r>
            <a:rPr lang="en-US" dirty="0" smtClean="0">
              <a:solidFill>
                <a:schemeClr val="tx1"/>
              </a:solidFill>
            </a:rPr>
            <a:t> 4 percent had high-grade lesions</a:t>
          </a:r>
          <a:endParaRPr lang="en-US" dirty="0">
            <a:solidFill>
              <a:schemeClr val="tx1"/>
            </a:solidFill>
          </a:endParaRPr>
        </a:p>
      </dgm:t>
    </dgm:pt>
    <dgm:pt modelId="{2242DD43-5937-4C98-AB0E-2DB68AE8D27B}" type="parTrans" cxnId="{E0D2A2E7-C1D2-4B15-82ED-9F2FDA6FB38A}">
      <dgm:prSet/>
      <dgm:spPr/>
      <dgm:t>
        <a:bodyPr/>
        <a:lstStyle/>
        <a:p>
          <a:endParaRPr lang="en-US"/>
        </a:p>
      </dgm:t>
    </dgm:pt>
    <dgm:pt modelId="{BE095A81-8E8E-455C-AE87-7F584BC17795}" type="sibTrans" cxnId="{E0D2A2E7-C1D2-4B15-82ED-9F2FDA6FB38A}">
      <dgm:prSet/>
      <dgm:spPr/>
      <dgm:t>
        <a:bodyPr/>
        <a:lstStyle/>
        <a:p>
          <a:endParaRPr lang="en-US"/>
        </a:p>
      </dgm:t>
    </dgm:pt>
    <dgm:pt modelId="{37E4D4AD-8B7A-40B0-8266-8769B34A5EE8}" type="pres">
      <dgm:prSet presAssocID="{2C4DADE3-0132-4CA2-9C5B-A08582CE6120}" presName="linear" presStyleCnt="0">
        <dgm:presLayoutVars>
          <dgm:animLvl val="lvl"/>
          <dgm:resizeHandles val="exact"/>
        </dgm:presLayoutVars>
      </dgm:prSet>
      <dgm:spPr/>
      <dgm:t>
        <a:bodyPr/>
        <a:lstStyle/>
        <a:p>
          <a:endParaRPr lang="en-US"/>
        </a:p>
      </dgm:t>
    </dgm:pt>
    <dgm:pt modelId="{629C2C5A-579A-4A3F-BF25-AD36C51C86F7}" type="pres">
      <dgm:prSet presAssocID="{BFCB2857-49E4-44AD-A60F-FB3E8E861CAE}" presName="parentText" presStyleLbl="node1" presStyleIdx="0" presStyleCnt="2">
        <dgm:presLayoutVars>
          <dgm:chMax val="0"/>
          <dgm:bulletEnabled val="1"/>
        </dgm:presLayoutVars>
      </dgm:prSet>
      <dgm:spPr/>
      <dgm:t>
        <a:bodyPr/>
        <a:lstStyle/>
        <a:p>
          <a:endParaRPr lang="en-US"/>
        </a:p>
      </dgm:t>
    </dgm:pt>
    <dgm:pt modelId="{43661E29-92E2-4EB9-B84B-9CC3006DDC60}" type="pres">
      <dgm:prSet presAssocID="{02FF2474-B085-4EDC-ABBD-22EDAF1DA13E}" presName="spacer" presStyleCnt="0"/>
      <dgm:spPr/>
    </dgm:pt>
    <dgm:pt modelId="{B689A202-460C-4F85-A8E7-5C029ADA321D}" type="pres">
      <dgm:prSet presAssocID="{88BC66B1-C345-433B-87BA-6DFC23B9DE0A}" presName="parentText" presStyleLbl="node1" presStyleIdx="1" presStyleCnt="2">
        <dgm:presLayoutVars>
          <dgm:chMax val="0"/>
          <dgm:bulletEnabled val="1"/>
        </dgm:presLayoutVars>
      </dgm:prSet>
      <dgm:spPr/>
      <dgm:t>
        <a:bodyPr/>
        <a:lstStyle/>
        <a:p>
          <a:endParaRPr lang="en-US"/>
        </a:p>
      </dgm:t>
    </dgm:pt>
  </dgm:ptLst>
  <dgm:cxnLst>
    <dgm:cxn modelId="{1C90AA13-F03F-4CCA-9E4D-C5EAC0DF38F7}" srcId="{2C4DADE3-0132-4CA2-9C5B-A08582CE6120}" destId="{BFCB2857-49E4-44AD-A60F-FB3E8E861CAE}" srcOrd="0" destOrd="0" parTransId="{2AE2961C-8DEE-4562-986B-8A137C534C71}" sibTransId="{02FF2474-B085-4EDC-ABBD-22EDAF1DA13E}"/>
    <dgm:cxn modelId="{3285DF26-3EF6-49B8-AA83-5E04FF85E438}" type="presOf" srcId="{BFCB2857-49E4-44AD-A60F-FB3E8E861CAE}" destId="{629C2C5A-579A-4A3F-BF25-AD36C51C86F7}" srcOrd="0" destOrd="0" presId="urn:microsoft.com/office/officeart/2005/8/layout/vList2"/>
    <dgm:cxn modelId="{E0D2A2E7-C1D2-4B15-82ED-9F2FDA6FB38A}" srcId="{2C4DADE3-0132-4CA2-9C5B-A08582CE6120}" destId="{88BC66B1-C345-433B-87BA-6DFC23B9DE0A}" srcOrd="1" destOrd="0" parTransId="{2242DD43-5937-4C98-AB0E-2DB68AE8D27B}" sibTransId="{BE095A81-8E8E-455C-AE87-7F584BC17795}"/>
    <dgm:cxn modelId="{6BF4B938-14E4-41C9-8554-5CB5E8522483}" type="presOf" srcId="{2C4DADE3-0132-4CA2-9C5B-A08582CE6120}" destId="{37E4D4AD-8B7A-40B0-8266-8769B34A5EE8}" srcOrd="0" destOrd="0" presId="urn:microsoft.com/office/officeart/2005/8/layout/vList2"/>
    <dgm:cxn modelId="{414BB84D-AF04-4C83-9821-26697B561B2B}" type="presOf" srcId="{88BC66B1-C345-433B-87BA-6DFC23B9DE0A}" destId="{B689A202-460C-4F85-A8E7-5C029ADA321D}" srcOrd="0" destOrd="0" presId="urn:microsoft.com/office/officeart/2005/8/layout/vList2"/>
    <dgm:cxn modelId="{2A0127E8-441C-4AB8-A548-55E858FE99E3}" type="presParOf" srcId="{37E4D4AD-8B7A-40B0-8266-8769B34A5EE8}" destId="{629C2C5A-579A-4A3F-BF25-AD36C51C86F7}" srcOrd="0" destOrd="0" presId="urn:microsoft.com/office/officeart/2005/8/layout/vList2"/>
    <dgm:cxn modelId="{B27E7ABE-ED8E-4D67-A099-8CDB82225CC7}" type="presParOf" srcId="{37E4D4AD-8B7A-40B0-8266-8769B34A5EE8}" destId="{43661E29-92E2-4EB9-B84B-9CC3006DDC60}" srcOrd="1" destOrd="0" presId="urn:microsoft.com/office/officeart/2005/8/layout/vList2"/>
    <dgm:cxn modelId="{420EE35C-9E1E-4459-891B-ED6BA25E7340}" type="presParOf" srcId="{37E4D4AD-8B7A-40B0-8266-8769B34A5EE8}" destId="{B689A202-460C-4F85-A8E7-5C029ADA32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E44A0-9307-4CB8-A845-E46466EAB66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860B66F-DBBA-46DA-905A-A49D81D6927D}">
      <dgm:prSet/>
      <dgm:spPr>
        <a:solidFill>
          <a:srgbClr val="FFC000"/>
        </a:solidFill>
      </dgm:spPr>
      <dgm:t>
        <a:bodyPr/>
        <a:lstStyle/>
        <a:p>
          <a:pPr rtl="0"/>
          <a:r>
            <a:rPr lang="en-US" dirty="0" smtClean="0">
              <a:solidFill>
                <a:schemeClr val="tx1"/>
              </a:solidFill>
            </a:rPr>
            <a:t>the risk of </a:t>
          </a:r>
          <a:r>
            <a:rPr lang="en-US" dirty="0" err="1" smtClean="0">
              <a:solidFill>
                <a:schemeClr val="tx1"/>
              </a:solidFill>
            </a:rPr>
            <a:t>precancer</a:t>
          </a:r>
          <a:r>
            <a:rPr lang="en-US" dirty="0" smtClean="0">
              <a:solidFill>
                <a:schemeClr val="tx1"/>
              </a:solidFill>
            </a:rPr>
            <a:t> is not known to be elevated among pregnant patients</a:t>
          </a:r>
          <a:endParaRPr lang="en-US" dirty="0">
            <a:solidFill>
              <a:schemeClr val="tx1"/>
            </a:solidFill>
          </a:endParaRPr>
        </a:p>
      </dgm:t>
    </dgm:pt>
    <dgm:pt modelId="{53F8350D-F358-487C-A45D-89C1B77DFDC3}" type="parTrans" cxnId="{7490087B-E6C3-4509-8055-9FBAB8D138FE}">
      <dgm:prSet/>
      <dgm:spPr/>
      <dgm:t>
        <a:bodyPr/>
        <a:lstStyle/>
        <a:p>
          <a:endParaRPr lang="en-US"/>
        </a:p>
      </dgm:t>
    </dgm:pt>
    <dgm:pt modelId="{4920C25C-649E-413E-8BC7-0373C52FD784}" type="sibTrans" cxnId="{7490087B-E6C3-4509-8055-9FBAB8D138FE}">
      <dgm:prSet/>
      <dgm:spPr>
        <a:solidFill>
          <a:srgbClr val="002060"/>
        </a:solidFill>
      </dgm:spPr>
      <dgm:t>
        <a:bodyPr/>
        <a:lstStyle/>
        <a:p>
          <a:endParaRPr lang="en-US"/>
        </a:p>
      </dgm:t>
    </dgm:pt>
    <dgm:pt modelId="{635072DD-28D3-4519-9090-623539A50880}">
      <dgm:prSet/>
      <dgm:spPr>
        <a:solidFill>
          <a:srgbClr val="FFC000"/>
        </a:solidFill>
      </dgm:spPr>
      <dgm:t>
        <a:bodyPr/>
        <a:lstStyle/>
        <a:p>
          <a:pPr rtl="0"/>
          <a:r>
            <a:rPr lang="en-US" dirty="0" smtClean="0">
              <a:solidFill>
                <a:schemeClr val="tx1"/>
              </a:solidFill>
            </a:rPr>
            <a:t>The rate of progression of CIN  to cervical cancer in pregnant patients is similar to that of </a:t>
          </a:r>
          <a:r>
            <a:rPr lang="en-US" dirty="0" err="1" smtClean="0">
              <a:solidFill>
                <a:schemeClr val="tx1"/>
              </a:solidFill>
            </a:rPr>
            <a:t>nonpregnant</a:t>
          </a:r>
          <a:r>
            <a:rPr lang="en-US" dirty="0" smtClean="0">
              <a:solidFill>
                <a:schemeClr val="tx1"/>
              </a:solidFill>
            </a:rPr>
            <a:t> patients.</a:t>
          </a:r>
          <a:endParaRPr lang="en-US" dirty="0">
            <a:solidFill>
              <a:schemeClr val="tx1"/>
            </a:solidFill>
          </a:endParaRPr>
        </a:p>
      </dgm:t>
    </dgm:pt>
    <dgm:pt modelId="{E9992206-5D68-4521-8307-7E84E67553C5}" type="parTrans" cxnId="{3883908A-5809-42D3-B11D-BFC28A8B2FBB}">
      <dgm:prSet/>
      <dgm:spPr/>
      <dgm:t>
        <a:bodyPr/>
        <a:lstStyle/>
        <a:p>
          <a:endParaRPr lang="en-US"/>
        </a:p>
      </dgm:t>
    </dgm:pt>
    <dgm:pt modelId="{DA1197DC-0D03-4542-AD57-7C62E049E65B}" type="sibTrans" cxnId="{3883908A-5809-42D3-B11D-BFC28A8B2FBB}">
      <dgm:prSet/>
      <dgm:spPr>
        <a:solidFill>
          <a:srgbClr val="002060"/>
        </a:solidFill>
      </dgm:spPr>
      <dgm:t>
        <a:bodyPr/>
        <a:lstStyle/>
        <a:p>
          <a:endParaRPr lang="en-US"/>
        </a:p>
      </dgm:t>
    </dgm:pt>
    <dgm:pt modelId="{096AD953-FEC5-45D0-A6E0-847D073A657E}" type="pres">
      <dgm:prSet presAssocID="{8B4E44A0-9307-4CB8-A845-E46466EAB661}" presName="cycle" presStyleCnt="0">
        <dgm:presLayoutVars>
          <dgm:dir/>
          <dgm:resizeHandles val="exact"/>
        </dgm:presLayoutVars>
      </dgm:prSet>
      <dgm:spPr/>
      <dgm:t>
        <a:bodyPr/>
        <a:lstStyle/>
        <a:p>
          <a:endParaRPr lang="en-US"/>
        </a:p>
      </dgm:t>
    </dgm:pt>
    <dgm:pt modelId="{057A7188-B328-4E41-A03E-E7C2AC80437A}" type="pres">
      <dgm:prSet presAssocID="{D860B66F-DBBA-46DA-905A-A49D81D6927D}" presName="node" presStyleLbl="node1" presStyleIdx="0" presStyleCnt="2">
        <dgm:presLayoutVars>
          <dgm:bulletEnabled val="1"/>
        </dgm:presLayoutVars>
      </dgm:prSet>
      <dgm:spPr/>
      <dgm:t>
        <a:bodyPr/>
        <a:lstStyle/>
        <a:p>
          <a:endParaRPr lang="en-US"/>
        </a:p>
      </dgm:t>
    </dgm:pt>
    <dgm:pt modelId="{B6F68474-3854-4E9A-B045-C2512119CFA3}" type="pres">
      <dgm:prSet presAssocID="{4920C25C-649E-413E-8BC7-0373C52FD784}" presName="sibTrans" presStyleLbl="sibTrans2D1" presStyleIdx="0" presStyleCnt="2"/>
      <dgm:spPr/>
      <dgm:t>
        <a:bodyPr/>
        <a:lstStyle/>
        <a:p>
          <a:endParaRPr lang="en-US"/>
        </a:p>
      </dgm:t>
    </dgm:pt>
    <dgm:pt modelId="{994CC0B1-CAE0-414F-8C2A-345DCC78BB3B}" type="pres">
      <dgm:prSet presAssocID="{4920C25C-649E-413E-8BC7-0373C52FD784}" presName="connectorText" presStyleLbl="sibTrans2D1" presStyleIdx="0" presStyleCnt="2"/>
      <dgm:spPr/>
      <dgm:t>
        <a:bodyPr/>
        <a:lstStyle/>
        <a:p>
          <a:endParaRPr lang="en-US"/>
        </a:p>
      </dgm:t>
    </dgm:pt>
    <dgm:pt modelId="{605AE8A0-F4F7-4236-8481-DA6BC49F458A}" type="pres">
      <dgm:prSet presAssocID="{635072DD-28D3-4519-9090-623539A50880}" presName="node" presStyleLbl="node1" presStyleIdx="1" presStyleCnt="2">
        <dgm:presLayoutVars>
          <dgm:bulletEnabled val="1"/>
        </dgm:presLayoutVars>
      </dgm:prSet>
      <dgm:spPr/>
      <dgm:t>
        <a:bodyPr/>
        <a:lstStyle/>
        <a:p>
          <a:endParaRPr lang="en-US"/>
        </a:p>
      </dgm:t>
    </dgm:pt>
    <dgm:pt modelId="{AED535AB-E128-43E0-A16B-318B30DB28B4}" type="pres">
      <dgm:prSet presAssocID="{DA1197DC-0D03-4542-AD57-7C62E049E65B}" presName="sibTrans" presStyleLbl="sibTrans2D1" presStyleIdx="1" presStyleCnt="2"/>
      <dgm:spPr/>
      <dgm:t>
        <a:bodyPr/>
        <a:lstStyle/>
        <a:p>
          <a:endParaRPr lang="en-US"/>
        </a:p>
      </dgm:t>
    </dgm:pt>
    <dgm:pt modelId="{CB7FF132-DC70-479D-B48E-D88863B659DA}" type="pres">
      <dgm:prSet presAssocID="{DA1197DC-0D03-4542-AD57-7C62E049E65B}" presName="connectorText" presStyleLbl="sibTrans2D1" presStyleIdx="1" presStyleCnt="2"/>
      <dgm:spPr/>
      <dgm:t>
        <a:bodyPr/>
        <a:lstStyle/>
        <a:p>
          <a:endParaRPr lang="en-US"/>
        </a:p>
      </dgm:t>
    </dgm:pt>
  </dgm:ptLst>
  <dgm:cxnLst>
    <dgm:cxn modelId="{E30AD5DB-4E86-434B-BE42-E87EF2929FC5}" type="presOf" srcId="{D860B66F-DBBA-46DA-905A-A49D81D6927D}" destId="{057A7188-B328-4E41-A03E-E7C2AC80437A}" srcOrd="0" destOrd="0" presId="urn:microsoft.com/office/officeart/2005/8/layout/cycle2"/>
    <dgm:cxn modelId="{7490087B-E6C3-4509-8055-9FBAB8D138FE}" srcId="{8B4E44A0-9307-4CB8-A845-E46466EAB661}" destId="{D860B66F-DBBA-46DA-905A-A49D81D6927D}" srcOrd="0" destOrd="0" parTransId="{53F8350D-F358-487C-A45D-89C1B77DFDC3}" sibTransId="{4920C25C-649E-413E-8BC7-0373C52FD784}"/>
    <dgm:cxn modelId="{B93F63D3-9DE0-41B1-9D89-C0033373188B}" type="presOf" srcId="{4920C25C-649E-413E-8BC7-0373C52FD784}" destId="{994CC0B1-CAE0-414F-8C2A-345DCC78BB3B}" srcOrd="1" destOrd="0" presId="urn:microsoft.com/office/officeart/2005/8/layout/cycle2"/>
    <dgm:cxn modelId="{E2F76843-C262-495C-A1C4-E9DC63644F5C}" type="presOf" srcId="{4920C25C-649E-413E-8BC7-0373C52FD784}" destId="{B6F68474-3854-4E9A-B045-C2512119CFA3}" srcOrd="0" destOrd="0" presId="urn:microsoft.com/office/officeart/2005/8/layout/cycle2"/>
    <dgm:cxn modelId="{3883908A-5809-42D3-B11D-BFC28A8B2FBB}" srcId="{8B4E44A0-9307-4CB8-A845-E46466EAB661}" destId="{635072DD-28D3-4519-9090-623539A50880}" srcOrd="1" destOrd="0" parTransId="{E9992206-5D68-4521-8307-7E84E67553C5}" sibTransId="{DA1197DC-0D03-4542-AD57-7C62E049E65B}"/>
    <dgm:cxn modelId="{B21300D6-6957-49C2-A124-EFE8FA424794}" type="presOf" srcId="{635072DD-28D3-4519-9090-623539A50880}" destId="{605AE8A0-F4F7-4236-8481-DA6BC49F458A}" srcOrd="0" destOrd="0" presId="urn:microsoft.com/office/officeart/2005/8/layout/cycle2"/>
    <dgm:cxn modelId="{A42F56C5-3DA2-4B16-A4A6-E3804244E303}" type="presOf" srcId="{DA1197DC-0D03-4542-AD57-7C62E049E65B}" destId="{AED535AB-E128-43E0-A16B-318B30DB28B4}" srcOrd="0" destOrd="0" presId="urn:microsoft.com/office/officeart/2005/8/layout/cycle2"/>
    <dgm:cxn modelId="{5E4F0428-2F93-4A4A-99D7-F8E471359E6B}" type="presOf" srcId="{8B4E44A0-9307-4CB8-A845-E46466EAB661}" destId="{096AD953-FEC5-45D0-A6E0-847D073A657E}" srcOrd="0" destOrd="0" presId="urn:microsoft.com/office/officeart/2005/8/layout/cycle2"/>
    <dgm:cxn modelId="{7B8F65EE-58B3-4EF4-951F-4A5479FA1094}" type="presOf" srcId="{DA1197DC-0D03-4542-AD57-7C62E049E65B}" destId="{CB7FF132-DC70-479D-B48E-D88863B659DA}" srcOrd="1" destOrd="0" presId="urn:microsoft.com/office/officeart/2005/8/layout/cycle2"/>
    <dgm:cxn modelId="{9F12B859-060B-4965-8C1B-EA42D6F08EBE}" type="presParOf" srcId="{096AD953-FEC5-45D0-A6E0-847D073A657E}" destId="{057A7188-B328-4E41-A03E-E7C2AC80437A}" srcOrd="0" destOrd="0" presId="urn:microsoft.com/office/officeart/2005/8/layout/cycle2"/>
    <dgm:cxn modelId="{0D3F0C2D-2C59-414D-A0B1-211E94E4D79F}" type="presParOf" srcId="{096AD953-FEC5-45D0-A6E0-847D073A657E}" destId="{B6F68474-3854-4E9A-B045-C2512119CFA3}" srcOrd="1" destOrd="0" presId="urn:microsoft.com/office/officeart/2005/8/layout/cycle2"/>
    <dgm:cxn modelId="{E0481AD3-FB4D-4EC6-8089-0E92BD87931A}" type="presParOf" srcId="{B6F68474-3854-4E9A-B045-C2512119CFA3}" destId="{994CC0B1-CAE0-414F-8C2A-345DCC78BB3B}" srcOrd="0" destOrd="0" presId="urn:microsoft.com/office/officeart/2005/8/layout/cycle2"/>
    <dgm:cxn modelId="{C4E6B6FD-2973-434F-85EC-BF69DF5E7758}" type="presParOf" srcId="{096AD953-FEC5-45D0-A6E0-847D073A657E}" destId="{605AE8A0-F4F7-4236-8481-DA6BC49F458A}" srcOrd="2" destOrd="0" presId="urn:microsoft.com/office/officeart/2005/8/layout/cycle2"/>
    <dgm:cxn modelId="{C12DE8DB-16E3-4F08-A964-0C50653CE3AD}" type="presParOf" srcId="{096AD953-FEC5-45D0-A6E0-847D073A657E}" destId="{AED535AB-E128-43E0-A16B-318B30DB28B4}" srcOrd="3" destOrd="0" presId="urn:microsoft.com/office/officeart/2005/8/layout/cycle2"/>
    <dgm:cxn modelId="{81930475-7A31-493C-A846-5A4631EAF0A4}" type="presParOf" srcId="{AED535AB-E128-43E0-A16B-318B30DB28B4}" destId="{CB7FF132-DC70-479D-B48E-D88863B659D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986E72-35FB-4D68-ABFB-D17568B5FBE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84AD3EEF-284C-47C4-AD4E-A748D6F7AAA2}">
      <dgm:prSet/>
      <dgm:spPr/>
      <dgm:t>
        <a:bodyPr/>
        <a:lstStyle/>
        <a:p>
          <a:pPr rtl="0"/>
          <a:r>
            <a:rPr lang="en-US" smtClean="0"/>
            <a:t>Colposcopy?</a:t>
          </a:r>
          <a:endParaRPr lang="en-US"/>
        </a:p>
      </dgm:t>
    </dgm:pt>
    <dgm:pt modelId="{1A2D3816-742E-4491-829B-D4730AD55211}" type="parTrans" cxnId="{51EF4B03-AFA3-45BD-8288-B716B51B1784}">
      <dgm:prSet/>
      <dgm:spPr/>
      <dgm:t>
        <a:bodyPr/>
        <a:lstStyle/>
        <a:p>
          <a:endParaRPr lang="en-US"/>
        </a:p>
      </dgm:t>
    </dgm:pt>
    <dgm:pt modelId="{0F5C796F-B738-4A78-BB6A-792EDE53144A}" type="sibTrans" cxnId="{51EF4B03-AFA3-45BD-8288-B716B51B1784}">
      <dgm:prSet/>
      <dgm:spPr/>
      <dgm:t>
        <a:bodyPr/>
        <a:lstStyle/>
        <a:p>
          <a:endParaRPr lang="en-US"/>
        </a:p>
      </dgm:t>
    </dgm:pt>
    <dgm:pt modelId="{0A06CADE-C2C6-4B41-94B4-C4D7DC2871CD}">
      <dgm:prSet/>
      <dgm:spPr/>
      <dgm:t>
        <a:bodyPr/>
        <a:lstStyle/>
        <a:p>
          <a:pPr rtl="0"/>
          <a:r>
            <a:rPr lang="en-US" smtClean="0"/>
            <a:t>Biopsy?</a:t>
          </a:r>
          <a:endParaRPr lang="en-US"/>
        </a:p>
      </dgm:t>
    </dgm:pt>
    <dgm:pt modelId="{C41386FD-8764-4839-8781-B2F4D41A630B}" type="parTrans" cxnId="{132E0102-DD22-44FF-8041-3CF3013E3A45}">
      <dgm:prSet/>
      <dgm:spPr/>
      <dgm:t>
        <a:bodyPr/>
        <a:lstStyle/>
        <a:p>
          <a:endParaRPr lang="en-US"/>
        </a:p>
      </dgm:t>
    </dgm:pt>
    <dgm:pt modelId="{5C88A54E-6327-4694-879C-C9943FC3B1A5}" type="sibTrans" cxnId="{132E0102-DD22-44FF-8041-3CF3013E3A45}">
      <dgm:prSet/>
      <dgm:spPr/>
      <dgm:t>
        <a:bodyPr/>
        <a:lstStyle/>
        <a:p>
          <a:endParaRPr lang="en-US"/>
        </a:p>
      </dgm:t>
    </dgm:pt>
    <dgm:pt modelId="{820DBFAA-9978-49D4-B1A0-261B2459DD6B}">
      <dgm:prSet/>
      <dgm:spPr/>
      <dgm:t>
        <a:bodyPr/>
        <a:lstStyle/>
        <a:p>
          <a:pPr rtl="0"/>
          <a:r>
            <a:rPr lang="en-US" smtClean="0"/>
            <a:t>Endometrial curettage?</a:t>
          </a:r>
          <a:endParaRPr lang="en-US"/>
        </a:p>
      </dgm:t>
    </dgm:pt>
    <dgm:pt modelId="{25940F92-E8D7-47E3-8FD8-33D93E1170C7}" type="parTrans" cxnId="{4F83B81B-1598-4CC5-B586-B1EBD07176F5}">
      <dgm:prSet/>
      <dgm:spPr/>
      <dgm:t>
        <a:bodyPr/>
        <a:lstStyle/>
        <a:p>
          <a:endParaRPr lang="en-US"/>
        </a:p>
      </dgm:t>
    </dgm:pt>
    <dgm:pt modelId="{444BA714-944A-4EC9-97A7-090FAF62F238}" type="sibTrans" cxnId="{4F83B81B-1598-4CC5-B586-B1EBD07176F5}">
      <dgm:prSet/>
      <dgm:spPr/>
      <dgm:t>
        <a:bodyPr/>
        <a:lstStyle/>
        <a:p>
          <a:endParaRPr lang="en-US"/>
        </a:p>
      </dgm:t>
    </dgm:pt>
    <dgm:pt modelId="{50E529D3-4CAE-4F69-8DE9-42285DBC8C48}">
      <dgm:prSet/>
      <dgm:spPr/>
      <dgm:t>
        <a:bodyPr/>
        <a:lstStyle/>
        <a:p>
          <a:pPr rtl="0"/>
          <a:r>
            <a:rPr lang="en-US" smtClean="0"/>
            <a:t>Endocervical curettage?</a:t>
          </a:r>
          <a:endParaRPr lang="en-US"/>
        </a:p>
      </dgm:t>
    </dgm:pt>
    <dgm:pt modelId="{C8425071-29D0-45A3-A065-40A5E47C805E}" type="parTrans" cxnId="{21BA69A1-1924-4436-927A-C6B1C8CFA54B}">
      <dgm:prSet/>
      <dgm:spPr/>
      <dgm:t>
        <a:bodyPr/>
        <a:lstStyle/>
        <a:p>
          <a:endParaRPr lang="en-US"/>
        </a:p>
      </dgm:t>
    </dgm:pt>
    <dgm:pt modelId="{5A94C5DA-8F40-4130-8C44-016689897B5E}" type="sibTrans" cxnId="{21BA69A1-1924-4436-927A-C6B1C8CFA54B}">
      <dgm:prSet/>
      <dgm:spPr/>
      <dgm:t>
        <a:bodyPr/>
        <a:lstStyle/>
        <a:p>
          <a:endParaRPr lang="en-US"/>
        </a:p>
      </dgm:t>
    </dgm:pt>
    <dgm:pt modelId="{EC5E3796-5EDC-4BA0-AE7D-BCB3C2A687CE}">
      <dgm:prSet/>
      <dgm:spPr/>
      <dgm:t>
        <a:bodyPr/>
        <a:lstStyle/>
        <a:p>
          <a:pPr rtl="0"/>
          <a:r>
            <a:rPr lang="en-US" smtClean="0"/>
            <a:t>Conization?</a:t>
          </a:r>
          <a:endParaRPr lang="en-US"/>
        </a:p>
      </dgm:t>
    </dgm:pt>
    <dgm:pt modelId="{9EF23FBF-2A48-4060-A4A6-524A4E6454AC}" type="parTrans" cxnId="{F0B7339A-86B2-4DC2-B27F-F134474DF74F}">
      <dgm:prSet/>
      <dgm:spPr/>
      <dgm:t>
        <a:bodyPr/>
        <a:lstStyle/>
        <a:p>
          <a:endParaRPr lang="en-US"/>
        </a:p>
      </dgm:t>
    </dgm:pt>
    <dgm:pt modelId="{D07FFA1C-4409-4C62-A03A-D3B11D5EAF6B}" type="sibTrans" cxnId="{F0B7339A-86B2-4DC2-B27F-F134474DF74F}">
      <dgm:prSet/>
      <dgm:spPr/>
      <dgm:t>
        <a:bodyPr/>
        <a:lstStyle/>
        <a:p>
          <a:endParaRPr lang="en-US"/>
        </a:p>
      </dgm:t>
    </dgm:pt>
    <dgm:pt modelId="{09EDD78B-CBDB-4CE9-9C74-D67BB26E48FD}">
      <dgm:prSet/>
      <dgm:spPr/>
      <dgm:t>
        <a:bodyPr/>
        <a:lstStyle/>
        <a:p>
          <a:pPr rtl="0"/>
          <a:r>
            <a:rPr lang="en-US" smtClean="0"/>
            <a:t>Treatment?</a:t>
          </a:r>
          <a:endParaRPr lang="en-US"/>
        </a:p>
      </dgm:t>
    </dgm:pt>
    <dgm:pt modelId="{62DEEEA3-CE21-4089-A1F1-CE4D02B128CE}" type="parTrans" cxnId="{ABC9DBD1-8F34-4506-BE17-E45962B0A12D}">
      <dgm:prSet/>
      <dgm:spPr/>
      <dgm:t>
        <a:bodyPr/>
        <a:lstStyle/>
        <a:p>
          <a:endParaRPr lang="en-US"/>
        </a:p>
      </dgm:t>
    </dgm:pt>
    <dgm:pt modelId="{F85AE2E6-E5B1-4E20-B3A7-A6C5B73FD70C}" type="sibTrans" cxnId="{ABC9DBD1-8F34-4506-BE17-E45962B0A12D}">
      <dgm:prSet/>
      <dgm:spPr/>
      <dgm:t>
        <a:bodyPr/>
        <a:lstStyle/>
        <a:p>
          <a:endParaRPr lang="en-US"/>
        </a:p>
      </dgm:t>
    </dgm:pt>
    <dgm:pt modelId="{9924768E-B4ED-4B5E-9DE2-19C4B23DE9F2}">
      <dgm:prSet/>
      <dgm:spPr/>
      <dgm:t>
        <a:bodyPr/>
        <a:lstStyle/>
        <a:p>
          <a:pPr rtl="0"/>
          <a:r>
            <a:rPr lang="en-US" smtClean="0"/>
            <a:t>Observation?</a:t>
          </a:r>
          <a:endParaRPr lang="en-US"/>
        </a:p>
      </dgm:t>
    </dgm:pt>
    <dgm:pt modelId="{C99D8807-69D1-4E34-87EF-891D3E57F23D}" type="parTrans" cxnId="{C2D29D0F-9B89-459C-8924-5D7F8C19128D}">
      <dgm:prSet/>
      <dgm:spPr/>
      <dgm:t>
        <a:bodyPr/>
        <a:lstStyle/>
        <a:p>
          <a:endParaRPr lang="en-US"/>
        </a:p>
      </dgm:t>
    </dgm:pt>
    <dgm:pt modelId="{10B8F7F8-C012-4087-ACAB-2C1E087B9515}" type="sibTrans" cxnId="{C2D29D0F-9B89-459C-8924-5D7F8C19128D}">
      <dgm:prSet/>
      <dgm:spPr/>
      <dgm:t>
        <a:bodyPr/>
        <a:lstStyle/>
        <a:p>
          <a:endParaRPr lang="en-US"/>
        </a:p>
      </dgm:t>
    </dgm:pt>
    <dgm:pt modelId="{AE574CB3-EC15-4D5F-9717-001E38FE1DAB}" type="pres">
      <dgm:prSet presAssocID="{06986E72-35FB-4D68-ABFB-D17568B5FBE6}" presName="compositeShape" presStyleCnt="0">
        <dgm:presLayoutVars>
          <dgm:chMax val="7"/>
          <dgm:dir/>
          <dgm:resizeHandles val="exact"/>
        </dgm:presLayoutVars>
      </dgm:prSet>
      <dgm:spPr/>
      <dgm:t>
        <a:bodyPr/>
        <a:lstStyle/>
        <a:p>
          <a:endParaRPr lang="en-US"/>
        </a:p>
      </dgm:t>
    </dgm:pt>
    <dgm:pt modelId="{D5FC2E4D-6965-4E88-B821-D4AF8756D879}" type="pres">
      <dgm:prSet presAssocID="{84AD3EEF-284C-47C4-AD4E-A748D6F7AAA2}" presName="circ1" presStyleLbl="vennNode1" presStyleIdx="0" presStyleCnt="7"/>
      <dgm:spPr>
        <a:solidFill>
          <a:srgbClr val="C00000">
            <a:alpha val="50000"/>
          </a:srgbClr>
        </a:solidFill>
      </dgm:spPr>
      <dgm:t>
        <a:bodyPr/>
        <a:lstStyle/>
        <a:p>
          <a:endParaRPr lang="en-US"/>
        </a:p>
      </dgm:t>
    </dgm:pt>
    <dgm:pt modelId="{4469B0DB-CB6A-4941-BD48-B6504679C4D4}" type="pres">
      <dgm:prSet presAssocID="{84AD3EEF-284C-47C4-AD4E-A748D6F7AAA2}" presName="circ1Tx" presStyleLbl="revTx" presStyleIdx="0" presStyleCnt="0">
        <dgm:presLayoutVars>
          <dgm:chMax val="0"/>
          <dgm:chPref val="0"/>
          <dgm:bulletEnabled val="1"/>
        </dgm:presLayoutVars>
      </dgm:prSet>
      <dgm:spPr/>
      <dgm:t>
        <a:bodyPr/>
        <a:lstStyle/>
        <a:p>
          <a:endParaRPr lang="en-US"/>
        </a:p>
      </dgm:t>
    </dgm:pt>
    <dgm:pt modelId="{35E37F42-E49B-4644-A5F7-4809FE2DD9C1}" type="pres">
      <dgm:prSet presAssocID="{0A06CADE-C2C6-4B41-94B4-C4D7DC2871CD}" presName="circ2" presStyleLbl="vennNode1" presStyleIdx="1" presStyleCnt="7"/>
      <dgm:spPr>
        <a:solidFill>
          <a:schemeClr val="tx1">
            <a:alpha val="50000"/>
          </a:schemeClr>
        </a:solidFill>
      </dgm:spPr>
      <dgm:t>
        <a:bodyPr/>
        <a:lstStyle/>
        <a:p>
          <a:endParaRPr lang="en-US"/>
        </a:p>
      </dgm:t>
    </dgm:pt>
    <dgm:pt modelId="{97CBDB1A-F4A0-45B0-8E62-DCD1E052ADB7}" type="pres">
      <dgm:prSet presAssocID="{0A06CADE-C2C6-4B41-94B4-C4D7DC2871CD}" presName="circ2Tx" presStyleLbl="revTx" presStyleIdx="0" presStyleCnt="0">
        <dgm:presLayoutVars>
          <dgm:chMax val="0"/>
          <dgm:chPref val="0"/>
          <dgm:bulletEnabled val="1"/>
        </dgm:presLayoutVars>
      </dgm:prSet>
      <dgm:spPr/>
      <dgm:t>
        <a:bodyPr/>
        <a:lstStyle/>
        <a:p>
          <a:endParaRPr lang="en-US"/>
        </a:p>
      </dgm:t>
    </dgm:pt>
    <dgm:pt modelId="{8BCF8849-1588-457B-9BB7-43840B511085}" type="pres">
      <dgm:prSet presAssocID="{820DBFAA-9978-49D4-B1A0-261B2459DD6B}" presName="circ3" presStyleLbl="vennNode1" presStyleIdx="2" presStyleCnt="7"/>
      <dgm:spPr>
        <a:solidFill>
          <a:srgbClr val="C00000">
            <a:alpha val="50000"/>
          </a:srgbClr>
        </a:solidFill>
      </dgm:spPr>
      <dgm:t>
        <a:bodyPr/>
        <a:lstStyle/>
        <a:p>
          <a:endParaRPr lang="en-US"/>
        </a:p>
      </dgm:t>
    </dgm:pt>
    <dgm:pt modelId="{22E23EA6-BA1A-4F45-AE29-E05700041608}" type="pres">
      <dgm:prSet presAssocID="{820DBFAA-9978-49D4-B1A0-261B2459DD6B}" presName="circ3Tx" presStyleLbl="revTx" presStyleIdx="0" presStyleCnt="0">
        <dgm:presLayoutVars>
          <dgm:chMax val="0"/>
          <dgm:chPref val="0"/>
          <dgm:bulletEnabled val="1"/>
        </dgm:presLayoutVars>
      </dgm:prSet>
      <dgm:spPr/>
      <dgm:t>
        <a:bodyPr/>
        <a:lstStyle/>
        <a:p>
          <a:endParaRPr lang="en-US"/>
        </a:p>
      </dgm:t>
    </dgm:pt>
    <dgm:pt modelId="{C4760086-7940-4AC6-92A2-5D6BEAC2E377}" type="pres">
      <dgm:prSet presAssocID="{50E529D3-4CAE-4F69-8DE9-42285DBC8C48}" presName="circ4" presStyleLbl="vennNode1" presStyleIdx="3" presStyleCnt="7"/>
      <dgm:spPr>
        <a:solidFill>
          <a:srgbClr val="C00000">
            <a:alpha val="50000"/>
          </a:srgbClr>
        </a:solidFill>
      </dgm:spPr>
      <dgm:t>
        <a:bodyPr/>
        <a:lstStyle/>
        <a:p>
          <a:endParaRPr lang="en-US"/>
        </a:p>
      </dgm:t>
    </dgm:pt>
    <dgm:pt modelId="{5D83BC93-56A4-4354-8ED8-A9F7529F46FF}" type="pres">
      <dgm:prSet presAssocID="{50E529D3-4CAE-4F69-8DE9-42285DBC8C48}" presName="circ4Tx" presStyleLbl="revTx" presStyleIdx="0" presStyleCnt="0">
        <dgm:presLayoutVars>
          <dgm:chMax val="0"/>
          <dgm:chPref val="0"/>
          <dgm:bulletEnabled val="1"/>
        </dgm:presLayoutVars>
      </dgm:prSet>
      <dgm:spPr/>
      <dgm:t>
        <a:bodyPr/>
        <a:lstStyle/>
        <a:p>
          <a:endParaRPr lang="en-US"/>
        </a:p>
      </dgm:t>
    </dgm:pt>
    <dgm:pt modelId="{02E8A91E-58C9-4340-AC39-021E72364D49}" type="pres">
      <dgm:prSet presAssocID="{EC5E3796-5EDC-4BA0-AE7D-BCB3C2A687CE}" presName="circ5" presStyleLbl="vennNode1" presStyleIdx="4" presStyleCnt="7"/>
      <dgm:spPr>
        <a:solidFill>
          <a:schemeClr val="tx1">
            <a:alpha val="50000"/>
          </a:schemeClr>
        </a:solidFill>
      </dgm:spPr>
      <dgm:t>
        <a:bodyPr/>
        <a:lstStyle/>
        <a:p>
          <a:endParaRPr lang="en-US"/>
        </a:p>
      </dgm:t>
    </dgm:pt>
    <dgm:pt modelId="{C5993CD8-033A-44C6-A511-04327C31BEEC}" type="pres">
      <dgm:prSet presAssocID="{EC5E3796-5EDC-4BA0-AE7D-BCB3C2A687CE}" presName="circ5Tx" presStyleLbl="revTx" presStyleIdx="0" presStyleCnt="0">
        <dgm:presLayoutVars>
          <dgm:chMax val="0"/>
          <dgm:chPref val="0"/>
          <dgm:bulletEnabled val="1"/>
        </dgm:presLayoutVars>
      </dgm:prSet>
      <dgm:spPr/>
      <dgm:t>
        <a:bodyPr/>
        <a:lstStyle/>
        <a:p>
          <a:endParaRPr lang="en-US"/>
        </a:p>
      </dgm:t>
    </dgm:pt>
    <dgm:pt modelId="{F3F2ECFE-5843-4700-85BC-7E8B18C988B2}" type="pres">
      <dgm:prSet presAssocID="{09EDD78B-CBDB-4CE9-9C74-D67BB26E48FD}" presName="circ6" presStyleLbl="vennNode1" presStyleIdx="5" presStyleCnt="7"/>
      <dgm:spPr>
        <a:solidFill>
          <a:srgbClr val="C00000">
            <a:alpha val="50000"/>
          </a:srgbClr>
        </a:solidFill>
      </dgm:spPr>
      <dgm:t>
        <a:bodyPr/>
        <a:lstStyle/>
        <a:p>
          <a:endParaRPr lang="en-US"/>
        </a:p>
      </dgm:t>
    </dgm:pt>
    <dgm:pt modelId="{6E0C7707-7D7C-4B10-88D6-5A8F67D22F8E}" type="pres">
      <dgm:prSet presAssocID="{09EDD78B-CBDB-4CE9-9C74-D67BB26E48FD}" presName="circ6Tx" presStyleLbl="revTx" presStyleIdx="0" presStyleCnt="0">
        <dgm:presLayoutVars>
          <dgm:chMax val="0"/>
          <dgm:chPref val="0"/>
          <dgm:bulletEnabled val="1"/>
        </dgm:presLayoutVars>
      </dgm:prSet>
      <dgm:spPr/>
      <dgm:t>
        <a:bodyPr/>
        <a:lstStyle/>
        <a:p>
          <a:endParaRPr lang="en-US"/>
        </a:p>
      </dgm:t>
    </dgm:pt>
    <dgm:pt modelId="{18D3B6EC-869D-46EF-8768-B33166BCE9B8}" type="pres">
      <dgm:prSet presAssocID="{9924768E-B4ED-4B5E-9DE2-19C4B23DE9F2}" presName="circ7" presStyleLbl="vennNode1" presStyleIdx="6" presStyleCnt="7" custLinFactNeighborY="-2196"/>
      <dgm:spPr>
        <a:solidFill>
          <a:schemeClr val="tx1">
            <a:alpha val="50000"/>
          </a:schemeClr>
        </a:solidFill>
      </dgm:spPr>
      <dgm:t>
        <a:bodyPr/>
        <a:lstStyle/>
        <a:p>
          <a:endParaRPr lang="en-US"/>
        </a:p>
      </dgm:t>
    </dgm:pt>
    <dgm:pt modelId="{B5772210-E878-4C58-812E-435F15951568}" type="pres">
      <dgm:prSet presAssocID="{9924768E-B4ED-4B5E-9DE2-19C4B23DE9F2}" presName="circ7Tx" presStyleLbl="revTx" presStyleIdx="0" presStyleCnt="0">
        <dgm:presLayoutVars>
          <dgm:chMax val="0"/>
          <dgm:chPref val="0"/>
          <dgm:bulletEnabled val="1"/>
        </dgm:presLayoutVars>
      </dgm:prSet>
      <dgm:spPr/>
      <dgm:t>
        <a:bodyPr/>
        <a:lstStyle/>
        <a:p>
          <a:endParaRPr lang="en-US"/>
        </a:p>
      </dgm:t>
    </dgm:pt>
  </dgm:ptLst>
  <dgm:cxnLst>
    <dgm:cxn modelId="{7BA7ABC6-3110-4107-8061-34A53320BA32}" type="presOf" srcId="{0A06CADE-C2C6-4B41-94B4-C4D7DC2871CD}" destId="{97CBDB1A-F4A0-45B0-8E62-DCD1E052ADB7}" srcOrd="0" destOrd="0" presId="urn:microsoft.com/office/officeart/2005/8/layout/venn1"/>
    <dgm:cxn modelId="{C2D29D0F-9B89-459C-8924-5D7F8C19128D}" srcId="{06986E72-35FB-4D68-ABFB-D17568B5FBE6}" destId="{9924768E-B4ED-4B5E-9DE2-19C4B23DE9F2}" srcOrd="6" destOrd="0" parTransId="{C99D8807-69D1-4E34-87EF-891D3E57F23D}" sibTransId="{10B8F7F8-C012-4087-ACAB-2C1E087B9515}"/>
    <dgm:cxn modelId="{84B297B8-A624-4C84-B5D9-64DC1582F5A1}" type="presOf" srcId="{06986E72-35FB-4D68-ABFB-D17568B5FBE6}" destId="{AE574CB3-EC15-4D5F-9717-001E38FE1DAB}" srcOrd="0" destOrd="0" presId="urn:microsoft.com/office/officeart/2005/8/layout/venn1"/>
    <dgm:cxn modelId="{E0D43A10-0479-419D-8CAB-BB40FF01F058}" type="presOf" srcId="{9924768E-B4ED-4B5E-9DE2-19C4B23DE9F2}" destId="{B5772210-E878-4C58-812E-435F15951568}" srcOrd="0" destOrd="0" presId="urn:microsoft.com/office/officeart/2005/8/layout/venn1"/>
    <dgm:cxn modelId="{51EF4B03-AFA3-45BD-8288-B716B51B1784}" srcId="{06986E72-35FB-4D68-ABFB-D17568B5FBE6}" destId="{84AD3EEF-284C-47C4-AD4E-A748D6F7AAA2}" srcOrd="0" destOrd="0" parTransId="{1A2D3816-742E-4491-829B-D4730AD55211}" sibTransId="{0F5C796F-B738-4A78-BB6A-792EDE53144A}"/>
    <dgm:cxn modelId="{579D9374-3AE6-4F7F-9DC1-BBDA7F7CDBFA}" type="presOf" srcId="{EC5E3796-5EDC-4BA0-AE7D-BCB3C2A687CE}" destId="{C5993CD8-033A-44C6-A511-04327C31BEEC}" srcOrd="0" destOrd="0" presId="urn:microsoft.com/office/officeart/2005/8/layout/venn1"/>
    <dgm:cxn modelId="{21BA69A1-1924-4436-927A-C6B1C8CFA54B}" srcId="{06986E72-35FB-4D68-ABFB-D17568B5FBE6}" destId="{50E529D3-4CAE-4F69-8DE9-42285DBC8C48}" srcOrd="3" destOrd="0" parTransId="{C8425071-29D0-45A3-A065-40A5E47C805E}" sibTransId="{5A94C5DA-8F40-4130-8C44-016689897B5E}"/>
    <dgm:cxn modelId="{A1E86A1C-1C82-456E-9256-B13913C18012}" type="presOf" srcId="{09EDD78B-CBDB-4CE9-9C74-D67BB26E48FD}" destId="{6E0C7707-7D7C-4B10-88D6-5A8F67D22F8E}" srcOrd="0" destOrd="0" presId="urn:microsoft.com/office/officeart/2005/8/layout/venn1"/>
    <dgm:cxn modelId="{CD59F9F3-26BF-4357-9839-B50F63493467}" type="presOf" srcId="{84AD3EEF-284C-47C4-AD4E-A748D6F7AAA2}" destId="{4469B0DB-CB6A-4941-BD48-B6504679C4D4}" srcOrd="0" destOrd="0" presId="urn:microsoft.com/office/officeart/2005/8/layout/venn1"/>
    <dgm:cxn modelId="{09075968-ABF7-4747-8603-B4CCDE90051C}" type="presOf" srcId="{50E529D3-4CAE-4F69-8DE9-42285DBC8C48}" destId="{5D83BC93-56A4-4354-8ED8-A9F7529F46FF}" srcOrd="0" destOrd="0" presId="urn:microsoft.com/office/officeart/2005/8/layout/venn1"/>
    <dgm:cxn modelId="{F0B7339A-86B2-4DC2-B27F-F134474DF74F}" srcId="{06986E72-35FB-4D68-ABFB-D17568B5FBE6}" destId="{EC5E3796-5EDC-4BA0-AE7D-BCB3C2A687CE}" srcOrd="4" destOrd="0" parTransId="{9EF23FBF-2A48-4060-A4A6-524A4E6454AC}" sibTransId="{D07FFA1C-4409-4C62-A03A-D3B11D5EAF6B}"/>
    <dgm:cxn modelId="{132E0102-DD22-44FF-8041-3CF3013E3A45}" srcId="{06986E72-35FB-4D68-ABFB-D17568B5FBE6}" destId="{0A06CADE-C2C6-4B41-94B4-C4D7DC2871CD}" srcOrd="1" destOrd="0" parTransId="{C41386FD-8764-4839-8781-B2F4D41A630B}" sibTransId="{5C88A54E-6327-4694-879C-C9943FC3B1A5}"/>
    <dgm:cxn modelId="{4F83B81B-1598-4CC5-B586-B1EBD07176F5}" srcId="{06986E72-35FB-4D68-ABFB-D17568B5FBE6}" destId="{820DBFAA-9978-49D4-B1A0-261B2459DD6B}" srcOrd="2" destOrd="0" parTransId="{25940F92-E8D7-47E3-8FD8-33D93E1170C7}" sibTransId="{444BA714-944A-4EC9-97A7-090FAF62F238}"/>
    <dgm:cxn modelId="{ABC9DBD1-8F34-4506-BE17-E45962B0A12D}" srcId="{06986E72-35FB-4D68-ABFB-D17568B5FBE6}" destId="{09EDD78B-CBDB-4CE9-9C74-D67BB26E48FD}" srcOrd="5" destOrd="0" parTransId="{62DEEEA3-CE21-4089-A1F1-CE4D02B128CE}" sibTransId="{F85AE2E6-E5B1-4E20-B3A7-A6C5B73FD70C}"/>
    <dgm:cxn modelId="{8F2580D6-9CD3-48D0-BAFD-015BA95A0840}" type="presOf" srcId="{820DBFAA-9978-49D4-B1A0-261B2459DD6B}" destId="{22E23EA6-BA1A-4F45-AE29-E05700041608}" srcOrd="0" destOrd="0" presId="urn:microsoft.com/office/officeart/2005/8/layout/venn1"/>
    <dgm:cxn modelId="{8AA77EEF-07D3-4AF6-A8C7-B6F87D6B7A85}" type="presParOf" srcId="{AE574CB3-EC15-4D5F-9717-001E38FE1DAB}" destId="{D5FC2E4D-6965-4E88-B821-D4AF8756D879}" srcOrd="0" destOrd="0" presId="urn:microsoft.com/office/officeart/2005/8/layout/venn1"/>
    <dgm:cxn modelId="{8F23D98C-1C20-499C-9FC7-444AEE199BE5}" type="presParOf" srcId="{AE574CB3-EC15-4D5F-9717-001E38FE1DAB}" destId="{4469B0DB-CB6A-4941-BD48-B6504679C4D4}" srcOrd="1" destOrd="0" presId="urn:microsoft.com/office/officeart/2005/8/layout/venn1"/>
    <dgm:cxn modelId="{AC21F5D4-584C-4D1A-AAF2-A4D98BA6DADA}" type="presParOf" srcId="{AE574CB3-EC15-4D5F-9717-001E38FE1DAB}" destId="{35E37F42-E49B-4644-A5F7-4809FE2DD9C1}" srcOrd="2" destOrd="0" presId="urn:microsoft.com/office/officeart/2005/8/layout/venn1"/>
    <dgm:cxn modelId="{9B89C3CE-0CFD-4718-9180-79B4C260DB34}" type="presParOf" srcId="{AE574CB3-EC15-4D5F-9717-001E38FE1DAB}" destId="{97CBDB1A-F4A0-45B0-8E62-DCD1E052ADB7}" srcOrd="3" destOrd="0" presId="urn:microsoft.com/office/officeart/2005/8/layout/venn1"/>
    <dgm:cxn modelId="{E00769FB-9B89-430C-98A5-35054498B073}" type="presParOf" srcId="{AE574CB3-EC15-4D5F-9717-001E38FE1DAB}" destId="{8BCF8849-1588-457B-9BB7-43840B511085}" srcOrd="4" destOrd="0" presId="urn:microsoft.com/office/officeart/2005/8/layout/venn1"/>
    <dgm:cxn modelId="{03532F36-C47D-4573-BDA0-C17CF586EE93}" type="presParOf" srcId="{AE574CB3-EC15-4D5F-9717-001E38FE1DAB}" destId="{22E23EA6-BA1A-4F45-AE29-E05700041608}" srcOrd="5" destOrd="0" presId="urn:microsoft.com/office/officeart/2005/8/layout/venn1"/>
    <dgm:cxn modelId="{02094A08-B4C7-407C-A66E-F6B51D27C052}" type="presParOf" srcId="{AE574CB3-EC15-4D5F-9717-001E38FE1DAB}" destId="{C4760086-7940-4AC6-92A2-5D6BEAC2E377}" srcOrd="6" destOrd="0" presId="urn:microsoft.com/office/officeart/2005/8/layout/venn1"/>
    <dgm:cxn modelId="{DAFB98B8-9A59-487A-B807-EB60F86FDB4E}" type="presParOf" srcId="{AE574CB3-EC15-4D5F-9717-001E38FE1DAB}" destId="{5D83BC93-56A4-4354-8ED8-A9F7529F46FF}" srcOrd="7" destOrd="0" presId="urn:microsoft.com/office/officeart/2005/8/layout/venn1"/>
    <dgm:cxn modelId="{9A77212C-A209-4184-B7CA-FD343EF37697}" type="presParOf" srcId="{AE574CB3-EC15-4D5F-9717-001E38FE1DAB}" destId="{02E8A91E-58C9-4340-AC39-021E72364D49}" srcOrd="8" destOrd="0" presId="urn:microsoft.com/office/officeart/2005/8/layout/venn1"/>
    <dgm:cxn modelId="{951676EE-8A63-4E55-8493-ECF5698B8AFD}" type="presParOf" srcId="{AE574CB3-EC15-4D5F-9717-001E38FE1DAB}" destId="{C5993CD8-033A-44C6-A511-04327C31BEEC}" srcOrd="9" destOrd="0" presId="urn:microsoft.com/office/officeart/2005/8/layout/venn1"/>
    <dgm:cxn modelId="{E3B33CE5-1D27-4E0B-A528-40550D693DBF}" type="presParOf" srcId="{AE574CB3-EC15-4D5F-9717-001E38FE1DAB}" destId="{F3F2ECFE-5843-4700-85BC-7E8B18C988B2}" srcOrd="10" destOrd="0" presId="urn:microsoft.com/office/officeart/2005/8/layout/venn1"/>
    <dgm:cxn modelId="{80465F2B-6248-47E8-91C0-D9AC91879A99}" type="presParOf" srcId="{AE574CB3-EC15-4D5F-9717-001E38FE1DAB}" destId="{6E0C7707-7D7C-4B10-88D6-5A8F67D22F8E}" srcOrd="11" destOrd="0" presId="urn:microsoft.com/office/officeart/2005/8/layout/venn1"/>
    <dgm:cxn modelId="{7DF58CF0-6C25-4783-8D3B-8DC74A474A7B}" type="presParOf" srcId="{AE574CB3-EC15-4D5F-9717-001E38FE1DAB}" destId="{18D3B6EC-869D-46EF-8768-B33166BCE9B8}" srcOrd="12" destOrd="0" presId="urn:microsoft.com/office/officeart/2005/8/layout/venn1"/>
    <dgm:cxn modelId="{077E5B50-8A58-4555-BBB4-7E3CA31666F7}" type="presParOf" srcId="{AE574CB3-EC15-4D5F-9717-001E38FE1DAB}" destId="{B5772210-E878-4C58-812E-435F15951568}" srcOrd="13" destOrd="0" presId="urn:microsoft.com/office/officeart/2005/8/layout/venn1"/>
  </dgm:cxnLst>
  <dgm:bg/>
  <dgm:whole>
    <a:ln>
      <a:solidFill>
        <a:srgbClr val="C0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32BCC2-E0B8-4C90-930E-B71ACFA51D1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331388-86C0-4398-8C22-6D9B0DFC7302}">
      <dgm:prSet/>
      <dgm:spPr>
        <a:solidFill>
          <a:srgbClr val="7030A0"/>
        </a:solidFill>
      </dgm:spPr>
      <dgm:t>
        <a:bodyPr/>
        <a:lstStyle/>
        <a:p>
          <a:pPr rtl="0"/>
          <a:r>
            <a:rPr lang="en-US" dirty="0" smtClean="0"/>
            <a:t>management is the same as </a:t>
          </a:r>
          <a:r>
            <a:rPr lang="en-US" dirty="0" err="1" smtClean="0"/>
            <a:t>nonpregnant</a:t>
          </a:r>
          <a:r>
            <a:rPr lang="en-US" dirty="0" smtClean="0"/>
            <a:t> women, </a:t>
          </a:r>
        </a:p>
        <a:p>
          <a:pPr rtl="0"/>
          <a:r>
            <a:rPr lang="en-US" dirty="0" smtClean="0"/>
            <a:t>with the following exceptions:</a:t>
          </a:r>
          <a:endParaRPr lang="en-US" dirty="0"/>
        </a:p>
      </dgm:t>
    </dgm:pt>
    <dgm:pt modelId="{2D053C64-78AB-4862-ABC8-C2840ED850B2}" type="parTrans" cxnId="{3350B04B-843B-4DE2-9A16-89C0C0C41472}">
      <dgm:prSet/>
      <dgm:spPr/>
      <dgm:t>
        <a:bodyPr/>
        <a:lstStyle/>
        <a:p>
          <a:endParaRPr lang="en-US"/>
        </a:p>
      </dgm:t>
    </dgm:pt>
    <dgm:pt modelId="{39164B4B-821F-4063-9684-DA6C9E0531AC}" type="sibTrans" cxnId="{3350B04B-843B-4DE2-9A16-89C0C0C41472}">
      <dgm:prSet/>
      <dgm:spPr>
        <a:solidFill>
          <a:schemeClr val="tx2">
            <a:alpha val="90000"/>
          </a:schemeClr>
        </a:solidFill>
      </dgm:spPr>
      <dgm:t>
        <a:bodyPr/>
        <a:lstStyle/>
        <a:p>
          <a:endParaRPr lang="en-US"/>
        </a:p>
      </dgm:t>
    </dgm:pt>
    <dgm:pt modelId="{D186F23B-14C4-44CC-A101-51862469B15A}">
      <dgm:prSet/>
      <dgm:spPr>
        <a:solidFill>
          <a:srgbClr val="FFC000"/>
        </a:solidFill>
      </dgm:spPr>
      <dgm:t>
        <a:bodyPr/>
        <a:lstStyle/>
        <a:p>
          <a:pPr rtl="0"/>
          <a:r>
            <a:rPr lang="en-US" dirty="0" smtClean="0">
              <a:solidFill>
                <a:schemeClr val="tx1"/>
              </a:solidFill>
            </a:rPr>
            <a:t>Expedited treatment with a diagnostic excisional procedure is unacceptable without having first performed colposcopy.</a:t>
          </a:r>
          <a:endParaRPr lang="en-US" dirty="0">
            <a:solidFill>
              <a:schemeClr val="tx1"/>
            </a:solidFill>
          </a:endParaRPr>
        </a:p>
      </dgm:t>
    </dgm:pt>
    <dgm:pt modelId="{E952E42A-3707-4104-ABD0-DE9BCA94962A}" type="parTrans" cxnId="{FBCBF084-0C86-40AD-865F-D48B526C951E}">
      <dgm:prSet/>
      <dgm:spPr/>
      <dgm:t>
        <a:bodyPr/>
        <a:lstStyle/>
        <a:p>
          <a:endParaRPr lang="en-US"/>
        </a:p>
      </dgm:t>
    </dgm:pt>
    <dgm:pt modelId="{80B5924E-3F40-434E-A3E0-C91E5A4AC394}" type="sibTrans" cxnId="{FBCBF084-0C86-40AD-865F-D48B526C951E}">
      <dgm:prSet/>
      <dgm:spPr>
        <a:solidFill>
          <a:schemeClr val="tx2">
            <a:alpha val="90000"/>
          </a:schemeClr>
        </a:solidFill>
      </dgm:spPr>
      <dgm:t>
        <a:bodyPr/>
        <a:lstStyle/>
        <a:p>
          <a:endParaRPr lang="en-US"/>
        </a:p>
      </dgm:t>
    </dgm:pt>
    <dgm:pt modelId="{56F021A2-F560-4B17-9009-D4E184DC08E2}">
      <dgm:prSet/>
      <dgm:spPr>
        <a:solidFill>
          <a:srgbClr val="7030A0"/>
        </a:solidFill>
      </dgm:spPr>
      <dgm:t>
        <a:bodyPr/>
        <a:lstStyle/>
        <a:p>
          <a:pPr rtl="0"/>
          <a:r>
            <a:rPr lang="en-US" smtClean="0"/>
            <a:t>Endocervical curettage and endometrial biopsy should not be performed as part of the colposcopic evaluation</a:t>
          </a:r>
          <a:endParaRPr lang="en-US"/>
        </a:p>
      </dgm:t>
    </dgm:pt>
    <dgm:pt modelId="{CAEEBA5E-FA8B-48F3-BF7F-DFE9BDD898EF}" type="parTrans" cxnId="{4BF4D976-5399-4FB1-9718-0E4D509D351A}">
      <dgm:prSet/>
      <dgm:spPr/>
      <dgm:t>
        <a:bodyPr/>
        <a:lstStyle/>
        <a:p>
          <a:endParaRPr lang="en-US"/>
        </a:p>
      </dgm:t>
    </dgm:pt>
    <dgm:pt modelId="{51C132D6-ADC2-45C8-8892-51E8D3BF6E88}" type="sibTrans" cxnId="{4BF4D976-5399-4FB1-9718-0E4D509D351A}">
      <dgm:prSet/>
      <dgm:spPr>
        <a:solidFill>
          <a:schemeClr val="tx2">
            <a:alpha val="90000"/>
          </a:schemeClr>
        </a:solidFill>
      </dgm:spPr>
      <dgm:t>
        <a:bodyPr/>
        <a:lstStyle/>
        <a:p>
          <a:endParaRPr lang="en-US"/>
        </a:p>
      </dgm:t>
    </dgm:pt>
    <dgm:pt modelId="{1367FCC8-73DF-49D5-A45F-13F99C0F281E}">
      <dgm:prSet/>
      <dgm:spPr>
        <a:solidFill>
          <a:srgbClr val="FFC000"/>
        </a:solidFill>
      </dgm:spPr>
      <dgm:t>
        <a:bodyPr/>
        <a:lstStyle/>
        <a:p>
          <a:pPr rtl="0"/>
          <a:r>
            <a:rPr lang="en-US" dirty="0" smtClean="0">
              <a:solidFill>
                <a:schemeClr val="tx1"/>
              </a:solidFill>
            </a:rPr>
            <a:t>the </a:t>
          </a:r>
          <a:r>
            <a:rPr lang="en-US" dirty="0" err="1" smtClean="0">
              <a:solidFill>
                <a:schemeClr val="tx1"/>
              </a:solidFill>
            </a:rPr>
            <a:t>endocervical</a:t>
          </a:r>
          <a:r>
            <a:rPr lang="en-US" dirty="0" smtClean="0">
              <a:solidFill>
                <a:schemeClr val="tx1"/>
              </a:solidFill>
            </a:rPr>
            <a:t> canal may be sampled gently with a </a:t>
          </a:r>
          <a:r>
            <a:rPr lang="en-US" dirty="0" err="1" smtClean="0">
              <a:solidFill>
                <a:schemeClr val="tx1"/>
              </a:solidFill>
            </a:rPr>
            <a:t>cytobrush</a:t>
          </a:r>
          <a:r>
            <a:rPr lang="en-US" dirty="0" smtClean="0">
              <a:solidFill>
                <a:schemeClr val="tx1"/>
              </a:solidFill>
            </a:rPr>
            <a:t>.</a:t>
          </a:r>
          <a:endParaRPr lang="en-US" dirty="0">
            <a:solidFill>
              <a:schemeClr val="tx1"/>
            </a:solidFill>
          </a:endParaRPr>
        </a:p>
      </dgm:t>
    </dgm:pt>
    <dgm:pt modelId="{6FFD02FC-19A4-4647-9B7E-25EF90A190E0}" type="parTrans" cxnId="{805CD368-2AE8-4740-9CB7-4E46E18477FB}">
      <dgm:prSet/>
      <dgm:spPr/>
      <dgm:t>
        <a:bodyPr/>
        <a:lstStyle/>
        <a:p>
          <a:endParaRPr lang="en-US"/>
        </a:p>
      </dgm:t>
    </dgm:pt>
    <dgm:pt modelId="{94C8318A-489F-42A1-8ADA-A74CB65028C7}" type="sibTrans" cxnId="{805CD368-2AE8-4740-9CB7-4E46E18477FB}">
      <dgm:prSet/>
      <dgm:spPr/>
      <dgm:t>
        <a:bodyPr/>
        <a:lstStyle/>
        <a:p>
          <a:endParaRPr lang="en-US"/>
        </a:p>
      </dgm:t>
    </dgm:pt>
    <dgm:pt modelId="{F4C79AC9-0A78-4075-83D1-D3167422E40C}" type="pres">
      <dgm:prSet presAssocID="{9432BCC2-E0B8-4C90-930E-B71ACFA51D19}" presName="outerComposite" presStyleCnt="0">
        <dgm:presLayoutVars>
          <dgm:chMax val="5"/>
          <dgm:dir/>
          <dgm:resizeHandles val="exact"/>
        </dgm:presLayoutVars>
      </dgm:prSet>
      <dgm:spPr/>
      <dgm:t>
        <a:bodyPr/>
        <a:lstStyle/>
        <a:p>
          <a:endParaRPr lang="en-US"/>
        </a:p>
      </dgm:t>
    </dgm:pt>
    <dgm:pt modelId="{73DF03B9-4B36-416C-8A46-703ED1808948}" type="pres">
      <dgm:prSet presAssocID="{9432BCC2-E0B8-4C90-930E-B71ACFA51D19}" presName="dummyMaxCanvas" presStyleCnt="0">
        <dgm:presLayoutVars/>
      </dgm:prSet>
      <dgm:spPr/>
    </dgm:pt>
    <dgm:pt modelId="{ACB9499E-0E7A-4D8A-97E8-596AE68023F3}" type="pres">
      <dgm:prSet presAssocID="{9432BCC2-E0B8-4C90-930E-B71ACFA51D19}" presName="FourNodes_1" presStyleLbl="node1" presStyleIdx="0" presStyleCnt="4">
        <dgm:presLayoutVars>
          <dgm:bulletEnabled val="1"/>
        </dgm:presLayoutVars>
      </dgm:prSet>
      <dgm:spPr/>
      <dgm:t>
        <a:bodyPr/>
        <a:lstStyle/>
        <a:p>
          <a:endParaRPr lang="en-US"/>
        </a:p>
      </dgm:t>
    </dgm:pt>
    <dgm:pt modelId="{FBE8A364-F670-498E-A448-E7E243289B24}" type="pres">
      <dgm:prSet presAssocID="{9432BCC2-E0B8-4C90-930E-B71ACFA51D19}" presName="FourNodes_2" presStyleLbl="node1" presStyleIdx="1" presStyleCnt="4">
        <dgm:presLayoutVars>
          <dgm:bulletEnabled val="1"/>
        </dgm:presLayoutVars>
      </dgm:prSet>
      <dgm:spPr/>
      <dgm:t>
        <a:bodyPr/>
        <a:lstStyle/>
        <a:p>
          <a:endParaRPr lang="en-US"/>
        </a:p>
      </dgm:t>
    </dgm:pt>
    <dgm:pt modelId="{232FF003-E879-4FFE-BEF1-F469F8F72BDA}" type="pres">
      <dgm:prSet presAssocID="{9432BCC2-E0B8-4C90-930E-B71ACFA51D19}" presName="FourNodes_3" presStyleLbl="node1" presStyleIdx="2" presStyleCnt="4">
        <dgm:presLayoutVars>
          <dgm:bulletEnabled val="1"/>
        </dgm:presLayoutVars>
      </dgm:prSet>
      <dgm:spPr/>
      <dgm:t>
        <a:bodyPr/>
        <a:lstStyle/>
        <a:p>
          <a:endParaRPr lang="en-US"/>
        </a:p>
      </dgm:t>
    </dgm:pt>
    <dgm:pt modelId="{F5A1C914-BDD2-499B-AF84-4BDCF70B9CFC}" type="pres">
      <dgm:prSet presAssocID="{9432BCC2-E0B8-4C90-930E-B71ACFA51D19}" presName="FourNodes_4" presStyleLbl="node1" presStyleIdx="3" presStyleCnt="4">
        <dgm:presLayoutVars>
          <dgm:bulletEnabled val="1"/>
        </dgm:presLayoutVars>
      </dgm:prSet>
      <dgm:spPr/>
      <dgm:t>
        <a:bodyPr/>
        <a:lstStyle/>
        <a:p>
          <a:endParaRPr lang="en-US"/>
        </a:p>
      </dgm:t>
    </dgm:pt>
    <dgm:pt modelId="{1773CCF9-1027-417C-9691-DF91B1144D10}" type="pres">
      <dgm:prSet presAssocID="{9432BCC2-E0B8-4C90-930E-B71ACFA51D19}" presName="FourConn_1-2" presStyleLbl="fgAccFollowNode1" presStyleIdx="0" presStyleCnt="3">
        <dgm:presLayoutVars>
          <dgm:bulletEnabled val="1"/>
        </dgm:presLayoutVars>
      </dgm:prSet>
      <dgm:spPr/>
      <dgm:t>
        <a:bodyPr/>
        <a:lstStyle/>
        <a:p>
          <a:endParaRPr lang="en-US"/>
        </a:p>
      </dgm:t>
    </dgm:pt>
    <dgm:pt modelId="{0E7A547B-2BF8-4B95-A470-1254D9D40F06}" type="pres">
      <dgm:prSet presAssocID="{9432BCC2-E0B8-4C90-930E-B71ACFA51D19}" presName="FourConn_2-3" presStyleLbl="fgAccFollowNode1" presStyleIdx="1" presStyleCnt="3" custLinFactNeighborX="-2502" custLinFactNeighborY="-3753">
        <dgm:presLayoutVars>
          <dgm:bulletEnabled val="1"/>
        </dgm:presLayoutVars>
      </dgm:prSet>
      <dgm:spPr/>
      <dgm:t>
        <a:bodyPr/>
        <a:lstStyle/>
        <a:p>
          <a:endParaRPr lang="en-US"/>
        </a:p>
      </dgm:t>
    </dgm:pt>
    <dgm:pt modelId="{3D653E81-AFC4-458D-BEC8-629F94DCC68F}" type="pres">
      <dgm:prSet presAssocID="{9432BCC2-E0B8-4C90-930E-B71ACFA51D19}" presName="FourConn_3-4" presStyleLbl="fgAccFollowNode1" presStyleIdx="2" presStyleCnt="3">
        <dgm:presLayoutVars>
          <dgm:bulletEnabled val="1"/>
        </dgm:presLayoutVars>
      </dgm:prSet>
      <dgm:spPr/>
      <dgm:t>
        <a:bodyPr/>
        <a:lstStyle/>
        <a:p>
          <a:endParaRPr lang="en-US"/>
        </a:p>
      </dgm:t>
    </dgm:pt>
    <dgm:pt modelId="{D8336B84-2B86-4DAC-B297-5D558D15AE78}" type="pres">
      <dgm:prSet presAssocID="{9432BCC2-E0B8-4C90-930E-B71ACFA51D19}" presName="FourNodes_1_text" presStyleLbl="node1" presStyleIdx="3" presStyleCnt="4">
        <dgm:presLayoutVars>
          <dgm:bulletEnabled val="1"/>
        </dgm:presLayoutVars>
      </dgm:prSet>
      <dgm:spPr/>
      <dgm:t>
        <a:bodyPr/>
        <a:lstStyle/>
        <a:p>
          <a:endParaRPr lang="en-US"/>
        </a:p>
      </dgm:t>
    </dgm:pt>
    <dgm:pt modelId="{30B1E0DC-A5BD-4C72-8A7E-0ABF46D0A13C}" type="pres">
      <dgm:prSet presAssocID="{9432BCC2-E0B8-4C90-930E-B71ACFA51D19}" presName="FourNodes_2_text" presStyleLbl="node1" presStyleIdx="3" presStyleCnt="4">
        <dgm:presLayoutVars>
          <dgm:bulletEnabled val="1"/>
        </dgm:presLayoutVars>
      </dgm:prSet>
      <dgm:spPr/>
      <dgm:t>
        <a:bodyPr/>
        <a:lstStyle/>
        <a:p>
          <a:endParaRPr lang="en-US"/>
        </a:p>
      </dgm:t>
    </dgm:pt>
    <dgm:pt modelId="{A14CF27B-CE6D-4053-9A2A-C16B69D78A78}" type="pres">
      <dgm:prSet presAssocID="{9432BCC2-E0B8-4C90-930E-B71ACFA51D19}" presName="FourNodes_3_text" presStyleLbl="node1" presStyleIdx="3" presStyleCnt="4">
        <dgm:presLayoutVars>
          <dgm:bulletEnabled val="1"/>
        </dgm:presLayoutVars>
      </dgm:prSet>
      <dgm:spPr/>
      <dgm:t>
        <a:bodyPr/>
        <a:lstStyle/>
        <a:p>
          <a:endParaRPr lang="en-US"/>
        </a:p>
      </dgm:t>
    </dgm:pt>
    <dgm:pt modelId="{99EBFBEE-30E9-44F0-8E69-4D73EEE4F197}" type="pres">
      <dgm:prSet presAssocID="{9432BCC2-E0B8-4C90-930E-B71ACFA51D19}" presName="FourNodes_4_text" presStyleLbl="node1" presStyleIdx="3" presStyleCnt="4">
        <dgm:presLayoutVars>
          <dgm:bulletEnabled val="1"/>
        </dgm:presLayoutVars>
      </dgm:prSet>
      <dgm:spPr/>
      <dgm:t>
        <a:bodyPr/>
        <a:lstStyle/>
        <a:p>
          <a:endParaRPr lang="en-US"/>
        </a:p>
      </dgm:t>
    </dgm:pt>
  </dgm:ptLst>
  <dgm:cxnLst>
    <dgm:cxn modelId="{0DD241AB-13FA-415A-894E-E9A6EDF3FE4E}" type="presOf" srcId="{80B5924E-3F40-434E-A3E0-C91E5A4AC394}" destId="{0E7A547B-2BF8-4B95-A470-1254D9D40F06}" srcOrd="0" destOrd="0" presId="urn:microsoft.com/office/officeart/2005/8/layout/vProcess5"/>
    <dgm:cxn modelId="{FBCBF084-0C86-40AD-865F-D48B526C951E}" srcId="{9432BCC2-E0B8-4C90-930E-B71ACFA51D19}" destId="{D186F23B-14C4-44CC-A101-51862469B15A}" srcOrd="1" destOrd="0" parTransId="{E952E42A-3707-4104-ABD0-DE9BCA94962A}" sibTransId="{80B5924E-3F40-434E-A3E0-C91E5A4AC394}"/>
    <dgm:cxn modelId="{5E89B491-F8CC-4C97-A702-D685FD7550BF}" type="presOf" srcId="{56F021A2-F560-4B17-9009-D4E184DC08E2}" destId="{232FF003-E879-4FFE-BEF1-F469F8F72BDA}" srcOrd="0" destOrd="0" presId="urn:microsoft.com/office/officeart/2005/8/layout/vProcess5"/>
    <dgm:cxn modelId="{805CD368-2AE8-4740-9CB7-4E46E18477FB}" srcId="{9432BCC2-E0B8-4C90-930E-B71ACFA51D19}" destId="{1367FCC8-73DF-49D5-A45F-13F99C0F281E}" srcOrd="3" destOrd="0" parTransId="{6FFD02FC-19A4-4647-9B7E-25EF90A190E0}" sibTransId="{94C8318A-489F-42A1-8ADA-A74CB65028C7}"/>
    <dgm:cxn modelId="{4BF4D976-5399-4FB1-9718-0E4D509D351A}" srcId="{9432BCC2-E0B8-4C90-930E-B71ACFA51D19}" destId="{56F021A2-F560-4B17-9009-D4E184DC08E2}" srcOrd="2" destOrd="0" parTransId="{CAEEBA5E-FA8B-48F3-BF7F-DFE9BDD898EF}" sibTransId="{51C132D6-ADC2-45C8-8892-51E8D3BF6E88}"/>
    <dgm:cxn modelId="{AD530357-2493-457F-8779-809C89C55FDE}" type="presOf" srcId="{E3331388-86C0-4398-8C22-6D9B0DFC7302}" destId="{ACB9499E-0E7A-4D8A-97E8-596AE68023F3}" srcOrd="0" destOrd="0" presId="urn:microsoft.com/office/officeart/2005/8/layout/vProcess5"/>
    <dgm:cxn modelId="{6BC43E80-8E11-4CDB-BDA6-73A35943358B}" type="presOf" srcId="{E3331388-86C0-4398-8C22-6D9B0DFC7302}" destId="{D8336B84-2B86-4DAC-B297-5D558D15AE78}" srcOrd="1" destOrd="0" presId="urn:microsoft.com/office/officeart/2005/8/layout/vProcess5"/>
    <dgm:cxn modelId="{3350B04B-843B-4DE2-9A16-89C0C0C41472}" srcId="{9432BCC2-E0B8-4C90-930E-B71ACFA51D19}" destId="{E3331388-86C0-4398-8C22-6D9B0DFC7302}" srcOrd="0" destOrd="0" parTransId="{2D053C64-78AB-4862-ABC8-C2840ED850B2}" sibTransId="{39164B4B-821F-4063-9684-DA6C9E0531AC}"/>
    <dgm:cxn modelId="{A6BFFB38-FB4E-4FCC-BE39-6343EE63D116}" type="presOf" srcId="{1367FCC8-73DF-49D5-A45F-13F99C0F281E}" destId="{F5A1C914-BDD2-499B-AF84-4BDCF70B9CFC}" srcOrd="0" destOrd="0" presId="urn:microsoft.com/office/officeart/2005/8/layout/vProcess5"/>
    <dgm:cxn modelId="{31BFDD09-7097-468F-998D-681C62C6BAD4}" type="presOf" srcId="{9432BCC2-E0B8-4C90-930E-B71ACFA51D19}" destId="{F4C79AC9-0A78-4075-83D1-D3167422E40C}" srcOrd="0" destOrd="0" presId="urn:microsoft.com/office/officeart/2005/8/layout/vProcess5"/>
    <dgm:cxn modelId="{9383D576-F374-42A9-B802-EA8985F32A71}" type="presOf" srcId="{51C132D6-ADC2-45C8-8892-51E8D3BF6E88}" destId="{3D653E81-AFC4-458D-BEC8-629F94DCC68F}" srcOrd="0" destOrd="0" presId="urn:microsoft.com/office/officeart/2005/8/layout/vProcess5"/>
    <dgm:cxn modelId="{6EE2160A-E5BA-473F-BA8E-28F0DDB7BCDD}" type="presOf" srcId="{D186F23B-14C4-44CC-A101-51862469B15A}" destId="{FBE8A364-F670-498E-A448-E7E243289B24}" srcOrd="0" destOrd="0" presId="urn:microsoft.com/office/officeart/2005/8/layout/vProcess5"/>
    <dgm:cxn modelId="{8212EC38-15C3-4B0F-86F2-84F1B5164F02}" type="presOf" srcId="{D186F23B-14C4-44CC-A101-51862469B15A}" destId="{30B1E0DC-A5BD-4C72-8A7E-0ABF46D0A13C}" srcOrd="1" destOrd="0" presId="urn:microsoft.com/office/officeart/2005/8/layout/vProcess5"/>
    <dgm:cxn modelId="{E1D0C8F3-4764-46B7-8571-8305B030DD94}" type="presOf" srcId="{1367FCC8-73DF-49D5-A45F-13F99C0F281E}" destId="{99EBFBEE-30E9-44F0-8E69-4D73EEE4F197}" srcOrd="1" destOrd="0" presId="urn:microsoft.com/office/officeart/2005/8/layout/vProcess5"/>
    <dgm:cxn modelId="{54F62EFA-C809-47F6-802B-B82A01485B75}" type="presOf" srcId="{56F021A2-F560-4B17-9009-D4E184DC08E2}" destId="{A14CF27B-CE6D-4053-9A2A-C16B69D78A78}" srcOrd="1" destOrd="0" presId="urn:microsoft.com/office/officeart/2005/8/layout/vProcess5"/>
    <dgm:cxn modelId="{FFA854CA-B884-43B7-9F57-EFCF380FDA41}" type="presOf" srcId="{39164B4B-821F-4063-9684-DA6C9E0531AC}" destId="{1773CCF9-1027-417C-9691-DF91B1144D10}" srcOrd="0" destOrd="0" presId="urn:microsoft.com/office/officeart/2005/8/layout/vProcess5"/>
    <dgm:cxn modelId="{015DCAF8-69DE-4F02-896A-042A2BB1C065}" type="presParOf" srcId="{F4C79AC9-0A78-4075-83D1-D3167422E40C}" destId="{73DF03B9-4B36-416C-8A46-703ED1808948}" srcOrd="0" destOrd="0" presId="urn:microsoft.com/office/officeart/2005/8/layout/vProcess5"/>
    <dgm:cxn modelId="{D6E69769-63CB-43FD-B70B-5CEFAEC92A3D}" type="presParOf" srcId="{F4C79AC9-0A78-4075-83D1-D3167422E40C}" destId="{ACB9499E-0E7A-4D8A-97E8-596AE68023F3}" srcOrd="1" destOrd="0" presId="urn:microsoft.com/office/officeart/2005/8/layout/vProcess5"/>
    <dgm:cxn modelId="{4775309D-4568-475A-82D6-5CC0F860BD96}" type="presParOf" srcId="{F4C79AC9-0A78-4075-83D1-D3167422E40C}" destId="{FBE8A364-F670-498E-A448-E7E243289B24}" srcOrd="2" destOrd="0" presId="urn:microsoft.com/office/officeart/2005/8/layout/vProcess5"/>
    <dgm:cxn modelId="{7B98A468-C873-4149-88AC-BF6F5BA26A9F}" type="presParOf" srcId="{F4C79AC9-0A78-4075-83D1-D3167422E40C}" destId="{232FF003-E879-4FFE-BEF1-F469F8F72BDA}" srcOrd="3" destOrd="0" presId="urn:microsoft.com/office/officeart/2005/8/layout/vProcess5"/>
    <dgm:cxn modelId="{97830D8D-6641-4B98-A00F-E59BE5661402}" type="presParOf" srcId="{F4C79AC9-0A78-4075-83D1-D3167422E40C}" destId="{F5A1C914-BDD2-499B-AF84-4BDCF70B9CFC}" srcOrd="4" destOrd="0" presId="urn:microsoft.com/office/officeart/2005/8/layout/vProcess5"/>
    <dgm:cxn modelId="{9D69004E-605C-4C78-A2B5-222B506066E9}" type="presParOf" srcId="{F4C79AC9-0A78-4075-83D1-D3167422E40C}" destId="{1773CCF9-1027-417C-9691-DF91B1144D10}" srcOrd="5" destOrd="0" presId="urn:microsoft.com/office/officeart/2005/8/layout/vProcess5"/>
    <dgm:cxn modelId="{2025A953-9D67-43D5-AF93-FB4801C33BDD}" type="presParOf" srcId="{F4C79AC9-0A78-4075-83D1-D3167422E40C}" destId="{0E7A547B-2BF8-4B95-A470-1254D9D40F06}" srcOrd="6" destOrd="0" presId="urn:microsoft.com/office/officeart/2005/8/layout/vProcess5"/>
    <dgm:cxn modelId="{5846974A-D01F-4E10-A668-B7928C570ED9}" type="presParOf" srcId="{F4C79AC9-0A78-4075-83D1-D3167422E40C}" destId="{3D653E81-AFC4-458D-BEC8-629F94DCC68F}" srcOrd="7" destOrd="0" presId="urn:microsoft.com/office/officeart/2005/8/layout/vProcess5"/>
    <dgm:cxn modelId="{6AF0D9A5-CE6C-4CE3-8E78-CC3364BADF3A}" type="presParOf" srcId="{F4C79AC9-0A78-4075-83D1-D3167422E40C}" destId="{D8336B84-2B86-4DAC-B297-5D558D15AE78}" srcOrd="8" destOrd="0" presId="urn:microsoft.com/office/officeart/2005/8/layout/vProcess5"/>
    <dgm:cxn modelId="{F7F38E68-216D-41F7-ACEC-CAA602B9BE69}" type="presParOf" srcId="{F4C79AC9-0A78-4075-83D1-D3167422E40C}" destId="{30B1E0DC-A5BD-4C72-8A7E-0ABF46D0A13C}" srcOrd="9" destOrd="0" presId="urn:microsoft.com/office/officeart/2005/8/layout/vProcess5"/>
    <dgm:cxn modelId="{2F68D7B8-EF9E-4A26-BB05-AB1E8DFC490A}" type="presParOf" srcId="{F4C79AC9-0A78-4075-83D1-D3167422E40C}" destId="{A14CF27B-CE6D-4053-9A2A-C16B69D78A78}" srcOrd="10" destOrd="0" presId="urn:microsoft.com/office/officeart/2005/8/layout/vProcess5"/>
    <dgm:cxn modelId="{A4C63A8D-794E-4FE7-985C-95CF154EAF48}" type="presParOf" srcId="{F4C79AC9-0A78-4075-83D1-D3167422E40C}" destId="{99EBFBEE-30E9-44F0-8E69-4D73EEE4F19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90BF18-54D5-4C76-B2E1-EF9AB91F99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EDA69CA-2788-4698-9497-A28E7CFC7B29}">
      <dgm:prSet/>
      <dgm:spPr>
        <a:solidFill>
          <a:schemeClr val="bg2">
            <a:lumMod val="25000"/>
          </a:schemeClr>
        </a:solidFill>
      </dgm:spPr>
      <dgm:t>
        <a:bodyPr/>
        <a:lstStyle/>
        <a:p>
          <a:pPr rtl="0"/>
          <a:r>
            <a:rPr lang="en-US" smtClean="0"/>
            <a:t>If colposcopy in early pregnancy is unsatisfactory, repeating the procedure in 6 to 12 weeks may result in a satisfactory examination</a:t>
          </a:r>
          <a:endParaRPr lang="en-US"/>
        </a:p>
      </dgm:t>
    </dgm:pt>
    <dgm:pt modelId="{03387C25-1544-4FB3-844C-B9347E5AB009}" type="parTrans" cxnId="{91768A79-FEB2-4ADE-8353-C6074FC448B3}">
      <dgm:prSet/>
      <dgm:spPr/>
      <dgm:t>
        <a:bodyPr/>
        <a:lstStyle/>
        <a:p>
          <a:endParaRPr lang="en-US"/>
        </a:p>
      </dgm:t>
    </dgm:pt>
    <dgm:pt modelId="{445795EB-D77B-48A4-B3AF-7E01548844D5}" type="sibTrans" cxnId="{91768A79-FEB2-4ADE-8353-C6074FC448B3}">
      <dgm:prSet/>
      <dgm:spPr>
        <a:solidFill>
          <a:srgbClr val="7030A0"/>
        </a:solidFill>
      </dgm:spPr>
      <dgm:t>
        <a:bodyPr/>
        <a:lstStyle/>
        <a:p>
          <a:endParaRPr lang="en-US"/>
        </a:p>
      </dgm:t>
    </dgm:pt>
    <dgm:pt modelId="{204C05E5-446E-4F5E-8CF4-6680BFA99BED}">
      <dgm:prSet/>
      <dgm:spPr>
        <a:solidFill>
          <a:schemeClr val="bg2">
            <a:lumMod val="25000"/>
          </a:schemeClr>
        </a:solidFill>
      </dgm:spPr>
      <dgm:t>
        <a:bodyPr/>
        <a:lstStyle/>
        <a:p>
          <a:pPr rtl="0"/>
          <a:r>
            <a:rPr lang="en-US" smtClean="0"/>
            <a:t>because the transformation zone may have "migrated" to the ectocervix, thus allowing a satisfactory examination by 20 weeks of gestation.</a:t>
          </a:r>
          <a:endParaRPr lang="en-US"/>
        </a:p>
      </dgm:t>
    </dgm:pt>
    <dgm:pt modelId="{80167D0B-1914-4759-978E-120EC0E7DEC7}" type="parTrans" cxnId="{51C876B2-3D42-4F31-8A51-1BB8B3AE9BBD}">
      <dgm:prSet/>
      <dgm:spPr/>
      <dgm:t>
        <a:bodyPr/>
        <a:lstStyle/>
        <a:p>
          <a:endParaRPr lang="en-US"/>
        </a:p>
      </dgm:t>
    </dgm:pt>
    <dgm:pt modelId="{699451AA-7E10-445C-99AB-F6E72B17989F}" type="sibTrans" cxnId="{51C876B2-3D42-4F31-8A51-1BB8B3AE9BBD}">
      <dgm:prSet/>
      <dgm:spPr/>
      <dgm:t>
        <a:bodyPr/>
        <a:lstStyle/>
        <a:p>
          <a:endParaRPr lang="en-US"/>
        </a:p>
      </dgm:t>
    </dgm:pt>
    <dgm:pt modelId="{1B51CB57-2C7C-4FBF-B6E7-55687E3D5464}" type="pres">
      <dgm:prSet presAssocID="{BA90BF18-54D5-4C76-B2E1-EF9AB91F9940}" presName="Name0" presStyleCnt="0">
        <dgm:presLayoutVars>
          <dgm:dir/>
          <dgm:resizeHandles val="exact"/>
        </dgm:presLayoutVars>
      </dgm:prSet>
      <dgm:spPr/>
      <dgm:t>
        <a:bodyPr/>
        <a:lstStyle/>
        <a:p>
          <a:endParaRPr lang="en-US"/>
        </a:p>
      </dgm:t>
    </dgm:pt>
    <dgm:pt modelId="{C5AFBEC5-A631-4257-9BD6-FFB9ED975539}" type="pres">
      <dgm:prSet presAssocID="{EEDA69CA-2788-4698-9497-A28E7CFC7B29}" presName="node" presStyleLbl="node1" presStyleIdx="0" presStyleCnt="2">
        <dgm:presLayoutVars>
          <dgm:bulletEnabled val="1"/>
        </dgm:presLayoutVars>
      </dgm:prSet>
      <dgm:spPr/>
      <dgm:t>
        <a:bodyPr/>
        <a:lstStyle/>
        <a:p>
          <a:endParaRPr lang="en-US"/>
        </a:p>
      </dgm:t>
    </dgm:pt>
    <dgm:pt modelId="{4D510468-9C62-4D43-8529-B6E225DDE81A}" type="pres">
      <dgm:prSet presAssocID="{445795EB-D77B-48A4-B3AF-7E01548844D5}" presName="sibTrans" presStyleLbl="sibTrans2D1" presStyleIdx="0" presStyleCnt="1"/>
      <dgm:spPr/>
      <dgm:t>
        <a:bodyPr/>
        <a:lstStyle/>
        <a:p>
          <a:endParaRPr lang="en-US"/>
        </a:p>
      </dgm:t>
    </dgm:pt>
    <dgm:pt modelId="{ED9442AE-7CD9-4D5E-AEC0-5D8C7369C517}" type="pres">
      <dgm:prSet presAssocID="{445795EB-D77B-48A4-B3AF-7E01548844D5}" presName="connectorText" presStyleLbl="sibTrans2D1" presStyleIdx="0" presStyleCnt="1"/>
      <dgm:spPr/>
      <dgm:t>
        <a:bodyPr/>
        <a:lstStyle/>
        <a:p>
          <a:endParaRPr lang="en-US"/>
        </a:p>
      </dgm:t>
    </dgm:pt>
    <dgm:pt modelId="{1C512785-B657-4ED6-A2FD-A613992FD5B3}" type="pres">
      <dgm:prSet presAssocID="{204C05E5-446E-4F5E-8CF4-6680BFA99BED}" presName="node" presStyleLbl="node1" presStyleIdx="1" presStyleCnt="2">
        <dgm:presLayoutVars>
          <dgm:bulletEnabled val="1"/>
        </dgm:presLayoutVars>
      </dgm:prSet>
      <dgm:spPr/>
      <dgm:t>
        <a:bodyPr/>
        <a:lstStyle/>
        <a:p>
          <a:endParaRPr lang="en-US"/>
        </a:p>
      </dgm:t>
    </dgm:pt>
  </dgm:ptLst>
  <dgm:cxnLst>
    <dgm:cxn modelId="{BFCF28C5-2850-4FA2-A50D-A86F00A0A21F}" type="presOf" srcId="{445795EB-D77B-48A4-B3AF-7E01548844D5}" destId="{4D510468-9C62-4D43-8529-B6E225DDE81A}" srcOrd="0" destOrd="0" presId="urn:microsoft.com/office/officeart/2005/8/layout/process1"/>
    <dgm:cxn modelId="{7C7170D8-1F92-4742-95DA-94746E26BDA9}" type="presOf" srcId="{BA90BF18-54D5-4C76-B2E1-EF9AB91F9940}" destId="{1B51CB57-2C7C-4FBF-B6E7-55687E3D5464}" srcOrd="0" destOrd="0" presId="urn:microsoft.com/office/officeart/2005/8/layout/process1"/>
    <dgm:cxn modelId="{51C876B2-3D42-4F31-8A51-1BB8B3AE9BBD}" srcId="{BA90BF18-54D5-4C76-B2E1-EF9AB91F9940}" destId="{204C05E5-446E-4F5E-8CF4-6680BFA99BED}" srcOrd="1" destOrd="0" parTransId="{80167D0B-1914-4759-978E-120EC0E7DEC7}" sibTransId="{699451AA-7E10-445C-99AB-F6E72B17989F}"/>
    <dgm:cxn modelId="{91768A79-FEB2-4ADE-8353-C6074FC448B3}" srcId="{BA90BF18-54D5-4C76-B2E1-EF9AB91F9940}" destId="{EEDA69CA-2788-4698-9497-A28E7CFC7B29}" srcOrd="0" destOrd="0" parTransId="{03387C25-1544-4FB3-844C-B9347E5AB009}" sibTransId="{445795EB-D77B-48A4-B3AF-7E01548844D5}"/>
    <dgm:cxn modelId="{F532E9D9-FE14-4EB2-A8EF-6AA476D5A771}" type="presOf" srcId="{EEDA69CA-2788-4698-9497-A28E7CFC7B29}" destId="{C5AFBEC5-A631-4257-9BD6-FFB9ED975539}" srcOrd="0" destOrd="0" presId="urn:microsoft.com/office/officeart/2005/8/layout/process1"/>
    <dgm:cxn modelId="{EA92B57F-1625-48E5-B38C-8547EC065F55}" type="presOf" srcId="{204C05E5-446E-4F5E-8CF4-6680BFA99BED}" destId="{1C512785-B657-4ED6-A2FD-A613992FD5B3}" srcOrd="0" destOrd="0" presId="urn:microsoft.com/office/officeart/2005/8/layout/process1"/>
    <dgm:cxn modelId="{C8AF4F24-9A09-42E7-B286-CF67C36CC2A8}" type="presOf" srcId="{445795EB-D77B-48A4-B3AF-7E01548844D5}" destId="{ED9442AE-7CD9-4D5E-AEC0-5D8C7369C517}" srcOrd="1" destOrd="0" presId="urn:microsoft.com/office/officeart/2005/8/layout/process1"/>
    <dgm:cxn modelId="{3B63E7E7-69B8-4DD8-B72C-3003BAD9D44E}" type="presParOf" srcId="{1B51CB57-2C7C-4FBF-B6E7-55687E3D5464}" destId="{C5AFBEC5-A631-4257-9BD6-FFB9ED975539}" srcOrd="0" destOrd="0" presId="urn:microsoft.com/office/officeart/2005/8/layout/process1"/>
    <dgm:cxn modelId="{B4094B88-E49F-4354-8C54-F6F0C287EACB}" type="presParOf" srcId="{1B51CB57-2C7C-4FBF-B6E7-55687E3D5464}" destId="{4D510468-9C62-4D43-8529-B6E225DDE81A}" srcOrd="1" destOrd="0" presId="urn:microsoft.com/office/officeart/2005/8/layout/process1"/>
    <dgm:cxn modelId="{D6DB79C1-3841-4E30-937C-EB5CEE4B0691}" type="presParOf" srcId="{4D510468-9C62-4D43-8529-B6E225DDE81A}" destId="{ED9442AE-7CD9-4D5E-AEC0-5D8C7369C517}" srcOrd="0" destOrd="0" presId="urn:microsoft.com/office/officeart/2005/8/layout/process1"/>
    <dgm:cxn modelId="{5225D058-8CCE-4009-ABAA-BCE0A27C3FAA}" type="presParOf" srcId="{1B51CB57-2C7C-4FBF-B6E7-55687E3D5464}" destId="{1C512785-B657-4ED6-A2FD-A613992FD5B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EABBBD-1878-4FF4-814A-ECEF59760A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D8E86-12F7-426C-A9F5-6ACC51F8AE65}">
      <dgm:prSet/>
      <dgm:spPr>
        <a:solidFill>
          <a:srgbClr val="FFC000"/>
        </a:solidFill>
      </dgm:spPr>
      <dgm:t>
        <a:bodyPr/>
        <a:lstStyle/>
        <a:p>
          <a:pPr rtl="0"/>
          <a:r>
            <a:rPr lang="en-US" dirty="0" smtClean="0">
              <a:solidFill>
                <a:schemeClr val="tx1"/>
              </a:solidFill>
            </a:rPr>
            <a:t>should not undergo cervical excision or ablation, regardless of the duration of the abnormality and irrespective of whether the preceding tests were high grade ( [HSIL] or [ASC-H]). </a:t>
          </a:r>
          <a:endParaRPr lang="en-US" dirty="0">
            <a:solidFill>
              <a:schemeClr val="tx1"/>
            </a:solidFill>
          </a:endParaRPr>
        </a:p>
      </dgm:t>
    </dgm:pt>
    <dgm:pt modelId="{D122712D-657F-4570-9CBC-131C43A378CD}" type="parTrans" cxnId="{C0C25855-0D5A-4670-BEAB-D5E13AD662A7}">
      <dgm:prSet/>
      <dgm:spPr/>
      <dgm:t>
        <a:bodyPr/>
        <a:lstStyle/>
        <a:p>
          <a:endParaRPr lang="en-US"/>
        </a:p>
      </dgm:t>
    </dgm:pt>
    <dgm:pt modelId="{0C7850EF-066A-43A7-99C0-26DCF4101F09}" type="sibTrans" cxnId="{C0C25855-0D5A-4670-BEAB-D5E13AD662A7}">
      <dgm:prSet/>
      <dgm:spPr/>
      <dgm:t>
        <a:bodyPr/>
        <a:lstStyle/>
        <a:p>
          <a:endParaRPr lang="en-US"/>
        </a:p>
      </dgm:t>
    </dgm:pt>
    <dgm:pt modelId="{A5668D07-A65C-4410-8213-8323FC062079}">
      <dgm:prSet/>
      <dgm:spPr>
        <a:solidFill>
          <a:srgbClr val="7030A0"/>
        </a:solidFill>
      </dgm:spPr>
      <dgm:t>
        <a:bodyPr/>
        <a:lstStyle/>
        <a:p>
          <a:pPr rtl="0"/>
          <a:r>
            <a:rPr lang="en-US" dirty="0" smtClean="0"/>
            <a:t>The patient should be </a:t>
          </a:r>
          <a:r>
            <a:rPr lang="en-US" dirty="0" smtClean="0">
              <a:solidFill>
                <a:srgbClr val="FFFF00"/>
              </a:solidFill>
            </a:rPr>
            <a:t>reevaluated four weeks postpartum </a:t>
          </a:r>
          <a:r>
            <a:rPr lang="en-US" dirty="0" smtClean="0"/>
            <a:t>and managed based on those results.</a:t>
          </a:r>
          <a:endParaRPr lang="en-US" dirty="0"/>
        </a:p>
      </dgm:t>
    </dgm:pt>
    <dgm:pt modelId="{AA090C49-88AE-40E0-81B5-E9C653A78DB5}" type="parTrans" cxnId="{8B8F79C0-8FB3-41C9-B523-F0EB39B61C90}">
      <dgm:prSet/>
      <dgm:spPr/>
      <dgm:t>
        <a:bodyPr/>
        <a:lstStyle/>
        <a:p>
          <a:endParaRPr lang="en-US"/>
        </a:p>
      </dgm:t>
    </dgm:pt>
    <dgm:pt modelId="{15B82E33-B18B-4894-9F6D-0CA33B0DBE1F}" type="sibTrans" cxnId="{8B8F79C0-8FB3-41C9-B523-F0EB39B61C90}">
      <dgm:prSet/>
      <dgm:spPr/>
      <dgm:t>
        <a:bodyPr/>
        <a:lstStyle/>
        <a:p>
          <a:endParaRPr lang="en-US"/>
        </a:p>
      </dgm:t>
    </dgm:pt>
    <dgm:pt modelId="{7992B327-CB2F-4691-AF0F-D687379B3AB5}" type="pres">
      <dgm:prSet presAssocID="{50EABBBD-1878-4FF4-814A-ECEF59760A74}" presName="linear" presStyleCnt="0">
        <dgm:presLayoutVars>
          <dgm:animLvl val="lvl"/>
          <dgm:resizeHandles val="exact"/>
        </dgm:presLayoutVars>
      </dgm:prSet>
      <dgm:spPr/>
      <dgm:t>
        <a:bodyPr/>
        <a:lstStyle/>
        <a:p>
          <a:endParaRPr lang="en-US"/>
        </a:p>
      </dgm:t>
    </dgm:pt>
    <dgm:pt modelId="{D9358CB0-B583-451F-8C2A-D5F03CE2E4B8}" type="pres">
      <dgm:prSet presAssocID="{97ED8E86-12F7-426C-A9F5-6ACC51F8AE65}" presName="parentText" presStyleLbl="node1" presStyleIdx="0" presStyleCnt="2">
        <dgm:presLayoutVars>
          <dgm:chMax val="0"/>
          <dgm:bulletEnabled val="1"/>
        </dgm:presLayoutVars>
      </dgm:prSet>
      <dgm:spPr/>
      <dgm:t>
        <a:bodyPr/>
        <a:lstStyle/>
        <a:p>
          <a:endParaRPr lang="en-US"/>
        </a:p>
      </dgm:t>
    </dgm:pt>
    <dgm:pt modelId="{84E6E6FC-0CDE-4464-8CC5-7F91CBB17048}" type="pres">
      <dgm:prSet presAssocID="{0C7850EF-066A-43A7-99C0-26DCF4101F09}" presName="spacer" presStyleCnt="0"/>
      <dgm:spPr/>
    </dgm:pt>
    <dgm:pt modelId="{86C5DE9C-6BE2-48C2-A016-19913DA3E943}" type="pres">
      <dgm:prSet presAssocID="{A5668D07-A65C-4410-8213-8323FC062079}" presName="parentText" presStyleLbl="node1" presStyleIdx="1" presStyleCnt="2">
        <dgm:presLayoutVars>
          <dgm:chMax val="0"/>
          <dgm:bulletEnabled val="1"/>
        </dgm:presLayoutVars>
      </dgm:prSet>
      <dgm:spPr/>
      <dgm:t>
        <a:bodyPr/>
        <a:lstStyle/>
        <a:p>
          <a:endParaRPr lang="en-US"/>
        </a:p>
      </dgm:t>
    </dgm:pt>
  </dgm:ptLst>
  <dgm:cxnLst>
    <dgm:cxn modelId="{4B632091-4DB3-4CA8-A302-0A111E07DFFA}" type="presOf" srcId="{97ED8E86-12F7-426C-A9F5-6ACC51F8AE65}" destId="{D9358CB0-B583-451F-8C2A-D5F03CE2E4B8}" srcOrd="0" destOrd="0" presId="urn:microsoft.com/office/officeart/2005/8/layout/vList2"/>
    <dgm:cxn modelId="{EC29301D-F154-40CA-A344-DA09D4DD46BC}" type="presOf" srcId="{A5668D07-A65C-4410-8213-8323FC062079}" destId="{86C5DE9C-6BE2-48C2-A016-19913DA3E943}" srcOrd="0" destOrd="0" presId="urn:microsoft.com/office/officeart/2005/8/layout/vList2"/>
    <dgm:cxn modelId="{C0C25855-0D5A-4670-BEAB-D5E13AD662A7}" srcId="{50EABBBD-1878-4FF4-814A-ECEF59760A74}" destId="{97ED8E86-12F7-426C-A9F5-6ACC51F8AE65}" srcOrd="0" destOrd="0" parTransId="{D122712D-657F-4570-9CBC-131C43A378CD}" sibTransId="{0C7850EF-066A-43A7-99C0-26DCF4101F09}"/>
    <dgm:cxn modelId="{8B8F79C0-8FB3-41C9-B523-F0EB39B61C90}" srcId="{50EABBBD-1878-4FF4-814A-ECEF59760A74}" destId="{A5668D07-A65C-4410-8213-8323FC062079}" srcOrd="1" destOrd="0" parTransId="{AA090C49-88AE-40E0-81B5-E9C653A78DB5}" sibTransId="{15B82E33-B18B-4894-9F6D-0CA33B0DBE1F}"/>
    <dgm:cxn modelId="{AE91BA4E-5EA2-46A1-8D76-FBF133359E2A}" type="presOf" srcId="{50EABBBD-1878-4FF4-814A-ECEF59760A74}" destId="{7992B327-CB2F-4691-AF0F-D687379B3AB5}" srcOrd="0" destOrd="0" presId="urn:microsoft.com/office/officeart/2005/8/layout/vList2"/>
    <dgm:cxn modelId="{27E667B4-3A43-48B9-A9BD-74BFB37A8E08}" type="presParOf" srcId="{7992B327-CB2F-4691-AF0F-D687379B3AB5}" destId="{D9358CB0-B583-451F-8C2A-D5F03CE2E4B8}" srcOrd="0" destOrd="0" presId="urn:microsoft.com/office/officeart/2005/8/layout/vList2"/>
    <dgm:cxn modelId="{A47673D6-365D-44C4-8ADB-10F562A87E73}" type="presParOf" srcId="{7992B327-CB2F-4691-AF0F-D687379B3AB5}" destId="{84E6E6FC-0CDE-4464-8CC5-7F91CBB17048}" srcOrd="1" destOrd="0" presId="urn:microsoft.com/office/officeart/2005/8/layout/vList2"/>
    <dgm:cxn modelId="{97790515-3F50-4119-8A18-5BD01118E337}" type="presParOf" srcId="{7992B327-CB2F-4691-AF0F-D687379B3AB5}" destId="{86C5DE9C-6BE2-48C2-A016-19913DA3E9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1D15-5433-4C5B-B18F-4F05245E9155}">
      <dsp:nvSpPr>
        <dsp:cNvPr id="0" name=""/>
        <dsp:cNvSpPr/>
      </dsp:nvSpPr>
      <dsp:spPr>
        <a:xfrm>
          <a:off x="9242" y="1346949"/>
          <a:ext cx="2762398" cy="1657439"/>
        </a:xfrm>
        <a:prstGeom prst="roundRect">
          <a:avLst>
            <a:gd name="adj" fmla="val 10000"/>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Initial </a:t>
          </a:r>
          <a:r>
            <a:rPr lang="en-US" sz="2000" kern="1200" dirty="0" smtClean="0">
              <a:solidFill>
                <a:schemeClr val="tx1"/>
              </a:solidFill>
            </a:rPr>
            <a:t>approach to management of CIN is primarily based on :</a:t>
          </a:r>
          <a:endParaRPr lang="en-US" sz="2000" kern="1200" dirty="0">
            <a:solidFill>
              <a:schemeClr val="tx1"/>
            </a:solidFill>
          </a:endParaRPr>
        </a:p>
      </dsp:txBody>
      <dsp:txXfrm>
        <a:off x="57787" y="1395494"/>
        <a:ext cx="2665308" cy="1560349"/>
      </dsp:txXfrm>
    </dsp:sp>
    <dsp:sp modelId="{26538EEA-C4BB-44F4-A2E4-1D71F386A5B9}">
      <dsp:nvSpPr>
        <dsp:cNvPr id="0" name=""/>
        <dsp:cNvSpPr/>
      </dsp:nvSpPr>
      <dsp:spPr>
        <a:xfrm>
          <a:off x="3047880" y="1833131"/>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47880" y="1970146"/>
        <a:ext cx="409940" cy="411044"/>
      </dsp:txXfrm>
    </dsp:sp>
    <dsp:sp modelId="{3F1F698A-8494-4C61-A099-96711A375C9B}">
      <dsp:nvSpPr>
        <dsp:cNvPr id="0" name=""/>
        <dsp:cNvSpPr/>
      </dsp:nvSpPr>
      <dsp:spPr>
        <a:xfrm>
          <a:off x="3876600" y="1346949"/>
          <a:ext cx="2762398" cy="1657439"/>
        </a:xfrm>
        <a:prstGeom prst="roundRect">
          <a:avLst>
            <a:gd name="adj" fmla="val 10000"/>
          </a:avLst>
        </a:prstGeom>
        <a:solidFill>
          <a:srgbClr val="E14B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the patient's risk for progression to cancer</a:t>
          </a:r>
          <a:endParaRPr lang="en-US" sz="2000" kern="1200" dirty="0">
            <a:solidFill>
              <a:schemeClr val="tx1"/>
            </a:solidFill>
          </a:endParaRPr>
        </a:p>
      </dsp:txBody>
      <dsp:txXfrm>
        <a:off x="3925145" y="1395494"/>
        <a:ext cx="2665308" cy="1560349"/>
      </dsp:txXfrm>
    </dsp:sp>
    <dsp:sp modelId="{A9F14998-2A13-4926-9A58-00897AC5B72D}">
      <dsp:nvSpPr>
        <dsp:cNvPr id="0" name=""/>
        <dsp:cNvSpPr/>
      </dsp:nvSpPr>
      <dsp:spPr>
        <a:xfrm>
          <a:off x="6915239" y="1772749"/>
          <a:ext cx="585628" cy="68507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915239" y="1909764"/>
        <a:ext cx="409940" cy="411044"/>
      </dsp:txXfrm>
    </dsp:sp>
    <dsp:sp modelId="{DDB4F406-3AD6-472C-BEBD-F516F8518107}">
      <dsp:nvSpPr>
        <dsp:cNvPr id="0" name=""/>
        <dsp:cNvSpPr/>
      </dsp:nvSpPr>
      <dsp:spPr>
        <a:xfrm>
          <a:off x="7743958" y="1346949"/>
          <a:ext cx="2762398" cy="1657439"/>
        </a:xfrm>
        <a:prstGeom prst="roundRect">
          <a:avLst>
            <a:gd name="adj" fmla="val 10000"/>
          </a:avLst>
        </a:prstGeom>
        <a:solidFill>
          <a:srgbClr val="E14B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 </a:t>
          </a:r>
          <a:r>
            <a:rPr lang="en-US" sz="2000" kern="1200" dirty="0" smtClean="0">
              <a:solidFill>
                <a:schemeClr val="tx1"/>
              </a:solidFill>
            </a:rPr>
            <a:t>also considers treatment-related </a:t>
          </a:r>
          <a:r>
            <a:rPr lang="en-US" sz="2000" b="1" kern="1200" dirty="0" smtClean="0">
              <a:solidFill>
                <a:schemeClr val="tx1"/>
              </a:solidFill>
            </a:rPr>
            <a:t>morbidity </a:t>
          </a:r>
          <a:r>
            <a:rPr lang="en-US" sz="2000" kern="1200" dirty="0" smtClean="0">
              <a:solidFill>
                <a:schemeClr val="tx1"/>
              </a:solidFill>
            </a:rPr>
            <a:t>and the </a:t>
          </a:r>
          <a:r>
            <a:rPr lang="en-US" sz="2000" b="1" kern="1200" dirty="0" smtClean="0">
              <a:solidFill>
                <a:schemeClr val="tx1"/>
              </a:solidFill>
            </a:rPr>
            <a:t>compliance</a:t>
          </a:r>
          <a:r>
            <a:rPr lang="en-US" sz="2000" kern="1200" dirty="0" smtClean="0">
              <a:solidFill>
                <a:schemeClr val="tx1"/>
              </a:solidFill>
            </a:rPr>
            <a:t> with a management </a:t>
          </a:r>
          <a:r>
            <a:rPr lang="en-US" sz="2000" kern="1200" dirty="0" smtClean="0">
              <a:solidFill>
                <a:schemeClr val="tx1"/>
              </a:solidFill>
            </a:rPr>
            <a:t>plan </a:t>
          </a:r>
          <a:endParaRPr lang="en-US" sz="2000" kern="1200" dirty="0">
            <a:solidFill>
              <a:schemeClr val="tx1"/>
            </a:solidFill>
          </a:endParaRPr>
        </a:p>
      </dsp:txBody>
      <dsp:txXfrm>
        <a:off x="7792503" y="1395494"/>
        <a:ext cx="2665308" cy="1560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6993-3DEA-4238-9EED-E4D263226ABC}">
      <dsp:nvSpPr>
        <dsp:cNvPr id="0" name=""/>
        <dsp:cNvSpPr/>
      </dsp:nvSpPr>
      <dsp:spPr>
        <a:xfrm>
          <a:off x="3082131" y="0"/>
          <a:ext cx="4351338" cy="4351338"/>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rtl="0">
            <a:lnSpc>
              <a:spcPct val="90000"/>
            </a:lnSpc>
            <a:spcBef>
              <a:spcPct val="0"/>
            </a:spcBef>
            <a:spcAft>
              <a:spcPct val="35000"/>
            </a:spcAft>
          </a:pPr>
          <a:r>
            <a:rPr lang="en-US" sz="4000" kern="1200" smtClean="0"/>
            <a:t>Treatment of CIN 2 or 3 is not recommended</a:t>
          </a:r>
          <a:endParaRPr lang="en-US" sz="4000" kern="1200"/>
        </a:p>
      </dsp:txBody>
      <dsp:txXfrm>
        <a:off x="3719370" y="637239"/>
        <a:ext cx="3076860" cy="30768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31B36-190E-47FE-AB47-D7BAB53E1E72}">
      <dsp:nvSpPr>
        <dsp:cNvPr id="0" name=""/>
        <dsp:cNvSpPr/>
      </dsp:nvSpPr>
      <dsp:spPr>
        <a:xfrm>
          <a:off x="0" y="440390"/>
          <a:ext cx="10515600" cy="163247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err="1" smtClean="0"/>
            <a:t>conization</a:t>
          </a:r>
          <a:r>
            <a:rPr lang="en-US" sz="3100" kern="1200" dirty="0" smtClean="0"/>
            <a:t> is postponed until the postpartum period to avoid potentially disrupting the pregnancy</a:t>
          </a:r>
          <a:endParaRPr lang="en-US" sz="3100" kern="1200" dirty="0"/>
        </a:p>
      </dsp:txBody>
      <dsp:txXfrm>
        <a:off x="79691" y="520081"/>
        <a:ext cx="10356218" cy="1473093"/>
      </dsp:txXfrm>
    </dsp:sp>
    <dsp:sp modelId="{F3FE6585-ED6F-4A42-AF24-D9B065C2EC2F}">
      <dsp:nvSpPr>
        <dsp:cNvPr id="0" name=""/>
        <dsp:cNvSpPr/>
      </dsp:nvSpPr>
      <dsp:spPr>
        <a:xfrm>
          <a:off x="0" y="2196705"/>
          <a:ext cx="10515600" cy="171424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diagnostic </a:t>
          </a:r>
          <a:r>
            <a:rPr lang="en-US" sz="3100" kern="1200" dirty="0" err="1" smtClean="0"/>
            <a:t>conization</a:t>
          </a:r>
          <a:r>
            <a:rPr lang="en-US" sz="3100" kern="1200" dirty="0" smtClean="0"/>
            <a:t> is only indicated during pregnancy if confirmation of invasive disease will alter the timing or mode of delivery</a:t>
          </a:r>
          <a:endParaRPr lang="en-US" sz="3100" kern="1200" dirty="0"/>
        </a:p>
      </dsp:txBody>
      <dsp:txXfrm>
        <a:off x="83682" y="2280387"/>
        <a:ext cx="10348236" cy="15468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7A1C-BF33-4420-96E3-03D803C57F6A}">
      <dsp:nvSpPr>
        <dsp:cNvPr id="0" name=""/>
        <dsp:cNvSpPr/>
      </dsp:nvSpPr>
      <dsp:spPr>
        <a:xfrm>
          <a:off x="0" y="1060"/>
          <a:ext cx="10515600" cy="775881"/>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hemorrhage (5 to 15 percent)</a:t>
          </a:r>
          <a:endParaRPr lang="en-US" sz="2000" kern="1200" dirty="0"/>
        </a:p>
      </dsp:txBody>
      <dsp:txXfrm>
        <a:off x="37875" y="38935"/>
        <a:ext cx="10439850" cy="700131"/>
      </dsp:txXfrm>
    </dsp:sp>
    <dsp:sp modelId="{3B739EC3-F199-4830-BD8C-57EBC08E4FD4}">
      <dsp:nvSpPr>
        <dsp:cNvPr id="0" name=""/>
        <dsp:cNvSpPr/>
      </dsp:nvSpPr>
      <dsp:spPr>
        <a:xfrm>
          <a:off x="0" y="791004"/>
          <a:ext cx="10515600" cy="7758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miscarriage</a:t>
          </a:r>
          <a:endParaRPr lang="en-US" sz="2000" b="1" kern="1200" dirty="0">
            <a:solidFill>
              <a:schemeClr val="tx1"/>
            </a:solidFill>
          </a:endParaRPr>
        </a:p>
      </dsp:txBody>
      <dsp:txXfrm>
        <a:off x="37875" y="828879"/>
        <a:ext cx="10439850" cy="700131"/>
      </dsp:txXfrm>
    </dsp:sp>
    <dsp:sp modelId="{EC1EE844-846A-4B0A-B04E-FE9962E885B5}">
      <dsp:nvSpPr>
        <dsp:cNvPr id="0" name=""/>
        <dsp:cNvSpPr/>
      </dsp:nvSpPr>
      <dsp:spPr>
        <a:xfrm>
          <a:off x="0" y="1580949"/>
          <a:ext cx="10515600" cy="775881"/>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premature rupture of membranes</a:t>
          </a:r>
          <a:endParaRPr lang="en-US" sz="2000" kern="1200" dirty="0"/>
        </a:p>
      </dsp:txBody>
      <dsp:txXfrm>
        <a:off x="37875" y="1618824"/>
        <a:ext cx="10439850" cy="700131"/>
      </dsp:txXfrm>
    </dsp:sp>
    <dsp:sp modelId="{834991BC-A2BA-4E53-8CFD-9EBEE3757DC1}">
      <dsp:nvSpPr>
        <dsp:cNvPr id="0" name=""/>
        <dsp:cNvSpPr/>
      </dsp:nvSpPr>
      <dsp:spPr>
        <a:xfrm>
          <a:off x="0" y="2370893"/>
          <a:ext cx="10515600" cy="7758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preterm labor/delivery</a:t>
          </a:r>
          <a:endParaRPr lang="en-US" sz="2000" b="1" kern="1200" dirty="0">
            <a:solidFill>
              <a:schemeClr val="tx1"/>
            </a:solidFill>
          </a:endParaRPr>
        </a:p>
      </dsp:txBody>
      <dsp:txXfrm>
        <a:off x="37875" y="2408768"/>
        <a:ext cx="10439850" cy="700131"/>
      </dsp:txXfrm>
    </dsp:sp>
    <dsp:sp modelId="{6E83DE20-8AF0-4EE6-8895-D304CAA47A9D}">
      <dsp:nvSpPr>
        <dsp:cNvPr id="0" name=""/>
        <dsp:cNvSpPr/>
      </dsp:nvSpPr>
      <dsp:spPr>
        <a:xfrm>
          <a:off x="0" y="3160838"/>
          <a:ext cx="10515600" cy="775881"/>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infection</a:t>
          </a:r>
          <a:r>
            <a:rPr lang="en-US" sz="1800" kern="1200" dirty="0" smtClean="0"/>
            <a:t> </a:t>
          </a:r>
          <a:endParaRPr lang="en-US" sz="1800" kern="1200" dirty="0"/>
        </a:p>
      </dsp:txBody>
      <dsp:txXfrm>
        <a:off x="37875" y="3198713"/>
        <a:ext cx="10439850" cy="700131"/>
      </dsp:txXfrm>
    </dsp:sp>
    <dsp:sp modelId="{9BB368CB-5D1D-474A-970E-F6A8160102E7}">
      <dsp:nvSpPr>
        <dsp:cNvPr id="0" name=""/>
        <dsp:cNvSpPr/>
      </dsp:nvSpPr>
      <dsp:spPr>
        <a:xfrm>
          <a:off x="0" y="3950782"/>
          <a:ext cx="10515600" cy="7758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C00000"/>
              </a:solidFill>
            </a:rPr>
            <a:t>Fetal death is uncommon</a:t>
          </a:r>
          <a:r>
            <a:rPr lang="en-US" sz="2000" kern="1200" dirty="0" smtClean="0">
              <a:solidFill>
                <a:schemeClr val="tx1"/>
              </a:solidFill>
            </a:rPr>
            <a:t>. It has been reported weeks after the conization procedure and, in some cases, was </a:t>
          </a:r>
          <a:r>
            <a:rPr lang="en-US" sz="2000" kern="1200" dirty="0" smtClean="0">
              <a:solidFill>
                <a:srgbClr val="C00000"/>
              </a:solidFill>
            </a:rPr>
            <a:t>attributed to </a:t>
          </a:r>
          <a:r>
            <a:rPr lang="en-US" sz="2000" kern="1200" dirty="0" err="1" smtClean="0">
              <a:solidFill>
                <a:srgbClr val="C00000"/>
              </a:solidFill>
            </a:rPr>
            <a:t>chorioamnionitis</a:t>
          </a:r>
          <a:r>
            <a:rPr lang="en-US" sz="2000" kern="1200" dirty="0" smtClean="0">
              <a:solidFill>
                <a:schemeClr val="tx1"/>
              </a:solidFill>
            </a:rPr>
            <a:t>.</a:t>
          </a:r>
          <a:endParaRPr lang="en-US" sz="2000" kern="1200" dirty="0">
            <a:solidFill>
              <a:schemeClr val="tx1"/>
            </a:solidFill>
          </a:endParaRPr>
        </a:p>
      </dsp:txBody>
      <dsp:txXfrm>
        <a:off x="37875" y="3988657"/>
        <a:ext cx="10439850" cy="700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90E2B-715A-4A0D-B828-59465F93FDB0}">
      <dsp:nvSpPr>
        <dsp:cNvPr id="0" name=""/>
        <dsp:cNvSpPr/>
      </dsp:nvSpPr>
      <dsp:spPr>
        <a:xfrm>
          <a:off x="0" y="84265"/>
          <a:ext cx="10515600" cy="790481"/>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t>
          </a:r>
          <a:r>
            <a:rPr lang="en-US" sz="2400" b="1" kern="1200" dirty="0" smtClean="0"/>
            <a:t>Close observation with (HPV) testing, cervical cytology, and/or colposcopy</a:t>
          </a:r>
          <a:r>
            <a:rPr lang="en-US" sz="2000" kern="1200" dirty="0" smtClean="0"/>
            <a:t>.</a:t>
          </a:r>
          <a:endParaRPr lang="en-US" sz="2000" kern="1200" dirty="0"/>
        </a:p>
      </dsp:txBody>
      <dsp:txXfrm>
        <a:off x="38588" y="122853"/>
        <a:ext cx="10438424" cy="713305"/>
      </dsp:txXfrm>
    </dsp:sp>
    <dsp:sp modelId="{D81B9120-5970-4B68-A13C-684256FE9737}">
      <dsp:nvSpPr>
        <dsp:cNvPr id="0" name=""/>
        <dsp:cNvSpPr/>
      </dsp:nvSpPr>
      <dsp:spPr>
        <a:xfrm>
          <a:off x="0" y="932347"/>
          <a:ext cx="10515600" cy="7904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a:t>
          </a:r>
          <a:r>
            <a:rPr lang="en-US" sz="2400" b="1" kern="1200" dirty="0" smtClean="0">
              <a:solidFill>
                <a:schemeClr val="tx1"/>
              </a:solidFill>
            </a:rPr>
            <a:t>Treatment :</a:t>
          </a:r>
          <a:endParaRPr lang="en-US" sz="2400" b="1" kern="1200" dirty="0">
            <a:solidFill>
              <a:schemeClr val="tx1"/>
            </a:solidFill>
          </a:endParaRPr>
        </a:p>
      </dsp:txBody>
      <dsp:txXfrm>
        <a:off x="38588" y="970935"/>
        <a:ext cx="10438424" cy="713305"/>
      </dsp:txXfrm>
    </dsp:sp>
    <dsp:sp modelId="{AD2D7DD2-D4C4-45AD-A658-C581E28EE48A}">
      <dsp:nvSpPr>
        <dsp:cNvPr id="0" name=""/>
        <dsp:cNvSpPr/>
      </dsp:nvSpPr>
      <dsp:spPr>
        <a:xfrm>
          <a:off x="0" y="1780428"/>
          <a:ext cx="10515600" cy="7904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excision or ablation </a:t>
          </a:r>
          <a:r>
            <a:rPr lang="en-US" sz="2000" kern="1200" dirty="0" smtClean="0">
              <a:solidFill>
                <a:schemeClr val="tx1"/>
              </a:solidFill>
            </a:rPr>
            <a:t>of the cervical transformation zone(specialized cells that are thought to be susceptible to HPV infection and transformation.) </a:t>
          </a:r>
          <a:endParaRPr lang="en-US" sz="2000" kern="1200" dirty="0">
            <a:solidFill>
              <a:schemeClr val="tx1"/>
            </a:solidFill>
          </a:endParaRPr>
        </a:p>
      </dsp:txBody>
      <dsp:txXfrm>
        <a:off x="38588" y="1819016"/>
        <a:ext cx="10438424" cy="713305"/>
      </dsp:txXfrm>
    </dsp:sp>
    <dsp:sp modelId="{64BFDF35-1738-44EF-BC2E-A2F41102F8E5}">
      <dsp:nvSpPr>
        <dsp:cNvPr id="0" name=""/>
        <dsp:cNvSpPr/>
      </dsp:nvSpPr>
      <dsp:spPr>
        <a:xfrm>
          <a:off x="0" y="2628509"/>
          <a:ext cx="10515600" cy="7904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rPr>
            <a:t>Hysterectomy</a:t>
          </a:r>
          <a:r>
            <a:rPr lang="en-US" sz="2000" kern="1200" dirty="0" smtClean="0">
              <a:solidFill>
                <a:schemeClr val="tx1"/>
              </a:solidFill>
            </a:rPr>
            <a:t> is occasionally performed instead of excision or ablation but is unacceptable as a primary treatment for CIN in most instances.</a:t>
          </a:r>
          <a:endParaRPr lang="en-US" sz="2000" kern="1200" dirty="0">
            <a:solidFill>
              <a:schemeClr val="tx1"/>
            </a:solidFill>
          </a:endParaRPr>
        </a:p>
      </dsp:txBody>
      <dsp:txXfrm>
        <a:off x="38588" y="2667097"/>
        <a:ext cx="10438424" cy="713305"/>
      </dsp:txXfrm>
    </dsp:sp>
    <dsp:sp modelId="{C078B8DC-806F-4421-B93A-3467AB157138}">
      <dsp:nvSpPr>
        <dsp:cNvPr id="0" name=""/>
        <dsp:cNvSpPr/>
      </dsp:nvSpPr>
      <dsp:spPr>
        <a:xfrm>
          <a:off x="0" y="3476590"/>
          <a:ext cx="10515600" cy="79048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Medical therapies have also been described</a:t>
          </a:r>
          <a:endParaRPr lang="en-US" sz="2000" kern="1200" dirty="0">
            <a:solidFill>
              <a:schemeClr val="tx1"/>
            </a:solidFill>
          </a:endParaRPr>
        </a:p>
      </dsp:txBody>
      <dsp:txXfrm>
        <a:off x="38588" y="3515178"/>
        <a:ext cx="10438424" cy="713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E367A-2F88-46CE-903B-A949F56F0766}">
      <dsp:nvSpPr>
        <dsp:cNvPr id="0" name=""/>
        <dsp:cNvSpPr/>
      </dsp:nvSpPr>
      <dsp:spPr>
        <a:xfrm>
          <a:off x="0" y="0"/>
          <a:ext cx="8938260" cy="1407422"/>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patient's risk for progression to cancer is related to </a:t>
          </a:r>
          <a:r>
            <a:rPr lang="en-US" sz="2400" b="1" kern="1200" dirty="0" smtClean="0">
              <a:solidFill>
                <a:schemeClr val="tx1"/>
              </a:solidFill>
            </a:rPr>
            <a:t>age </a:t>
          </a:r>
          <a:r>
            <a:rPr lang="en-US" sz="2400" kern="1200" dirty="0" smtClean="0">
              <a:solidFill>
                <a:schemeClr val="tx1"/>
              </a:solidFill>
            </a:rPr>
            <a:t>and </a:t>
          </a:r>
          <a:r>
            <a:rPr lang="en-US" sz="2400" b="1" kern="1200" dirty="0" smtClean="0">
              <a:solidFill>
                <a:schemeClr val="tx1"/>
              </a:solidFill>
            </a:rPr>
            <a:t>CIN grade</a:t>
          </a:r>
          <a:r>
            <a:rPr lang="en-US" sz="2400" kern="1200" dirty="0" smtClean="0">
              <a:solidFill>
                <a:schemeClr val="tx1"/>
              </a:solidFill>
            </a:rPr>
            <a:t>:</a:t>
          </a:r>
          <a:endParaRPr lang="en-US" sz="2400" kern="1200" dirty="0">
            <a:solidFill>
              <a:schemeClr val="tx1"/>
            </a:solidFill>
          </a:endParaRPr>
        </a:p>
      </dsp:txBody>
      <dsp:txXfrm>
        <a:off x="41222" y="41222"/>
        <a:ext cx="7419541" cy="1324978"/>
      </dsp:txXfrm>
    </dsp:sp>
    <dsp:sp modelId="{52B5F2F2-5A88-4EB2-813D-B88431FDD07A}">
      <dsp:nvSpPr>
        <dsp:cNvPr id="0" name=""/>
        <dsp:cNvSpPr/>
      </dsp:nvSpPr>
      <dsp:spPr>
        <a:xfrm>
          <a:off x="788669" y="1641992"/>
          <a:ext cx="8938260" cy="140742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FFFF00"/>
              </a:solidFill>
            </a:rPr>
            <a:t>●</a:t>
          </a:r>
          <a:r>
            <a:rPr lang="en-US" sz="1800" b="1" kern="1200" dirty="0" smtClean="0">
              <a:solidFill>
                <a:srgbClr val="FFFF00"/>
              </a:solidFill>
            </a:rPr>
            <a:t>Age</a:t>
          </a:r>
          <a:r>
            <a:rPr lang="en-US" sz="1800" kern="1200" dirty="0" smtClean="0">
              <a:solidFill>
                <a:srgbClr val="FFFF00"/>
              </a:solidFill>
            </a:rPr>
            <a:t> </a:t>
          </a:r>
        </a:p>
        <a:p>
          <a:pPr lvl="0" algn="l" defTabSz="800100" rtl="0">
            <a:lnSpc>
              <a:spcPct val="90000"/>
            </a:lnSpc>
            <a:spcBef>
              <a:spcPct val="0"/>
            </a:spcBef>
            <a:spcAft>
              <a:spcPct val="35000"/>
            </a:spcAft>
          </a:pPr>
          <a:r>
            <a:rPr lang="en-US" sz="1800" kern="1200" dirty="0" smtClean="0">
              <a:solidFill>
                <a:srgbClr val="FFFF00"/>
              </a:solidFill>
            </a:rPr>
            <a:t> Patients younger than 25 years have a lower risk of developing cervical cancer than 25 years and older.</a:t>
          </a:r>
          <a:endParaRPr lang="en-US" sz="1800" kern="1200" dirty="0">
            <a:solidFill>
              <a:srgbClr val="FFFF00"/>
            </a:solidFill>
          </a:endParaRPr>
        </a:p>
      </dsp:txBody>
      <dsp:txXfrm>
        <a:off x="829891" y="1683214"/>
        <a:ext cx="7152321" cy="1324978"/>
      </dsp:txXfrm>
    </dsp:sp>
    <dsp:sp modelId="{4F44287B-7905-44AD-8374-48F651D59604}">
      <dsp:nvSpPr>
        <dsp:cNvPr id="0" name=""/>
        <dsp:cNvSpPr/>
      </dsp:nvSpPr>
      <dsp:spPr>
        <a:xfrm>
          <a:off x="1577339" y="3283984"/>
          <a:ext cx="8938260" cy="140742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FFFF00"/>
              </a:solidFill>
            </a:rPr>
            <a:t>●</a:t>
          </a:r>
          <a:r>
            <a:rPr lang="en-US" sz="1800" b="1" kern="1200" dirty="0" smtClean="0">
              <a:solidFill>
                <a:srgbClr val="FFFF00"/>
              </a:solidFill>
            </a:rPr>
            <a:t>CIN grade</a:t>
          </a:r>
          <a:r>
            <a:rPr lang="en-US" sz="1800" kern="1200" dirty="0" smtClean="0">
              <a:solidFill>
                <a:srgbClr val="FFFF00"/>
              </a:solidFill>
            </a:rPr>
            <a:t> </a:t>
          </a:r>
        </a:p>
        <a:p>
          <a:pPr lvl="0" algn="l" defTabSz="800100" rtl="0">
            <a:lnSpc>
              <a:spcPct val="90000"/>
            </a:lnSpc>
            <a:spcBef>
              <a:spcPct val="0"/>
            </a:spcBef>
            <a:spcAft>
              <a:spcPct val="35000"/>
            </a:spcAft>
          </a:pPr>
          <a:r>
            <a:rPr lang="en-US" sz="1800" kern="1200" dirty="0" smtClean="0">
              <a:solidFill>
                <a:srgbClr val="FFFF00"/>
              </a:solidFill>
            </a:rPr>
            <a:t> CIN 1 is a low-grade lesion that has a low potential for progression to malignancy and a high potential for regression, CIN 2,3 is a high grade lesion that has a higher potential for progression and a lower potential for regression.</a:t>
          </a:r>
          <a:endParaRPr lang="en-US" sz="1800" kern="1200" dirty="0">
            <a:solidFill>
              <a:srgbClr val="FFFF00"/>
            </a:solidFill>
          </a:endParaRPr>
        </a:p>
      </dsp:txBody>
      <dsp:txXfrm>
        <a:off x="1618561" y="3325206"/>
        <a:ext cx="7152321" cy="1324978"/>
      </dsp:txXfrm>
    </dsp:sp>
    <dsp:sp modelId="{876C2D10-5AE2-4756-8702-AECD72F8043E}">
      <dsp:nvSpPr>
        <dsp:cNvPr id="0" name=""/>
        <dsp:cNvSpPr/>
      </dsp:nvSpPr>
      <dsp:spPr>
        <a:xfrm>
          <a:off x="8023435" y="1067295"/>
          <a:ext cx="914824" cy="914824"/>
        </a:xfrm>
        <a:prstGeom prst="downArrow">
          <a:avLst>
            <a:gd name="adj1" fmla="val 55000"/>
            <a:gd name="adj2" fmla="val 45000"/>
          </a:avLst>
        </a:prstGeom>
        <a:solidFill>
          <a:schemeClr val="bg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229270" y="1067295"/>
        <a:ext cx="503154" cy="688405"/>
      </dsp:txXfrm>
    </dsp:sp>
    <dsp:sp modelId="{EA911B7A-BA54-4857-93F5-32F1836F537F}">
      <dsp:nvSpPr>
        <dsp:cNvPr id="0" name=""/>
        <dsp:cNvSpPr/>
      </dsp:nvSpPr>
      <dsp:spPr>
        <a:xfrm>
          <a:off x="8812105" y="2699904"/>
          <a:ext cx="914824" cy="91482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017940" y="2699904"/>
        <a:ext cx="503154" cy="688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C2C5A-579A-4A3F-BF25-AD36C51C86F7}">
      <dsp:nvSpPr>
        <dsp:cNvPr id="0" name=""/>
        <dsp:cNvSpPr/>
      </dsp:nvSpPr>
      <dsp:spPr>
        <a:xfrm>
          <a:off x="0" y="7029"/>
          <a:ext cx="10515600" cy="21340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•At six months:</a:t>
          </a:r>
        </a:p>
        <a:p>
          <a:pPr lvl="0" algn="l" defTabSz="1066800" rtl="0">
            <a:lnSpc>
              <a:spcPct val="90000"/>
            </a:lnSpc>
            <a:spcBef>
              <a:spcPct val="0"/>
            </a:spcBef>
            <a:spcAft>
              <a:spcPct val="35000"/>
            </a:spcAft>
          </a:pPr>
          <a:r>
            <a:rPr lang="en-US" sz="2400" kern="1200" dirty="0" smtClean="0">
              <a:solidFill>
                <a:srgbClr val="FFFF00"/>
              </a:solidFill>
            </a:rPr>
            <a:t>49 percent regressed to negative </a:t>
          </a:r>
        </a:p>
        <a:p>
          <a:pPr lvl="0" algn="l" defTabSz="1066800" rtl="0">
            <a:lnSpc>
              <a:spcPct val="90000"/>
            </a:lnSpc>
            <a:spcBef>
              <a:spcPct val="0"/>
            </a:spcBef>
            <a:spcAft>
              <a:spcPct val="35000"/>
            </a:spcAft>
          </a:pPr>
          <a:r>
            <a:rPr lang="en-US" sz="2400" kern="1200" dirty="0" smtClean="0"/>
            <a:t>35 percent had persistent CIN 1 </a:t>
          </a:r>
        </a:p>
        <a:p>
          <a:pPr lvl="0" algn="l" defTabSz="1066800" rtl="0">
            <a:lnSpc>
              <a:spcPct val="90000"/>
            </a:lnSpc>
            <a:spcBef>
              <a:spcPct val="0"/>
            </a:spcBef>
            <a:spcAft>
              <a:spcPct val="35000"/>
            </a:spcAft>
          </a:pPr>
          <a:r>
            <a:rPr lang="en-US" sz="2400" kern="1200" dirty="0" smtClean="0"/>
            <a:t>7 percent had high-grade lesions</a:t>
          </a:r>
          <a:endParaRPr lang="en-US" sz="2400" kern="1200" dirty="0"/>
        </a:p>
      </dsp:txBody>
      <dsp:txXfrm>
        <a:off x="104177" y="111206"/>
        <a:ext cx="10307246" cy="1925725"/>
      </dsp:txXfrm>
    </dsp:sp>
    <dsp:sp modelId="{B689A202-460C-4F85-A8E7-5C029ADA321D}">
      <dsp:nvSpPr>
        <dsp:cNvPr id="0" name=""/>
        <dsp:cNvSpPr/>
      </dsp:nvSpPr>
      <dsp:spPr>
        <a:xfrm>
          <a:off x="0" y="2210229"/>
          <a:ext cx="10515600" cy="213407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rPr>
            <a:t>•Among patients with persistent CIN 1 at 6 months and followed to 12 months: </a:t>
          </a:r>
          <a:r>
            <a:rPr lang="en-US" sz="2400" kern="1200" dirty="0" smtClean="0">
              <a:solidFill>
                <a:srgbClr val="FF0000"/>
              </a:solidFill>
            </a:rPr>
            <a:t>50 percent regressed to negative</a:t>
          </a:r>
        </a:p>
        <a:p>
          <a:pPr lvl="0" algn="l" defTabSz="1066800" rtl="0">
            <a:lnSpc>
              <a:spcPct val="90000"/>
            </a:lnSpc>
            <a:spcBef>
              <a:spcPct val="0"/>
            </a:spcBef>
            <a:spcAft>
              <a:spcPct val="35000"/>
            </a:spcAft>
          </a:pPr>
          <a:r>
            <a:rPr lang="en-US" sz="2400" kern="1200" dirty="0" smtClean="0">
              <a:solidFill>
                <a:schemeClr val="tx1"/>
              </a:solidFill>
            </a:rPr>
            <a:t> 46 percent had low-grade lesions</a:t>
          </a:r>
        </a:p>
        <a:p>
          <a:pPr lvl="0" algn="l" defTabSz="1066800" rtl="0">
            <a:lnSpc>
              <a:spcPct val="90000"/>
            </a:lnSpc>
            <a:spcBef>
              <a:spcPct val="0"/>
            </a:spcBef>
            <a:spcAft>
              <a:spcPct val="35000"/>
            </a:spcAft>
          </a:pPr>
          <a:r>
            <a:rPr lang="en-US" sz="2400" kern="1200" dirty="0" smtClean="0">
              <a:solidFill>
                <a:schemeClr val="tx1"/>
              </a:solidFill>
            </a:rPr>
            <a:t> 4 percent had high-grade lesions</a:t>
          </a:r>
          <a:endParaRPr lang="en-US" sz="2400" kern="1200" dirty="0">
            <a:solidFill>
              <a:schemeClr val="tx1"/>
            </a:solidFill>
          </a:endParaRPr>
        </a:p>
      </dsp:txBody>
      <dsp:txXfrm>
        <a:off x="104177" y="2314406"/>
        <a:ext cx="10307246" cy="19257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A7188-B328-4E41-A03E-E7C2AC80437A}">
      <dsp:nvSpPr>
        <dsp:cNvPr id="0" name=""/>
        <dsp:cNvSpPr/>
      </dsp:nvSpPr>
      <dsp:spPr>
        <a:xfrm>
          <a:off x="1243" y="75629"/>
          <a:ext cx="4200078" cy="420007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the risk of </a:t>
          </a:r>
          <a:r>
            <a:rPr lang="en-US" sz="2800" kern="1200" dirty="0" err="1" smtClean="0">
              <a:solidFill>
                <a:schemeClr val="tx1"/>
              </a:solidFill>
            </a:rPr>
            <a:t>precancer</a:t>
          </a:r>
          <a:r>
            <a:rPr lang="en-US" sz="2800" kern="1200" dirty="0" smtClean="0">
              <a:solidFill>
                <a:schemeClr val="tx1"/>
              </a:solidFill>
            </a:rPr>
            <a:t> is not known to be elevated among pregnant patients</a:t>
          </a:r>
          <a:endParaRPr lang="en-US" sz="2800" kern="1200" dirty="0">
            <a:solidFill>
              <a:schemeClr val="tx1"/>
            </a:solidFill>
          </a:endParaRPr>
        </a:p>
      </dsp:txBody>
      <dsp:txXfrm>
        <a:off x="616330" y="690716"/>
        <a:ext cx="2969904" cy="2969904"/>
      </dsp:txXfrm>
    </dsp:sp>
    <dsp:sp modelId="{B6F68474-3854-4E9A-B045-C2512119CFA3}">
      <dsp:nvSpPr>
        <dsp:cNvPr id="0" name=""/>
        <dsp:cNvSpPr/>
      </dsp:nvSpPr>
      <dsp:spPr>
        <a:xfrm>
          <a:off x="3874180" y="-518009"/>
          <a:ext cx="2618993" cy="141752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3874180" y="-234504"/>
        <a:ext cx="2193735" cy="850516"/>
      </dsp:txXfrm>
    </dsp:sp>
    <dsp:sp modelId="{605AE8A0-F4F7-4236-8481-DA6BC49F458A}">
      <dsp:nvSpPr>
        <dsp:cNvPr id="0" name=""/>
        <dsp:cNvSpPr/>
      </dsp:nvSpPr>
      <dsp:spPr>
        <a:xfrm>
          <a:off x="6314277" y="75629"/>
          <a:ext cx="4200078" cy="420007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The rate of progression of CIN  to cervical cancer in pregnant patients is similar to that of </a:t>
          </a:r>
          <a:r>
            <a:rPr lang="en-US" sz="2800" kern="1200" dirty="0" err="1" smtClean="0">
              <a:solidFill>
                <a:schemeClr val="tx1"/>
              </a:solidFill>
            </a:rPr>
            <a:t>nonpregnant</a:t>
          </a:r>
          <a:r>
            <a:rPr lang="en-US" sz="2800" kern="1200" dirty="0" smtClean="0">
              <a:solidFill>
                <a:schemeClr val="tx1"/>
              </a:solidFill>
            </a:rPr>
            <a:t> patients.</a:t>
          </a:r>
          <a:endParaRPr lang="en-US" sz="2800" kern="1200" dirty="0">
            <a:solidFill>
              <a:schemeClr val="tx1"/>
            </a:solidFill>
          </a:endParaRPr>
        </a:p>
      </dsp:txBody>
      <dsp:txXfrm>
        <a:off x="6929364" y="690716"/>
        <a:ext cx="2969904" cy="2969904"/>
      </dsp:txXfrm>
    </dsp:sp>
    <dsp:sp modelId="{AED535AB-E128-43E0-A16B-318B30DB28B4}">
      <dsp:nvSpPr>
        <dsp:cNvPr id="0" name=""/>
        <dsp:cNvSpPr/>
      </dsp:nvSpPr>
      <dsp:spPr>
        <a:xfrm rot="10800000">
          <a:off x="4022425" y="3451820"/>
          <a:ext cx="2618993" cy="1417526"/>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4447683" y="3735325"/>
        <a:ext cx="2193735" cy="850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C2E4D-6965-4E88-B821-D4AF8756D879}">
      <dsp:nvSpPr>
        <dsp:cNvPr id="0" name=""/>
        <dsp:cNvSpPr/>
      </dsp:nvSpPr>
      <dsp:spPr>
        <a:xfrm>
          <a:off x="4472290" y="1226335"/>
          <a:ext cx="1571019" cy="1571212"/>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469B0DB-CB6A-4941-BD48-B6504679C4D4}">
      <dsp:nvSpPr>
        <dsp:cNvPr id="0" name=""/>
        <dsp:cNvSpPr/>
      </dsp:nvSpPr>
      <dsp:spPr>
        <a:xfrm>
          <a:off x="4357736" y="0"/>
          <a:ext cx="1800126" cy="9633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Colposcopy?</a:t>
          </a:r>
          <a:endParaRPr lang="en-US" sz="2400" kern="1200"/>
        </a:p>
      </dsp:txBody>
      <dsp:txXfrm>
        <a:off x="4357736" y="0"/>
        <a:ext cx="1800126" cy="963343"/>
      </dsp:txXfrm>
    </dsp:sp>
    <dsp:sp modelId="{35E37F42-E49B-4644-A5F7-4809FE2DD9C1}">
      <dsp:nvSpPr>
        <dsp:cNvPr id="0" name=""/>
        <dsp:cNvSpPr/>
      </dsp:nvSpPr>
      <dsp:spPr>
        <a:xfrm>
          <a:off x="4933122" y="1447904"/>
          <a:ext cx="1571019" cy="1571212"/>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CBDB1A-F4A0-45B0-8E62-DCD1E052ADB7}">
      <dsp:nvSpPr>
        <dsp:cNvPr id="0" name=""/>
        <dsp:cNvSpPr/>
      </dsp:nvSpPr>
      <dsp:spPr>
        <a:xfrm>
          <a:off x="6697901" y="915175"/>
          <a:ext cx="1701938" cy="10596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Biopsy?</a:t>
          </a:r>
          <a:endParaRPr lang="en-US" sz="2400" kern="1200"/>
        </a:p>
      </dsp:txBody>
      <dsp:txXfrm>
        <a:off x="6697901" y="915175"/>
        <a:ext cx="1701938" cy="1059677"/>
      </dsp:txXfrm>
    </dsp:sp>
    <dsp:sp modelId="{8BCF8849-1588-457B-9BB7-43840B511085}">
      <dsp:nvSpPr>
        <dsp:cNvPr id="0" name=""/>
        <dsp:cNvSpPr/>
      </dsp:nvSpPr>
      <dsp:spPr>
        <a:xfrm>
          <a:off x="5046366" y="1946434"/>
          <a:ext cx="1571019" cy="1571212"/>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2E23EA6-BA1A-4F45-AE29-E05700041608}">
      <dsp:nvSpPr>
        <dsp:cNvPr id="0" name=""/>
        <dsp:cNvSpPr/>
      </dsp:nvSpPr>
      <dsp:spPr>
        <a:xfrm>
          <a:off x="6861549" y="2263856"/>
          <a:ext cx="1669208" cy="11319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Endometrial curettage?</a:t>
          </a:r>
          <a:endParaRPr lang="en-US" sz="2400" kern="1200"/>
        </a:p>
      </dsp:txBody>
      <dsp:txXfrm>
        <a:off x="6861549" y="2263856"/>
        <a:ext cx="1669208" cy="1131928"/>
      </dsp:txXfrm>
    </dsp:sp>
    <dsp:sp modelId="{C4760086-7940-4AC6-92A2-5D6BEAC2E377}">
      <dsp:nvSpPr>
        <dsp:cNvPr id="0" name=""/>
        <dsp:cNvSpPr/>
      </dsp:nvSpPr>
      <dsp:spPr>
        <a:xfrm>
          <a:off x="4727580" y="2346221"/>
          <a:ext cx="1571019" cy="1571212"/>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83BC93-56A4-4354-8ED8-A9F7529F46FF}">
      <dsp:nvSpPr>
        <dsp:cNvPr id="0" name=""/>
        <dsp:cNvSpPr/>
      </dsp:nvSpPr>
      <dsp:spPr>
        <a:xfrm>
          <a:off x="6141498" y="3781121"/>
          <a:ext cx="1800126" cy="10355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Endocervical curettage?</a:t>
          </a:r>
          <a:endParaRPr lang="en-US" sz="2400" kern="1200"/>
        </a:p>
      </dsp:txBody>
      <dsp:txXfrm>
        <a:off x="6141498" y="3781121"/>
        <a:ext cx="1800126" cy="1035593"/>
      </dsp:txXfrm>
    </dsp:sp>
    <dsp:sp modelId="{02E8A91E-58C9-4340-AC39-021E72364D49}">
      <dsp:nvSpPr>
        <dsp:cNvPr id="0" name=""/>
        <dsp:cNvSpPr/>
      </dsp:nvSpPr>
      <dsp:spPr>
        <a:xfrm>
          <a:off x="4216999" y="2346221"/>
          <a:ext cx="1571019" cy="1571212"/>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5993CD8-033A-44C6-A511-04327C31BEEC}">
      <dsp:nvSpPr>
        <dsp:cNvPr id="0" name=""/>
        <dsp:cNvSpPr/>
      </dsp:nvSpPr>
      <dsp:spPr>
        <a:xfrm>
          <a:off x="2573974" y="3781121"/>
          <a:ext cx="1800126" cy="10355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Conization?</a:t>
          </a:r>
          <a:endParaRPr lang="en-US" sz="2400" kern="1200"/>
        </a:p>
      </dsp:txBody>
      <dsp:txXfrm>
        <a:off x="2573974" y="3781121"/>
        <a:ext cx="1800126" cy="1035593"/>
      </dsp:txXfrm>
    </dsp:sp>
    <dsp:sp modelId="{F3F2ECFE-5843-4700-85BC-7E8B18C988B2}">
      <dsp:nvSpPr>
        <dsp:cNvPr id="0" name=""/>
        <dsp:cNvSpPr/>
      </dsp:nvSpPr>
      <dsp:spPr>
        <a:xfrm>
          <a:off x="3898213" y="1946434"/>
          <a:ext cx="1571019" cy="1571212"/>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E0C7707-7D7C-4B10-88D6-5A8F67D22F8E}">
      <dsp:nvSpPr>
        <dsp:cNvPr id="0" name=""/>
        <dsp:cNvSpPr/>
      </dsp:nvSpPr>
      <dsp:spPr>
        <a:xfrm>
          <a:off x="1984842" y="2263856"/>
          <a:ext cx="1669208" cy="11319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Treatment?</a:t>
          </a:r>
          <a:endParaRPr lang="en-US" sz="2400" kern="1200"/>
        </a:p>
      </dsp:txBody>
      <dsp:txXfrm>
        <a:off x="1984842" y="2263856"/>
        <a:ext cx="1669208" cy="1131928"/>
      </dsp:txXfrm>
    </dsp:sp>
    <dsp:sp modelId="{18D3B6EC-869D-46EF-8768-B33166BCE9B8}">
      <dsp:nvSpPr>
        <dsp:cNvPr id="0" name=""/>
        <dsp:cNvSpPr/>
      </dsp:nvSpPr>
      <dsp:spPr>
        <a:xfrm>
          <a:off x="4011457" y="1413400"/>
          <a:ext cx="1571019" cy="1571212"/>
        </a:xfrm>
        <a:prstGeom prst="ellipse">
          <a:avLst/>
        </a:prstGeom>
        <a:solidFill>
          <a:schemeClr val="tx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5772210-E878-4C58-812E-435F15951568}">
      <dsp:nvSpPr>
        <dsp:cNvPr id="0" name=""/>
        <dsp:cNvSpPr/>
      </dsp:nvSpPr>
      <dsp:spPr>
        <a:xfrm>
          <a:off x="2115760" y="915175"/>
          <a:ext cx="1701938" cy="10596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smtClean="0"/>
            <a:t>Observation?</a:t>
          </a:r>
          <a:endParaRPr lang="en-US" sz="2400" kern="1200"/>
        </a:p>
      </dsp:txBody>
      <dsp:txXfrm>
        <a:off x="2115760" y="915175"/>
        <a:ext cx="1701938" cy="1059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9499E-0E7A-4D8A-97E8-596AE68023F3}">
      <dsp:nvSpPr>
        <dsp:cNvPr id="0" name=""/>
        <dsp:cNvSpPr/>
      </dsp:nvSpPr>
      <dsp:spPr>
        <a:xfrm>
          <a:off x="0" y="0"/>
          <a:ext cx="8778240" cy="106087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management is the same as </a:t>
          </a:r>
          <a:r>
            <a:rPr lang="en-US" sz="2300" kern="1200" dirty="0" err="1" smtClean="0"/>
            <a:t>nonpregnant</a:t>
          </a:r>
          <a:r>
            <a:rPr lang="en-US" sz="2300" kern="1200" dirty="0" smtClean="0"/>
            <a:t> women, </a:t>
          </a:r>
        </a:p>
        <a:p>
          <a:pPr lvl="0" algn="l" defTabSz="1022350" rtl="0">
            <a:lnSpc>
              <a:spcPct val="90000"/>
            </a:lnSpc>
            <a:spcBef>
              <a:spcPct val="0"/>
            </a:spcBef>
            <a:spcAft>
              <a:spcPct val="35000"/>
            </a:spcAft>
          </a:pPr>
          <a:r>
            <a:rPr lang="en-US" sz="2300" kern="1200" dirty="0" smtClean="0"/>
            <a:t>with the following exceptions:</a:t>
          </a:r>
          <a:endParaRPr lang="en-US" sz="2300" kern="1200" dirty="0"/>
        </a:p>
      </dsp:txBody>
      <dsp:txXfrm>
        <a:off x="31072" y="31072"/>
        <a:ext cx="7543827" cy="998732"/>
      </dsp:txXfrm>
    </dsp:sp>
    <dsp:sp modelId="{FBE8A364-F670-498E-A448-E7E243289B24}">
      <dsp:nvSpPr>
        <dsp:cNvPr id="0" name=""/>
        <dsp:cNvSpPr/>
      </dsp:nvSpPr>
      <dsp:spPr>
        <a:xfrm>
          <a:off x="735177" y="1253763"/>
          <a:ext cx="8778240" cy="106087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Expedited treatment with a diagnostic excisional procedure is unacceptable without having first performed colposcopy.</a:t>
          </a:r>
          <a:endParaRPr lang="en-US" sz="2300" kern="1200" dirty="0">
            <a:solidFill>
              <a:schemeClr val="tx1"/>
            </a:solidFill>
          </a:endParaRPr>
        </a:p>
      </dsp:txBody>
      <dsp:txXfrm>
        <a:off x="766249" y="1284835"/>
        <a:ext cx="7291348" cy="998732"/>
      </dsp:txXfrm>
    </dsp:sp>
    <dsp:sp modelId="{232FF003-E879-4FFE-BEF1-F469F8F72BDA}">
      <dsp:nvSpPr>
        <dsp:cNvPr id="0" name=""/>
        <dsp:cNvSpPr/>
      </dsp:nvSpPr>
      <dsp:spPr>
        <a:xfrm>
          <a:off x="1459382" y="2507526"/>
          <a:ext cx="8778240" cy="106087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Endocervical curettage and endometrial biopsy should not be performed as part of the colposcopic evaluation</a:t>
          </a:r>
          <a:endParaRPr lang="en-US" sz="2300" kern="1200"/>
        </a:p>
      </dsp:txBody>
      <dsp:txXfrm>
        <a:off x="1490454" y="2538598"/>
        <a:ext cx="7302321" cy="998732"/>
      </dsp:txXfrm>
    </dsp:sp>
    <dsp:sp modelId="{F5A1C914-BDD2-499B-AF84-4BDCF70B9CFC}">
      <dsp:nvSpPr>
        <dsp:cNvPr id="0" name=""/>
        <dsp:cNvSpPr/>
      </dsp:nvSpPr>
      <dsp:spPr>
        <a:xfrm>
          <a:off x="2194559" y="3761289"/>
          <a:ext cx="8778240" cy="106087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a:t>
          </a:r>
          <a:r>
            <a:rPr lang="en-US" sz="2300" kern="1200" dirty="0" err="1" smtClean="0">
              <a:solidFill>
                <a:schemeClr val="tx1"/>
              </a:solidFill>
            </a:rPr>
            <a:t>endocervical</a:t>
          </a:r>
          <a:r>
            <a:rPr lang="en-US" sz="2300" kern="1200" dirty="0" smtClean="0">
              <a:solidFill>
                <a:schemeClr val="tx1"/>
              </a:solidFill>
            </a:rPr>
            <a:t> canal may be sampled gently with a </a:t>
          </a:r>
          <a:r>
            <a:rPr lang="en-US" sz="2300" kern="1200" dirty="0" err="1" smtClean="0">
              <a:solidFill>
                <a:schemeClr val="tx1"/>
              </a:solidFill>
            </a:rPr>
            <a:t>cytobrush</a:t>
          </a:r>
          <a:r>
            <a:rPr lang="en-US" sz="2300" kern="1200" dirty="0" smtClean="0">
              <a:solidFill>
                <a:schemeClr val="tx1"/>
              </a:solidFill>
            </a:rPr>
            <a:t>.</a:t>
          </a:r>
          <a:endParaRPr lang="en-US" sz="2300" kern="1200" dirty="0">
            <a:solidFill>
              <a:schemeClr val="tx1"/>
            </a:solidFill>
          </a:endParaRPr>
        </a:p>
      </dsp:txBody>
      <dsp:txXfrm>
        <a:off x="2225631" y="3792361"/>
        <a:ext cx="7291348" cy="998732"/>
      </dsp:txXfrm>
    </dsp:sp>
    <dsp:sp modelId="{1773CCF9-1027-417C-9691-DF91B1144D10}">
      <dsp:nvSpPr>
        <dsp:cNvPr id="0" name=""/>
        <dsp:cNvSpPr/>
      </dsp:nvSpPr>
      <dsp:spPr>
        <a:xfrm>
          <a:off x="8088670" y="812534"/>
          <a:ext cx="689569" cy="689569"/>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243823" y="812534"/>
        <a:ext cx="379263" cy="518901"/>
      </dsp:txXfrm>
    </dsp:sp>
    <dsp:sp modelId="{0E7A547B-2BF8-4B95-A470-1254D9D40F06}">
      <dsp:nvSpPr>
        <dsp:cNvPr id="0" name=""/>
        <dsp:cNvSpPr/>
      </dsp:nvSpPr>
      <dsp:spPr>
        <a:xfrm>
          <a:off x="8806594" y="2040418"/>
          <a:ext cx="689569" cy="689569"/>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961747" y="2040418"/>
        <a:ext cx="379263" cy="518901"/>
      </dsp:txXfrm>
    </dsp:sp>
    <dsp:sp modelId="{3D653E81-AFC4-458D-BEC8-629F94DCC68F}">
      <dsp:nvSpPr>
        <dsp:cNvPr id="0" name=""/>
        <dsp:cNvSpPr/>
      </dsp:nvSpPr>
      <dsp:spPr>
        <a:xfrm>
          <a:off x="9548052" y="3320061"/>
          <a:ext cx="689569" cy="689569"/>
        </a:xfrm>
        <a:prstGeom prst="downArrow">
          <a:avLst>
            <a:gd name="adj1" fmla="val 55000"/>
            <a:gd name="adj2" fmla="val 45000"/>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9703205" y="3320061"/>
        <a:ext cx="379263" cy="5189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FBEC5-A631-4257-9BD6-FFB9ED975539}">
      <dsp:nvSpPr>
        <dsp:cNvPr id="0" name=""/>
        <dsp:cNvSpPr/>
      </dsp:nvSpPr>
      <dsp:spPr>
        <a:xfrm>
          <a:off x="2053" y="861732"/>
          <a:ext cx="4379788" cy="2627873"/>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If colposcopy in early pregnancy is unsatisfactory, repeating the procedure in 6 to 12 weeks may result in a satisfactory examination</a:t>
          </a:r>
          <a:endParaRPr lang="en-US" sz="2700" kern="1200"/>
        </a:p>
      </dsp:txBody>
      <dsp:txXfrm>
        <a:off x="79021" y="938700"/>
        <a:ext cx="4225852" cy="2473937"/>
      </dsp:txXfrm>
    </dsp:sp>
    <dsp:sp modelId="{4D510468-9C62-4D43-8529-B6E225DDE81A}">
      <dsp:nvSpPr>
        <dsp:cNvPr id="0" name=""/>
        <dsp:cNvSpPr/>
      </dsp:nvSpPr>
      <dsp:spPr>
        <a:xfrm>
          <a:off x="4819821" y="1632575"/>
          <a:ext cx="928515" cy="10861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819821" y="1849812"/>
        <a:ext cx="649961" cy="651713"/>
      </dsp:txXfrm>
    </dsp:sp>
    <dsp:sp modelId="{1C512785-B657-4ED6-A2FD-A613992FD5B3}">
      <dsp:nvSpPr>
        <dsp:cNvPr id="0" name=""/>
        <dsp:cNvSpPr/>
      </dsp:nvSpPr>
      <dsp:spPr>
        <a:xfrm>
          <a:off x="6133757" y="861732"/>
          <a:ext cx="4379788" cy="2627873"/>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t>because the transformation zone may have "migrated" to the ectocervix, thus allowing a satisfactory examination by 20 weeks of gestation.</a:t>
          </a:r>
          <a:endParaRPr lang="en-US" sz="2700" kern="1200"/>
        </a:p>
      </dsp:txBody>
      <dsp:txXfrm>
        <a:off x="6210725" y="938700"/>
        <a:ext cx="4225852" cy="2473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58CB0-B583-451F-8C2A-D5F03CE2E4B8}">
      <dsp:nvSpPr>
        <dsp:cNvPr id="0" name=""/>
        <dsp:cNvSpPr/>
      </dsp:nvSpPr>
      <dsp:spPr>
        <a:xfrm>
          <a:off x="0" y="426339"/>
          <a:ext cx="10515600" cy="170469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solidFill>
                <a:schemeClr val="tx1"/>
              </a:solidFill>
            </a:rPr>
            <a:t>should not undergo cervical excision or ablation, regardless of the duration of the abnormality and irrespective of whether the preceding tests were high grade ( [HSIL] or [ASC-H]). </a:t>
          </a:r>
          <a:endParaRPr lang="en-US" sz="3100" kern="1200" dirty="0">
            <a:solidFill>
              <a:schemeClr val="tx1"/>
            </a:solidFill>
          </a:endParaRPr>
        </a:p>
      </dsp:txBody>
      <dsp:txXfrm>
        <a:off x="83216" y="509555"/>
        <a:ext cx="10349168" cy="1538258"/>
      </dsp:txXfrm>
    </dsp:sp>
    <dsp:sp modelId="{86C5DE9C-6BE2-48C2-A016-19913DA3E943}">
      <dsp:nvSpPr>
        <dsp:cNvPr id="0" name=""/>
        <dsp:cNvSpPr/>
      </dsp:nvSpPr>
      <dsp:spPr>
        <a:xfrm>
          <a:off x="0" y="2220309"/>
          <a:ext cx="10515600" cy="170469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The patient should be </a:t>
          </a:r>
          <a:r>
            <a:rPr lang="en-US" sz="3100" kern="1200" dirty="0" smtClean="0">
              <a:solidFill>
                <a:srgbClr val="FFFF00"/>
              </a:solidFill>
            </a:rPr>
            <a:t>reevaluated four weeks postpartum </a:t>
          </a:r>
          <a:r>
            <a:rPr lang="en-US" sz="3100" kern="1200" dirty="0" smtClean="0"/>
            <a:t>and managed based on those results.</a:t>
          </a:r>
          <a:endParaRPr lang="en-US" sz="3100" kern="1200" dirty="0"/>
        </a:p>
      </dsp:txBody>
      <dsp:txXfrm>
        <a:off x="83216" y="2303525"/>
        <a:ext cx="10349168"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7D88F-DF73-49BF-8B86-9B6FED4A489F}"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52545-042C-40FA-A4C5-A7C25D1EE8FF}" type="slidenum">
              <a:rPr lang="en-US" smtClean="0"/>
              <a:t>‹#›</a:t>
            </a:fld>
            <a:endParaRPr lang="en-US"/>
          </a:p>
        </p:txBody>
      </p:sp>
    </p:spTree>
    <p:extLst>
      <p:ext uri="{BB962C8B-B14F-4D97-AF65-F5344CB8AC3E}">
        <p14:creationId xmlns:p14="http://schemas.microsoft.com/office/powerpoint/2010/main" val="10192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52545-042C-40FA-A4C5-A7C25D1EE8FF}" type="slidenum">
              <a:rPr lang="en-US" smtClean="0"/>
              <a:t>11</a:t>
            </a:fld>
            <a:endParaRPr lang="en-US"/>
          </a:p>
        </p:txBody>
      </p:sp>
    </p:spTree>
    <p:extLst>
      <p:ext uri="{BB962C8B-B14F-4D97-AF65-F5344CB8AC3E}">
        <p14:creationId xmlns:p14="http://schemas.microsoft.com/office/powerpoint/2010/main" val="220431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FCF89-3949-478E-A43A-23425F167B8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372896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FCF89-3949-478E-A43A-23425F167B8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417484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FCF89-3949-478E-A43A-23425F167B8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327950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FCF89-3949-478E-A43A-23425F167B8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57431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FCF89-3949-478E-A43A-23425F167B87}"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419806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FCF89-3949-478E-A43A-23425F167B87}"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114966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FCF89-3949-478E-A43A-23425F167B87}"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90913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FCF89-3949-478E-A43A-23425F167B87}"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139402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FCF89-3949-478E-A43A-23425F167B87}"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342963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FCF89-3949-478E-A43A-23425F167B87}"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9941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FCF89-3949-478E-A43A-23425F167B87}"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AC6CB-3E69-41B8-97DB-72873E054300}" type="slidenum">
              <a:rPr lang="en-US" smtClean="0"/>
              <a:t>‹#›</a:t>
            </a:fld>
            <a:endParaRPr lang="en-US"/>
          </a:p>
        </p:txBody>
      </p:sp>
    </p:spTree>
    <p:extLst>
      <p:ext uri="{BB962C8B-B14F-4D97-AF65-F5344CB8AC3E}">
        <p14:creationId xmlns:p14="http://schemas.microsoft.com/office/powerpoint/2010/main" val="18404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FCF89-3949-478E-A43A-23425F167B87}" type="datetimeFigureOut">
              <a:rPr lang="en-US" smtClean="0"/>
              <a:t>8/1/2023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AC6CB-3E69-41B8-97DB-72873E054300}" type="slidenum">
              <a:rPr lang="en-US" smtClean="0"/>
              <a:t>‹#›</a:t>
            </a:fld>
            <a:endParaRPr lang="en-US"/>
          </a:p>
        </p:txBody>
      </p:sp>
    </p:spTree>
    <p:extLst>
      <p:ext uri="{BB962C8B-B14F-4D97-AF65-F5344CB8AC3E}">
        <p14:creationId xmlns:p14="http://schemas.microsoft.com/office/powerpoint/2010/main" val="120213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7030A0"/>
          </a:solidFill>
        </p:spPr>
        <p:txBody>
          <a:bodyPr/>
          <a:lstStyle/>
          <a:p>
            <a:r>
              <a:rPr lang="en-US" b="1" dirty="0" smtClean="0">
                <a:solidFill>
                  <a:srgbClr val="FFFF00"/>
                </a:solidFill>
              </a:rPr>
              <a:t>Low grade CIN</a:t>
            </a:r>
            <a:br>
              <a:rPr lang="en-US" b="1" dirty="0" smtClean="0">
                <a:solidFill>
                  <a:srgbClr val="FFFF00"/>
                </a:solidFill>
              </a:rPr>
            </a:br>
            <a:r>
              <a:rPr lang="en-US" b="1" dirty="0" smtClean="0">
                <a:solidFill>
                  <a:srgbClr val="FFFF00"/>
                </a:solidFill>
              </a:rPr>
              <a:t>young – pregnant women</a:t>
            </a:r>
            <a:endParaRPr lang="en-US" b="1" dirty="0">
              <a:solidFill>
                <a:srgbClr val="FFFF00"/>
              </a:solidFill>
            </a:endParaRPr>
          </a:p>
        </p:txBody>
      </p:sp>
      <p:sp>
        <p:nvSpPr>
          <p:cNvPr id="3" name="Subtitle 2"/>
          <p:cNvSpPr>
            <a:spLocks noGrp="1"/>
          </p:cNvSpPr>
          <p:nvPr>
            <p:ph type="subTitle" idx="1"/>
          </p:nvPr>
        </p:nvSpPr>
        <p:spPr>
          <a:solidFill>
            <a:srgbClr val="FFC000"/>
          </a:solidFill>
        </p:spPr>
        <p:txBody>
          <a:bodyPr>
            <a:normAutofit lnSpcReduction="10000"/>
          </a:bodyPr>
          <a:lstStyle/>
          <a:p>
            <a:r>
              <a:rPr lang="en-US" b="1" dirty="0"/>
              <a:t>SH-</a:t>
            </a:r>
            <a:r>
              <a:rPr lang="en-US" b="1" dirty="0" err="1"/>
              <a:t>Sheikhhasani</a:t>
            </a:r>
            <a:endParaRPr lang="en-US" b="1" dirty="0"/>
          </a:p>
          <a:p>
            <a:r>
              <a:rPr lang="en-US" b="1" dirty="0" err="1"/>
              <a:t>GYN.Oncologist</a:t>
            </a:r>
            <a:endParaRPr lang="en-US" b="1" dirty="0"/>
          </a:p>
          <a:p>
            <a:r>
              <a:rPr lang="en-US" dirty="0"/>
              <a:t>Tehran University of Medical </a:t>
            </a:r>
            <a:r>
              <a:rPr lang="en-US" dirty="0" smtClean="0"/>
              <a:t>Sciences</a:t>
            </a:r>
          </a:p>
          <a:p>
            <a:r>
              <a:rPr lang="en-US" dirty="0" smtClean="0"/>
              <a:t>12-5-1402</a:t>
            </a:r>
            <a:endParaRPr lang="en-US" dirty="0"/>
          </a:p>
          <a:p>
            <a:endParaRPr lang="en-US" dirty="0"/>
          </a:p>
        </p:txBody>
      </p:sp>
    </p:spTree>
    <p:extLst>
      <p:ext uri="{BB962C8B-B14F-4D97-AF65-F5344CB8AC3E}">
        <p14:creationId xmlns:p14="http://schemas.microsoft.com/office/powerpoint/2010/main" val="41809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ight Arrow Callout 1"/>
          <p:cNvSpPr/>
          <p:nvPr/>
        </p:nvSpPr>
        <p:spPr>
          <a:xfrm>
            <a:off x="474453" y="1570008"/>
            <a:ext cx="2958859" cy="2855344"/>
          </a:xfrm>
          <a:prstGeom prs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Rounded MT Bold" panose="020F0704030504030204" pitchFamily="34" charset="0"/>
              </a:rPr>
              <a:t>CIN I</a:t>
            </a:r>
          </a:p>
          <a:p>
            <a:pPr algn="ctr"/>
            <a:r>
              <a:rPr lang="en-US" sz="2800" b="1" dirty="0" smtClean="0">
                <a:latin typeface="Arial Rounded MT Bold" panose="020F0704030504030204" pitchFamily="34" charset="0"/>
              </a:rPr>
              <a:t>Preceded </a:t>
            </a:r>
            <a:r>
              <a:rPr lang="en-US" sz="2800" b="1" dirty="0">
                <a:latin typeface="Arial Rounded MT Bold" panose="020F0704030504030204" pitchFamily="34" charset="0"/>
              </a:rPr>
              <a:t>by</a:t>
            </a:r>
            <a:endParaRPr lang="en-US" sz="2800" dirty="0">
              <a:latin typeface="Arial Rounded MT Bold" panose="020F0704030504030204" pitchFamily="34" charset="0"/>
            </a:endParaRPr>
          </a:p>
        </p:txBody>
      </p:sp>
      <p:sp>
        <p:nvSpPr>
          <p:cNvPr id="3" name="Oval 2"/>
          <p:cNvSpPr/>
          <p:nvPr/>
        </p:nvSpPr>
        <p:spPr>
          <a:xfrm>
            <a:off x="3994028" y="871267"/>
            <a:ext cx="2941607" cy="1552755"/>
          </a:xfrm>
          <a:prstGeom prst="ellipse">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400" b="1" dirty="0">
                <a:solidFill>
                  <a:prstClr val="black"/>
                </a:solidFill>
                <a:latin typeface="Arial Rounded MT Bold" panose="020F0704030504030204" pitchFamily="34" charset="0"/>
              </a:rPr>
              <a:t>LSIL or less</a:t>
            </a:r>
          </a:p>
        </p:txBody>
      </p:sp>
      <p:sp>
        <p:nvSpPr>
          <p:cNvPr id="4" name="Oval 3"/>
          <p:cNvSpPr/>
          <p:nvPr/>
        </p:nvSpPr>
        <p:spPr>
          <a:xfrm>
            <a:off x="3968149" y="3286664"/>
            <a:ext cx="2993366" cy="1475117"/>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Calibri Light" panose="020F0302020204030204"/>
                <a:ea typeface="+mj-ea"/>
                <a:cs typeface="+mj-cs"/>
              </a:rPr>
              <a:t> </a:t>
            </a:r>
            <a:r>
              <a:rPr lang="en-US" sz="2400" b="1" dirty="0">
                <a:solidFill>
                  <a:prstClr val="black"/>
                </a:solidFill>
                <a:latin typeface="Arial Rounded MT Bold" panose="020F0704030504030204" pitchFamily="34" charset="0"/>
                <a:ea typeface="+mj-ea"/>
                <a:cs typeface="+mj-cs"/>
              </a:rPr>
              <a:t>ASC-H or HSIL</a:t>
            </a:r>
            <a:endParaRPr lang="en-US" sz="1050" dirty="0">
              <a:latin typeface="Arial Rounded MT Bold" panose="020F0704030504030204" pitchFamily="34" charset="0"/>
            </a:endParaRPr>
          </a:p>
        </p:txBody>
      </p:sp>
    </p:spTree>
    <p:extLst>
      <p:ext uri="{BB962C8B-B14F-4D97-AF65-F5344CB8AC3E}">
        <p14:creationId xmlns:p14="http://schemas.microsoft.com/office/powerpoint/2010/main" val="159094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4F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6" name="Oval 5"/>
          <p:cNvSpPr/>
          <p:nvPr/>
        </p:nvSpPr>
        <p:spPr>
          <a:xfrm>
            <a:off x="396815" y="413979"/>
            <a:ext cx="3148642" cy="1276709"/>
          </a:xfrm>
          <a:prstGeom prst="ellipse">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Preceded by LSIL or less</a:t>
            </a:r>
            <a:endParaRPr lang="en-US" sz="2000" b="1" dirty="0">
              <a:solidFill>
                <a:schemeClr val="tx1"/>
              </a:solidFill>
            </a:endParaRPr>
          </a:p>
        </p:txBody>
      </p:sp>
      <p:sp>
        <p:nvSpPr>
          <p:cNvPr id="7" name="Rounded Rectangle 6"/>
          <p:cNvSpPr/>
          <p:nvPr/>
        </p:nvSpPr>
        <p:spPr>
          <a:xfrm>
            <a:off x="4783347" y="481492"/>
            <a:ext cx="3325483" cy="10181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Cytology should be performed in one year</a:t>
            </a:r>
          </a:p>
        </p:txBody>
      </p:sp>
      <p:sp>
        <p:nvSpPr>
          <p:cNvPr id="8" name="Oval 7"/>
          <p:cNvSpPr/>
          <p:nvPr/>
        </p:nvSpPr>
        <p:spPr>
          <a:xfrm>
            <a:off x="4685581" y="1476600"/>
            <a:ext cx="3423249" cy="12696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cytology </a:t>
            </a:r>
            <a:r>
              <a:rPr lang="en-US" dirty="0">
                <a:solidFill>
                  <a:schemeClr val="tx1"/>
                </a:solidFill>
              </a:rPr>
              <a:t>is </a:t>
            </a:r>
            <a:r>
              <a:rPr lang="en-US" dirty="0" smtClean="0">
                <a:solidFill>
                  <a:schemeClr val="tx1"/>
                </a:solidFill>
              </a:rPr>
              <a:t>(</a:t>
            </a:r>
            <a:r>
              <a:rPr lang="en-US" dirty="0">
                <a:solidFill>
                  <a:schemeClr val="tx1"/>
                </a:solidFill>
              </a:rPr>
              <a:t>LSIL) or less (LSIL, </a:t>
            </a:r>
            <a:r>
              <a:rPr lang="en-US" dirty="0" smtClean="0">
                <a:solidFill>
                  <a:schemeClr val="tx1"/>
                </a:solidFill>
              </a:rPr>
              <a:t>ASC-US, [</a:t>
            </a:r>
            <a:r>
              <a:rPr lang="en-US" dirty="0">
                <a:solidFill>
                  <a:schemeClr val="tx1"/>
                </a:solidFill>
              </a:rPr>
              <a:t>NILM</a:t>
            </a:r>
            <a:r>
              <a:rPr lang="en-US" dirty="0" smtClean="0">
                <a:solidFill>
                  <a:schemeClr val="tx1"/>
                </a:solidFill>
              </a:rPr>
              <a:t>])</a:t>
            </a:r>
            <a:endParaRPr lang="en-US" dirty="0">
              <a:solidFill>
                <a:schemeClr val="tx1"/>
              </a:solidFill>
            </a:endParaRPr>
          </a:p>
        </p:txBody>
      </p:sp>
      <p:sp>
        <p:nvSpPr>
          <p:cNvPr id="9" name="Oval 8"/>
          <p:cNvSpPr/>
          <p:nvPr/>
        </p:nvSpPr>
        <p:spPr>
          <a:xfrm>
            <a:off x="1093935" y="4759056"/>
            <a:ext cx="3804249" cy="18762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routine </a:t>
            </a:r>
            <a:r>
              <a:rPr lang="en-US" dirty="0">
                <a:solidFill>
                  <a:srgbClr val="FFFF00"/>
                </a:solidFill>
              </a:rPr>
              <a:t>screening (with cytology when &lt;25 years, and with </a:t>
            </a:r>
            <a:r>
              <a:rPr lang="en-US" dirty="0" smtClean="0">
                <a:solidFill>
                  <a:srgbClr val="FFFF00"/>
                </a:solidFill>
              </a:rPr>
              <a:t>HPV-based </a:t>
            </a:r>
            <a:r>
              <a:rPr lang="en-US" dirty="0">
                <a:solidFill>
                  <a:srgbClr val="FFFF00"/>
                </a:solidFill>
              </a:rPr>
              <a:t>testing when ≥25 years</a:t>
            </a:r>
            <a:r>
              <a:rPr lang="en-US" dirty="0" smtClean="0">
                <a:solidFill>
                  <a:srgbClr val="FFFF00"/>
                </a:solidFill>
              </a:rPr>
              <a:t>)</a:t>
            </a:r>
            <a:endParaRPr lang="en-US" dirty="0">
              <a:solidFill>
                <a:srgbClr val="FFFF00"/>
              </a:solidFill>
            </a:endParaRPr>
          </a:p>
        </p:txBody>
      </p:sp>
      <p:sp>
        <p:nvSpPr>
          <p:cNvPr id="10" name="Oval 9"/>
          <p:cNvSpPr/>
          <p:nvPr/>
        </p:nvSpPr>
        <p:spPr>
          <a:xfrm>
            <a:off x="4799522" y="2666926"/>
            <a:ext cx="3309308" cy="125082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00"/>
                </a:solidFill>
              </a:rPr>
              <a:t>cytology should be repeated in </a:t>
            </a:r>
            <a:r>
              <a:rPr lang="en-US" dirty="0" smtClean="0">
                <a:solidFill>
                  <a:srgbClr val="FFFF00"/>
                </a:solidFill>
              </a:rPr>
              <a:t>   one year</a:t>
            </a:r>
            <a:endParaRPr lang="en-US" dirty="0">
              <a:solidFill>
                <a:srgbClr val="FFFF00"/>
              </a:solidFill>
            </a:endParaRPr>
          </a:p>
        </p:txBody>
      </p:sp>
      <p:sp>
        <p:nvSpPr>
          <p:cNvPr id="11" name="Oval 10"/>
          <p:cNvSpPr/>
          <p:nvPr/>
        </p:nvSpPr>
        <p:spPr>
          <a:xfrm>
            <a:off x="5604296" y="4052692"/>
            <a:ext cx="1621765" cy="10351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NILM</a:t>
            </a:r>
            <a:endParaRPr lang="en-US" dirty="0">
              <a:solidFill>
                <a:schemeClr val="tx1"/>
              </a:solidFill>
            </a:endParaRPr>
          </a:p>
        </p:txBody>
      </p:sp>
      <p:sp>
        <p:nvSpPr>
          <p:cNvPr id="12" name="Oval 11"/>
          <p:cNvSpPr/>
          <p:nvPr/>
        </p:nvSpPr>
        <p:spPr>
          <a:xfrm>
            <a:off x="8028672" y="4052692"/>
            <a:ext cx="1653036" cy="10251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ASC-US or greater</a:t>
            </a:r>
          </a:p>
        </p:txBody>
      </p:sp>
      <p:sp>
        <p:nvSpPr>
          <p:cNvPr id="13" name="Oval 12"/>
          <p:cNvSpPr/>
          <p:nvPr/>
        </p:nvSpPr>
        <p:spPr>
          <a:xfrm>
            <a:off x="8659477" y="5233615"/>
            <a:ext cx="2044462" cy="12076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colposcopy should be performed</a:t>
            </a:r>
          </a:p>
        </p:txBody>
      </p:sp>
      <p:sp>
        <p:nvSpPr>
          <p:cNvPr id="4" name="Down Arrow 3"/>
          <p:cNvSpPr/>
          <p:nvPr/>
        </p:nvSpPr>
        <p:spPr>
          <a:xfrm>
            <a:off x="6190890" y="3807707"/>
            <a:ext cx="511833" cy="489969"/>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223229">
            <a:off x="7715015" y="3500076"/>
            <a:ext cx="595938" cy="84130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364121">
            <a:off x="8961178" y="4869381"/>
            <a:ext cx="477148" cy="592044"/>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120207">
            <a:off x="4888089" y="4477951"/>
            <a:ext cx="670053" cy="125504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60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AF0"/>
        </a:solidFill>
        <a:effectLst/>
      </p:bgPr>
    </p:bg>
    <p:spTree>
      <p:nvGrpSpPr>
        <p:cNvPr id="1" name=""/>
        <p:cNvGrpSpPr/>
        <p:nvPr/>
      </p:nvGrpSpPr>
      <p:grpSpPr>
        <a:xfrm>
          <a:off x="0" y="0"/>
          <a:ext cx="0" cy="0"/>
          <a:chOff x="0" y="0"/>
          <a:chExt cx="0" cy="0"/>
        </a:xfrm>
      </p:grpSpPr>
      <p:sp>
        <p:nvSpPr>
          <p:cNvPr id="2" name="Oval 1"/>
          <p:cNvSpPr/>
          <p:nvPr/>
        </p:nvSpPr>
        <p:spPr>
          <a:xfrm>
            <a:off x="396815" y="413979"/>
            <a:ext cx="3148642" cy="1276709"/>
          </a:xfrm>
          <a:prstGeom prst="ellipse">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Preceded by LSIL or less</a:t>
            </a:r>
            <a:endParaRPr lang="en-US" sz="2000" b="1" dirty="0">
              <a:solidFill>
                <a:schemeClr val="tx1"/>
              </a:solidFill>
            </a:endParaRPr>
          </a:p>
        </p:txBody>
      </p:sp>
      <p:sp>
        <p:nvSpPr>
          <p:cNvPr id="3" name="Rounded Rectangle 2"/>
          <p:cNvSpPr/>
          <p:nvPr/>
        </p:nvSpPr>
        <p:spPr>
          <a:xfrm>
            <a:off x="4783346" y="1248451"/>
            <a:ext cx="3109823" cy="10006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Cytology should be performed in one year</a:t>
            </a:r>
          </a:p>
        </p:txBody>
      </p:sp>
      <p:sp>
        <p:nvSpPr>
          <p:cNvPr id="4" name="Oval 3"/>
          <p:cNvSpPr/>
          <p:nvPr/>
        </p:nvSpPr>
        <p:spPr>
          <a:xfrm>
            <a:off x="5363473" y="2682815"/>
            <a:ext cx="1949570" cy="1233577"/>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ASC-H</a:t>
            </a:r>
          </a:p>
          <a:p>
            <a:pPr algn="ctr"/>
            <a:r>
              <a:rPr lang="en-US" sz="2000" dirty="0" smtClean="0">
                <a:solidFill>
                  <a:schemeClr val="tx1"/>
                </a:solidFill>
              </a:rPr>
              <a:t>HSIL</a:t>
            </a:r>
          </a:p>
          <a:p>
            <a:pPr algn="ctr"/>
            <a:r>
              <a:rPr lang="en-US" sz="2000" dirty="0" smtClean="0">
                <a:solidFill>
                  <a:schemeClr val="tx1"/>
                </a:solidFill>
              </a:rPr>
              <a:t>AGC</a:t>
            </a:r>
            <a:endParaRPr lang="en-US" sz="2000" dirty="0">
              <a:solidFill>
                <a:schemeClr val="tx1"/>
              </a:solidFill>
            </a:endParaRPr>
          </a:p>
        </p:txBody>
      </p:sp>
      <p:sp>
        <p:nvSpPr>
          <p:cNvPr id="5" name="Oval 4"/>
          <p:cNvSpPr/>
          <p:nvPr/>
        </p:nvSpPr>
        <p:spPr>
          <a:xfrm>
            <a:off x="5337594" y="4244195"/>
            <a:ext cx="1975449" cy="1242204"/>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colposcopy should be performed</a:t>
            </a:r>
          </a:p>
        </p:txBody>
      </p:sp>
      <p:sp>
        <p:nvSpPr>
          <p:cNvPr id="6" name="Down Arrow 5"/>
          <p:cNvSpPr/>
          <p:nvPr/>
        </p:nvSpPr>
        <p:spPr>
          <a:xfrm>
            <a:off x="6112891" y="2365571"/>
            <a:ext cx="424851" cy="370935"/>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069220" y="3916392"/>
            <a:ext cx="512195" cy="46072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815" y="413979"/>
            <a:ext cx="3148642" cy="1276709"/>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Preceded by ASC-H</a:t>
            </a:r>
            <a:endParaRPr lang="en-US" sz="2000" b="1" dirty="0">
              <a:solidFill>
                <a:schemeClr val="tx1"/>
              </a:solidFill>
            </a:endParaRPr>
          </a:p>
        </p:txBody>
      </p:sp>
      <p:sp>
        <p:nvSpPr>
          <p:cNvPr id="3" name="Rounded Rectangle 2"/>
          <p:cNvSpPr/>
          <p:nvPr/>
        </p:nvSpPr>
        <p:spPr>
          <a:xfrm>
            <a:off x="4132054" y="508958"/>
            <a:ext cx="3743864" cy="1190267"/>
          </a:xfrm>
          <a:prstGeom prst="roundRect">
            <a:avLst/>
          </a:prstGeom>
          <a:solidFill>
            <a:srgbClr val="915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rPr>
              <a:t>observation consists of </a:t>
            </a:r>
            <a:r>
              <a:rPr lang="en-US" sz="2000" b="1" dirty="0">
                <a:solidFill>
                  <a:srgbClr val="FFFF00"/>
                </a:solidFill>
              </a:rPr>
              <a:t>cytology alone in one and two years</a:t>
            </a:r>
          </a:p>
        </p:txBody>
      </p:sp>
      <p:sp>
        <p:nvSpPr>
          <p:cNvPr id="4" name="Oval 3"/>
          <p:cNvSpPr/>
          <p:nvPr/>
        </p:nvSpPr>
        <p:spPr>
          <a:xfrm>
            <a:off x="396815" y="3318205"/>
            <a:ext cx="3148642" cy="1276709"/>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Preceded by HSIL</a:t>
            </a:r>
            <a:endParaRPr lang="en-US" sz="2000" b="1" dirty="0">
              <a:solidFill>
                <a:schemeClr val="tx1"/>
              </a:solidFill>
            </a:endParaRPr>
          </a:p>
        </p:txBody>
      </p:sp>
      <p:sp>
        <p:nvSpPr>
          <p:cNvPr id="5" name="Rounded Rectangle 4"/>
          <p:cNvSpPr/>
          <p:nvPr/>
        </p:nvSpPr>
        <p:spPr>
          <a:xfrm>
            <a:off x="4132055" y="3433313"/>
            <a:ext cx="3743864" cy="1161601"/>
          </a:xfrm>
          <a:prstGeom prst="roundRect">
            <a:avLst/>
          </a:prstGeom>
          <a:solidFill>
            <a:srgbClr val="EB51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observation consists of </a:t>
            </a:r>
            <a:r>
              <a:rPr lang="en-US" sz="2000" b="1" dirty="0">
                <a:solidFill>
                  <a:schemeClr val="tx1"/>
                </a:solidFill>
              </a:rPr>
              <a:t>colposcopy and cytology in one and two years</a:t>
            </a:r>
          </a:p>
        </p:txBody>
      </p:sp>
      <p:sp>
        <p:nvSpPr>
          <p:cNvPr id="6" name="Cloud 5"/>
          <p:cNvSpPr/>
          <p:nvPr/>
        </p:nvSpPr>
        <p:spPr>
          <a:xfrm>
            <a:off x="8203721" y="1604423"/>
            <a:ext cx="3416059" cy="2001419"/>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Review </a:t>
            </a:r>
            <a:r>
              <a:rPr lang="en-US" sz="2000" dirty="0" err="1" smtClean="0">
                <a:solidFill>
                  <a:schemeClr val="tx1"/>
                </a:solidFill>
              </a:rPr>
              <a:t>cytologic,histologic</a:t>
            </a:r>
            <a:r>
              <a:rPr lang="en-US" sz="2000" dirty="0" smtClean="0">
                <a:solidFill>
                  <a:schemeClr val="tx1"/>
                </a:solidFill>
              </a:rPr>
              <a:t> ,</a:t>
            </a:r>
            <a:r>
              <a:rPr lang="en-US" sz="2000" dirty="0" err="1" smtClean="0">
                <a:solidFill>
                  <a:schemeClr val="tx1"/>
                </a:solidFill>
              </a:rPr>
              <a:t>colposcopic</a:t>
            </a:r>
            <a:r>
              <a:rPr lang="en-US" sz="2000" dirty="0" smtClean="0">
                <a:solidFill>
                  <a:schemeClr val="tx1"/>
                </a:solidFill>
              </a:rPr>
              <a:t> finding</a:t>
            </a:r>
            <a:endParaRPr lang="en-US" sz="2000" dirty="0">
              <a:solidFill>
                <a:schemeClr val="tx1"/>
              </a:solidFill>
            </a:endParaRPr>
          </a:p>
        </p:txBody>
      </p:sp>
      <p:sp>
        <p:nvSpPr>
          <p:cNvPr id="8" name="Flowchart: Connector 7"/>
          <p:cNvSpPr/>
          <p:nvPr/>
        </p:nvSpPr>
        <p:spPr>
          <a:xfrm>
            <a:off x="7988060" y="1337094"/>
            <a:ext cx="785004" cy="687867"/>
          </a:xfrm>
          <a:prstGeom prst="flowChartConnector">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a:t>
            </a:r>
            <a:endParaRPr lang="en-US" dirty="0">
              <a:solidFill>
                <a:schemeClr val="tx1"/>
              </a:solidFill>
            </a:endParaRPr>
          </a:p>
        </p:txBody>
      </p:sp>
    </p:spTree>
    <p:extLst>
      <p:ext uri="{BB962C8B-B14F-4D97-AF65-F5344CB8AC3E}">
        <p14:creationId xmlns:p14="http://schemas.microsoft.com/office/powerpoint/2010/main" val="325085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2915728" y="1311215"/>
            <a:ext cx="6607833" cy="2329131"/>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during observation high-grade cytology (ASC-H or HSIL) </a:t>
            </a:r>
            <a:r>
              <a:rPr lang="en-US" b="1" dirty="0">
                <a:solidFill>
                  <a:schemeClr val="tx1"/>
                </a:solidFill>
              </a:rPr>
              <a:t>persists for two years </a:t>
            </a:r>
            <a:r>
              <a:rPr lang="en-US" dirty="0">
                <a:solidFill>
                  <a:schemeClr val="tx1"/>
                </a:solidFill>
              </a:rPr>
              <a:t>in the absence of a histologic HSIL, then a diagnostic excisional procedure is recommended</a:t>
            </a:r>
          </a:p>
        </p:txBody>
      </p:sp>
      <p:sp>
        <p:nvSpPr>
          <p:cNvPr id="3" name="Snip Single Corner Rectangle 2"/>
          <p:cNvSpPr/>
          <p:nvPr/>
        </p:nvSpPr>
        <p:spPr>
          <a:xfrm>
            <a:off x="2915727" y="4278703"/>
            <a:ext cx="6607833" cy="1682150"/>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diagnostic excisional procedure is recommended </a:t>
            </a:r>
            <a:r>
              <a:rPr lang="en-US" b="1" dirty="0">
                <a:solidFill>
                  <a:schemeClr val="tx1"/>
                </a:solidFill>
              </a:rPr>
              <a:t>if the entire SCJ or lesion is not visible on colposcopy</a:t>
            </a:r>
          </a:p>
        </p:txBody>
      </p:sp>
      <p:sp>
        <p:nvSpPr>
          <p:cNvPr id="4" name="Right Arrow 3"/>
          <p:cNvSpPr/>
          <p:nvPr/>
        </p:nvSpPr>
        <p:spPr>
          <a:xfrm>
            <a:off x="138022" y="138021"/>
            <a:ext cx="2286001" cy="2053088"/>
          </a:xfrm>
          <a:prstGeom prst="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diagnostic excisional procedure</a:t>
            </a:r>
          </a:p>
        </p:txBody>
      </p:sp>
    </p:spTree>
    <p:extLst>
      <p:ext uri="{BB962C8B-B14F-4D97-AF65-F5344CB8AC3E}">
        <p14:creationId xmlns:p14="http://schemas.microsoft.com/office/powerpoint/2010/main" val="315936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p:txBody>
      </p:sp>
      <p:sp>
        <p:nvSpPr>
          <p:cNvPr id="4" name="Flowchart: Punched Tape 3"/>
          <p:cNvSpPr/>
          <p:nvPr/>
        </p:nvSpPr>
        <p:spPr>
          <a:xfrm>
            <a:off x="2139349" y="1690688"/>
            <a:ext cx="7453223" cy="3407434"/>
          </a:xfrm>
          <a:prstGeom prst="flowChartPunchedTap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Arial Rounded MT Bold" panose="020F0704030504030204" pitchFamily="34" charset="0"/>
              </a:rPr>
              <a:t>MANAGEMENT OF PREINVASIVE </a:t>
            </a:r>
            <a:r>
              <a:rPr lang="en-US" sz="3600" b="1" dirty="0" smtClean="0">
                <a:solidFill>
                  <a:srgbClr val="FFFF00"/>
                </a:solidFill>
                <a:latin typeface="Arial Rounded MT Bold" panose="020F0704030504030204" pitchFamily="34" charset="0"/>
              </a:rPr>
              <a:t>DISEASE</a:t>
            </a:r>
          </a:p>
          <a:p>
            <a:pPr algn="ctr"/>
            <a:r>
              <a:rPr lang="en-US" sz="3600" b="1" dirty="0" smtClean="0">
                <a:solidFill>
                  <a:srgbClr val="FFFF00"/>
                </a:solidFill>
                <a:latin typeface="Arial Rounded MT Bold" panose="020F0704030504030204" pitchFamily="34" charset="0"/>
              </a:rPr>
              <a:t>IN PREGNANCY</a:t>
            </a:r>
            <a:endParaRPr lang="en-US" sz="36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414549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CIN in </a:t>
            </a:r>
            <a:r>
              <a:rPr lang="en-US" dirty="0">
                <a:latin typeface="Arial Rounded MT Bold" panose="020F0704030504030204" pitchFamily="34" charset="0"/>
              </a:rPr>
              <a:t>Pregnant patients</a:t>
            </a:r>
          </a:p>
        </p:txBody>
      </p:sp>
      <p:graphicFrame>
        <p:nvGraphicFramePr>
          <p:cNvPr id="4" name="Content Placeholder 3"/>
          <p:cNvGraphicFramePr>
            <a:graphicFrameLocks noGrp="1"/>
          </p:cNvGraphicFramePr>
          <p:nvPr>
            <p:ph idx="1"/>
            <p:extLst/>
          </p:nvPr>
        </p:nvGraphicFramePr>
        <p:xfrm>
          <a:off x="838200" y="20621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807804" y="241540"/>
            <a:ext cx="4266203" cy="1897810"/>
          </a:xfrm>
          <a:prstGeom prst="rect">
            <a:avLst/>
          </a:prstGeom>
        </p:spPr>
      </p:pic>
    </p:spTree>
    <p:extLst>
      <p:ext uri="{BB962C8B-B14F-4D97-AF65-F5344CB8AC3E}">
        <p14:creationId xmlns:p14="http://schemas.microsoft.com/office/powerpoint/2010/main" val="377681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450012" y="868092"/>
          <a:ext cx="10515600" cy="481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62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Women with abnormal cervical </a:t>
            </a:r>
            <a:r>
              <a:rPr lang="en-US" sz="3600" b="1" dirty="0" smtClean="0"/>
              <a:t>cytology in pregnancy</a:t>
            </a:r>
            <a:endParaRPr lang="en-US" sz="3600" dirty="0"/>
          </a:p>
        </p:txBody>
      </p:sp>
      <p:graphicFrame>
        <p:nvGraphicFramePr>
          <p:cNvPr id="4" name="Content Placeholder 3"/>
          <p:cNvGraphicFramePr>
            <a:graphicFrameLocks noGrp="1"/>
          </p:cNvGraphicFramePr>
          <p:nvPr>
            <p:ph idx="1"/>
            <p:extLst/>
          </p:nvPr>
        </p:nvGraphicFramePr>
        <p:xfrm>
          <a:off x="577970" y="1500996"/>
          <a:ext cx="10972800" cy="482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82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67" y="903423"/>
            <a:ext cx="5437194" cy="5005671"/>
          </a:xfrm>
          <a:prstGeom prst="rect">
            <a:avLst/>
          </a:prstGeom>
          <a:solidFill>
            <a:srgbClr val="99FF33"/>
          </a:solidFill>
        </p:spPr>
      </p:pic>
      <p:pic>
        <p:nvPicPr>
          <p:cNvPr id="4098" name="Picture 2" descr="Pregnancy and puerperium (Chapter 13) - Colpos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112" y="284673"/>
            <a:ext cx="5459667" cy="22774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ge 25 – Pregnant &amp; Ectropion | Beautiful Cervix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643" y="2881222"/>
            <a:ext cx="4340668" cy="3669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552091" y="2329132"/>
            <a:ext cx="3812875" cy="172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707366" y="2044460"/>
            <a:ext cx="4830792" cy="172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2098" y="2562077"/>
            <a:ext cx="34850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7366" y="2881222"/>
            <a:ext cx="489980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2091" y="3200367"/>
            <a:ext cx="1906437"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87660" y="3096915"/>
            <a:ext cx="819510" cy="17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36830" y="3416060"/>
            <a:ext cx="200132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05309" y="3735238"/>
            <a:ext cx="4170872" cy="172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7366" y="4005039"/>
            <a:ext cx="24499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4634" y="3968151"/>
            <a:ext cx="1216324" cy="172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412012"/>
              </p:ext>
            </p:extLst>
          </p:nvPr>
        </p:nvGraphicFramePr>
        <p:xfrm>
          <a:off x="777815" y="138567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053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las of visual inspection of the cervix with acetic acid for screening,  triage, and assessment for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966" y="703575"/>
            <a:ext cx="4651817" cy="3488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tlas of visual inspection of the cervix with acetic acid for screening,  triage, and assessment for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161" y="1748129"/>
            <a:ext cx="4481273" cy="336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01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Colposcopy</a:t>
            </a:r>
            <a:endParaRPr lang="en-US" dirty="0"/>
          </a:p>
        </p:txBody>
      </p:sp>
      <p:sp>
        <p:nvSpPr>
          <p:cNvPr id="3" name="Content Placeholder 2"/>
          <p:cNvSpPr>
            <a:spLocks noGrp="1"/>
          </p:cNvSpPr>
          <p:nvPr>
            <p:ph idx="1"/>
          </p:nvPr>
        </p:nvSpPr>
        <p:spPr/>
        <p:txBody>
          <a:bodyPr>
            <a:normAutofit/>
          </a:bodyPr>
          <a:lstStyle/>
          <a:p>
            <a:r>
              <a:rPr lang="en-US" dirty="0" err="1"/>
              <a:t>Colposcopic</a:t>
            </a:r>
            <a:r>
              <a:rPr lang="en-US" dirty="0"/>
              <a:t> evaluation of the cervix in pregnancy </a:t>
            </a:r>
            <a:r>
              <a:rPr lang="en-US" dirty="0" smtClean="0"/>
              <a:t>is challenging</a:t>
            </a:r>
          </a:p>
          <a:p>
            <a:pPr marL="0" indent="0">
              <a:buNone/>
            </a:pPr>
            <a:endParaRPr lang="en-US" dirty="0"/>
          </a:p>
          <a:p>
            <a:r>
              <a:rPr lang="en-US" dirty="0" smtClean="0"/>
              <a:t> </a:t>
            </a:r>
            <a:r>
              <a:rPr lang="en-US" dirty="0"/>
              <a:t>it should be done by a </a:t>
            </a:r>
            <a:r>
              <a:rPr lang="en-US" dirty="0" err="1"/>
              <a:t>colposcopist</a:t>
            </a:r>
            <a:r>
              <a:rPr lang="en-US" dirty="0"/>
              <a:t> experienced in recognizing both pregnancy-related and cancer-related cervical </a:t>
            </a:r>
            <a:r>
              <a:rPr lang="en-US" dirty="0" smtClean="0"/>
              <a:t>changes.</a:t>
            </a:r>
          </a:p>
          <a:p>
            <a:pPr marL="0" indent="0">
              <a:buNone/>
            </a:pPr>
            <a:endParaRPr lang="en-US" dirty="0" smtClean="0"/>
          </a:p>
          <a:p>
            <a:r>
              <a:rPr lang="en-US" dirty="0"/>
              <a:t>Colposcopist experience, specifically in the evaluation of the pregnant patient, is known to affect the ability to visually distinguish cancers from pregnancy-related changes, decrease the risk of a missed cancer diagnosis. </a:t>
            </a:r>
          </a:p>
          <a:p>
            <a:pPr marL="0" indent="0">
              <a:buNone/>
            </a:pPr>
            <a:endParaRPr lang="en-US" dirty="0"/>
          </a:p>
          <a:p>
            <a:endParaRPr lang="en-US" dirty="0"/>
          </a:p>
        </p:txBody>
      </p:sp>
      <p:sp>
        <p:nvSpPr>
          <p:cNvPr id="4" name="Rounded Rectangle 3"/>
          <p:cNvSpPr/>
          <p:nvPr/>
        </p:nvSpPr>
        <p:spPr>
          <a:xfrm>
            <a:off x="1147313" y="2681454"/>
            <a:ext cx="9972136" cy="13198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it should be done by a </a:t>
            </a:r>
            <a:r>
              <a:rPr lang="en-US" sz="2400" b="1" dirty="0" err="1">
                <a:solidFill>
                  <a:srgbClr val="FF0000"/>
                </a:solidFill>
              </a:rPr>
              <a:t>colposcopist</a:t>
            </a:r>
            <a:r>
              <a:rPr lang="en-US" sz="2400" b="1" dirty="0">
                <a:solidFill>
                  <a:srgbClr val="FF0000"/>
                </a:solidFill>
              </a:rPr>
              <a:t> experienced</a:t>
            </a:r>
            <a:r>
              <a:rPr lang="en-US" sz="2400" dirty="0">
                <a:solidFill>
                  <a:schemeClr val="tx1"/>
                </a:solidFill>
              </a:rPr>
              <a:t> in recognizing both pregnancy-related and cancer-related cervical changes.</a:t>
            </a:r>
          </a:p>
        </p:txBody>
      </p:sp>
    </p:spTree>
    <p:extLst>
      <p:ext uri="{BB962C8B-B14F-4D97-AF65-F5344CB8AC3E}">
        <p14:creationId xmlns:p14="http://schemas.microsoft.com/office/powerpoint/2010/main" val="3335994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Colposcopy</a:t>
            </a:r>
            <a:r>
              <a:rPr lang="en-US" dirty="0" smtClean="0"/>
              <a:t>: </a:t>
            </a:r>
            <a:r>
              <a:rPr lang="en-US" b="1" dirty="0" smtClean="0"/>
              <a:t>Evaluation </a:t>
            </a:r>
            <a:r>
              <a:rPr lang="en-US" b="1" dirty="0"/>
              <a:t>of the transformation zone</a:t>
            </a:r>
            <a:r>
              <a:rPr lang="en-US" dirty="0"/>
              <a:t> </a:t>
            </a:r>
            <a:br>
              <a:rPr lang="en-US" dirty="0"/>
            </a:b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517" y="956148"/>
            <a:ext cx="2501000" cy="1994086"/>
          </a:xfrm>
          <a:prstGeom prst="rect">
            <a:avLst/>
          </a:prstGeom>
        </p:spPr>
      </p:pic>
    </p:spTree>
    <p:extLst>
      <p:ext uri="{BB962C8B-B14F-4D97-AF65-F5344CB8AC3E}">
        <p14:creationId xmlns:p14="http://schemas.microsoft.com/office/powerpoint/2010/main" val="90725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Colposcopy: Cervical </a:t>
            </a:r>
            <a:r>
              <a:rPr lang="en-US" b="1" dirty="0"/>
              <a:t>biopsies</a:t>
            </a:r>
            <a:r>
              <a:rPr lang="en-US" dirty="0"/>
              <a:t> </a:t>
            </a:r>
            <a:br>
              <a:rPr lang="en-US" dirty="0"/>
            </a:br>
            <a:endParaRPr lang="en-US" dirty="0"/>
          </a:p>
        </p:txBody>
      </p:sp>
      <p:sp>
        <p:nvSpPr>
          <p:cNvPr id="3" name="Content Placeholder 2"/>
          <p:cNvSpPr>
            <a:spLocks noGrp="1"/>
          </p:cNvSpPr>
          <p:nvPr>
            <p:ph idx="1"/>
          </p:nvPr>
        </p:nvSpPr>
        <p:spPr/>
        <p:txBody>
          <a:bodyPr/>
          <a:lstStyle/>
          <a:p>
            <a:r>
              <a:rPr lang="en-US" dirty="0">
                <a:solidFill>
                  <a:srgbClr val="FF0000"/>
                </a:solidFill>
              </a:rPr>
              <a:t>colposcopydirected biopsies in pregnant patients seem to be safe</a:t>
            </a:r>
          </a:p>
          <a:p>
            <a:r>
              <a:rPr lang="en-US" dirty="0" smtClean="0"/>
              <a:t>can </a:t>
            </a:r>
            <a:r>
              <a:rPr lang="en-US" dirty="0"/>
              <a:t>be performed during pregnancy without a significantly increased risk of excessive bleeding. </a:t>
            </a:r>
            <a:endParaRPr lang="en-US" dirty="0" smtClean="0"/>
          </a:p>
          <a:p>
            <a:r>
              <a:rPr lang="en-US" dirty="0" smtClean="0"/>
              <a:t>Bleeding</a:t>
            </a:r>
            <a:r>
              <a:rPr lang="en-US" dirty="0"/>
              <a:t>, if encountered after biopsy, </a:t>
            </a:r>
            <a:r>
              <a:rPr lang="en-US" dirty="0">
                <a:solidFill>
                  <a:srgbClr val="FF0000"/>
                </a:solidFill>
              </a:rPr>
              <a:t>can be controlled with use of </a:t>
            </a:r>
            <a:r>
              <a:rPr lang="en-US" dirty="0" err="1">
                <a:solidFill>
                  <a:srgbClr val="FF0000"/>
                </a:solidFill>
              </a:rPr>
              <a:t>Monsel</a:t>
            </a:r>
            <a:r>
              <a:rPr lang="en-US" dirty="0">
                <a:solidFill>
                  <a:srgbClr val="FF0000"/>
                </a:solidFill>
              </a:rPr>
              <a:t> solution or suturing</a:t>
            </a:r>
            <a:r>
              <a:rPr lang="en-US" dirty="0" smtClean="0">
                <a:solidFill>
                  <a:srgbClr val="FF0000"/>
                </a:solidFill>
              </a:rPr>
              <a:t>.</a:t>
            </a:r>
          </a:p>
          <a:p>
            <a:r>
              <a:rPr lang="en-US" dirty="0" smtClean="0"/>
              <a:t> </a:t>
            </a:r>
            <a:r>
              <a:rPr lang="en-US" dirty="0" err="1">
                <a:solidFill>
                  <a:srgbClr val="00B050"/>
                </a:solidFill>
              </a:rPr>
              <a:t>Endocervical</a:t>
            </a:r>
            <a:r>
              <a:rPr lang="en-US" dirty="0">
                <a:solidFill>
                  <a:srgbClr val="00B050"/>
                </a:solidFill>
              </a:rPr>
              <a:t> curettage is not performed in pregnant women </a:t>
            </a:r>
            <a:r>
              <a:rPr lang="en-US" dirty="0"/>
              <a:t>because of concern that it may disrupt the pregnancy, although </a:t>
            </a:r>
            <a:r>
              <a:rPr lang="en-US" dirty="0">
                <a:solidFill>
                  <a:srgbClr val="00B050"/>
                </a:solidFill>
              </a:rPr>
              <a:t>there is no evidence proving an increased risk of pregnancy disruption </a:t>
            </a:r>
          </a:p>
          <a:p>
            <a:pPr marL="0" indent="0">
              <a:buNone/>
            </a:pPr>
            <a:endParaRPr lang="en-US" dirty="0"/>
          </a:p>
          <a:p>
            <a:endParaRPr lang="en-US" dirty="0"/>
          </a:p>
        </p:txBody>
      </p:sp>
    </p:spTree>
    <p:extLst>
      <p:ext uri="{BB962C8B-B14F-4D97-AF65-F5344CB8AC3E}">
        <p14:creationId xmlns:p14="http://schemas.microsoft.com/office/powerpoint/2010/main" val="131998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838200" y="365125"/>
            <a:ext cx="10515599" cy="247578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a:solidFill>
                  <a:schemeClr val="tx1"/>
                </a:solidFill>
              </a:rPr>
              <a:t> </a:t>
            </a:r>
            <a:r>
              <a:rPr lang="en-US" sz="2400" dirty="0">
                <a:solidFill>
                  <a:schemeClr val="tx1"/>
                </a:solidFill>
              </a:rPr>
              <a:t>Even when the </a:t>
            </a:r>
            <a:r>
              <a:rPr lang="en-US" sz="2400" dirty="0" err="1">
                <a:solidFill>
                  <a:schemeClr val="tx1"/>
                </a:solidFill>
              </a:rPr>
              <a:t>preinvasive</a:t>
            </a:r>
            <a:r>
              <a:rPr lang="en-US" sz="2400" dirty="0">
                <a:solidFill>
                  <a:schemeClr val="tx1"/>
                </a:solidFill>
              </a:rPr>
              <a:t> disease is high-grade, the risk of progression to invasive carcinoma during pregnancy is exceedingly small (0 to 0.4 percent</a:t>
            </a:r>
            <a:r>
              <a:rPr lang="en-US" sz="2400" dirty="0" smtClean="0">
                <a:solidFill>
                  <a:schemeClr val="tx1"/>
                </a:solidFill>
              </a:rPr>
              <a:t>).</a:t>
            </a:r>
          </a:p>
          <a:p>
            <a:r>
              <a:rPr lang="en-US" dirty="0" smtClean="0">
                <a:solidFill>
                  <a:schemeClr val="tx1"/>
                </a:solidFill>
              </a:rPr>
              <a:t> </a:t>
            </a:r>
          </a:p>
          <a:p>
            <a:pPr marL="285750" indent="-285750">
              <a:buFont typeface="Wingdings" panose="05000000000000000000" pitchFamily="2" charset="2"/>
              <a:buChar char="Ø"/>
            </a:pPr>
            <a:r>
              <a:rPr lang="en-US" dirty="0" smtClean="0">
                <a:solidFill>
                  <a:schemeClr val="tx1"/>
                </a:solidFill>
              </a:rPr>
              <a:t> </a:t>
            </a:r>
            <a:r>
              <a:rPr lang="en-US" sz="2400" dirty="0">
                <a:solidFill>
                  <a:schemeClr val="tx1"/>
                </a:solidFill>
              </a:rPr>
              <a:t>regression may occur postpartum, thus obviating the need for excision.</a:t>
            </a:r>
          </a:p>
        </p:txBody>
      </p:sp>
      <p:sp>
        <p:nvSpPr>
          <p:cNvPr id="5" name="Oval 4"/>
          <p:cNvSpPr/>
          <p:nvPr/>
        </p:nvSpPr>
        <p:spPr>
          <a:xfrm>
            <a:off x="838200" y="3125578"/>
            <a:ext cx="4768970" cy="1811546"/>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Treatment of </a:t>
            </a:r>
            <a:r>
              <a:rPr lang="en-US" sz="2000" dirty="0" err="1"/>
              <a:t>preinvasive</a:t>
            </a:r>
            <a:r>
              <a:rPr lang="en-US" sz="2000" dirty="0"/>
              <a:t> disease should be deferred to the </a:t>
            </a:r>
            <a:r>
              <a:rPr lang="en-US" sz="2000" dirty="0">
                <a:solidFill>
                  <a:srgbClr val="FFFF00"/>
                </a:solidFill>
              </a:rPr>
              <a:t>postpartum period.</a:t>
            </a:r>
          </a:p>
        </p:txBody>
      </p:sp>
      <p:sp>
        <p:nvSpPr>
          <p:cNvPr id="6" name="Oval 5"/>
          <p:cNvSpPr/>
          <p:nvPr/>
        </p:nvSpPr>
        <p:spPr>
          <a:xfrm>
            <a:off x="6117567" y="3125578"/>
            <a:ext cx="5236233" cy="1751432"/>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Re-evaluation and definitive therapy for </a:t>
            </a:r>
            <a:r>
              <a:rPr lang="en-US" sz="2000" dirty="0" err="1"/>
              <a:t>preinvasive</a:t>
            </a:r>
            <a:r>
              <a:rPr lang="en-US" sz="2000" dirty="0"/>
              <a:t> disease should be completed </a:t>
            </a:r>
            <a:r>
              <a:rPr lang="en-US" sz="2000" dirty="0">
                <a:solidFill>
                  <a:srgbClr val="FFFF00"/>
                </a:solidFill>
              </a:rPr>
              <a:t>six to eight weeks following delivery</a:t>
            </a:r>
          </a:p>
        </p:txBody>
      </p:sp>
      <p:sp>
        <p:nvSpPr>
          <p:cNvPr id="7" name="Rounded Rectangle 6"/>
          <p:cNvSpPr/>
          <p:nvPr/>
        </p:nvSpPr>
        <p:spPr>
          <a:xfrm>
            <a:off x="1010728" y="5221796"/>
            <a:ext cx="10343072" cy="8453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Most of experts do </a:t>
            </a:r>
            <a:r>
              <a:rPr lang="en-US" sz="2000" dirty="0">
                <a:solidFill>
                  <a:schemeClr val="tx1"/>
                </a:solidFill>
              </a:rPr>
              <a:t>not advocate excision during pregnancy because it can be a morbid </a:t>
            </a:r>
            <a:r>
              <a:rPr lang="en-US" sz="2000" dirty="0" smtClean="0">
                <a:solidFill>
                  <a:schemeClr val="tx1"/>
                </a:solidFill>
              </a:rPr>
              <a:t>procedure</a:t>
            </a:r>
            <a:endParaRPr lang="en-US" sz="2000" dirty="0">
              <a:solidFill>
                <a:schemeClr val="tx1"/>
              </a:solidFill>
            </a:endParaRPr>
          </a:p>
        </p:txBody>
      </p:sp>
      <p:sp>
        <p:nvSpPr>
          <p:cNvPr id="8" name="Down Arrow 7"/>
          <p:cNvSpPr/>
          <p:nvPr/>
        </p:nvSpPr>
        <p:spPr>
          <a:xfrm rot="1930978">
            <a:off x="4992875" y="2812235"/>
            <a:ext cx="484632" cy="6266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9325099">
            <a:off x="6081241" y="2790440"/>
            <a:ext cx="480193" cy="6505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636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838" y="399631"/>
            <a:ext cx="10515600" cy="1325563"/>
          </a:xfrm>
        </p:spPr>
        <p:txBody>
          <a:bodyPr/>
          <a:lstStyle/>
          <a:p>
            <a:r>
              <a:rPr lang="en-US" b="1" dirty="0"/>
              <a:t>Pregnant patients with CIN 1</a:t>
            </a:r>
          </a:p>
        </p:txBody>
      </p:sp>
      <p:graphicFrame>
        <p:nvGraphicFramePr>
          <p:cNvPr id="4" name="Content Placeholder 3"/>
          <p:cNvGraphicFramePr>
            <a:graphicFrameLocks noGrp="1"/>
          </p:cNvGraphicFramePr>
          <p:nvPr>
            <p:ph idx="1"/>
            <p:extLst/>
          </p:nvPr>
        </p:nvGraphicFramePr>
        <p:xfrm>
          <a:off x="838200" y="142881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890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841"/>
            <a:ext cx="10515600" cy="1325563"/>
          </a:xfrm>
        </p:spPr>
        <p:txBody>
          <a:bodyPr/>
          <a:lstStyle/>
          <a:p>
            <a:r>
              <a:rPr lang="en-US" b="1" dirty="0"/>
              <a:t>Treatment of CIN 2 or </a:t>
            </a:r>
            <a:r>
              <a:rPr lang="en-US" b="1" dirty="0" smtClean="0"/>
              <a:t>3 in</a:t>
            </a:r>
            <a:r>
              <a:rPr lang="en-US" b="1" dirty="0"/>
              <a:t> Pregnant </a:t>
            </a:r>
            <a:r>
              <a:rPr lang="en-US" b="1" dirty="0" smtClean="0"/>
              <a:t>patients?? </a:t>
            </a:r>
            <a:endParaRPr lang="en-US" b="1"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p:cNvSpPr/>
          <p:nvPr/>
        </p:nvSpPr>
        <p:spPr>
          <a:xfrm>
            <a:off x="8462514" y="3769743"/>
            <a:ext cx="3424686" cy="2191109"/>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in whom invasive disease is not suspected</a:t>
            </a:r>
            <a:endParaRPr lang="en-US" sz="2400" dirty="0"/>
          </a:p>
        </p:txBody>
      </p:sp>
    </p:spTree>
    <p:extLst>
      <p:ext uri="{BB962C8B-B14F-4D97-AF65-F5344CB8AC3E}">
        <p14:creationId xmlns:p14="http://schemas.microsoft.com/office/powerpoint/2010/main" val="2285700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Pregnant patients with CIN 2 or 3</a:t>
            </a:r>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4" name="Down Arrow Callout 3"/>
          <p:cNvSpPr/>
          <p:nvPr/>
        </p:nvSpPr>
        <p:spPr>
          <a:xfrm>
            <a:off x="838200" y="2725948"/>
            <a:ext cx="10515600" cy="2355011"/>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FF00"/>
                </a:solidFill>
              </a:rPr>
              <a:t>in whom invasive disease is not suspected are </a:t>
            </a:r>
            <a:r>
              <a:rPr lang="en-US" sz="2800" dirty="0" smtClean="0">
                <a:solidFill>
                  <a:srgbClr val="FFFF00"/>
                </a:solidFill>
              </a:rPr>
              <a:t>managed accordingly</a:t>
            </a:r>
            <a:r>
              <a:rPr lang="en-US" sz="2800" dirty="0">
                <a:solidFill>
                  <a:srgbClr val="FFFF00"/>
                </a:solidFill>
              </a:rPr>
              <a:t>:</a:t>
            </a:r>
          </a:p>
        </p:txBody>
      </p:sp>
      <p:sp>
        <p:nvSpPr>
          <p:cNvPr id="5" name="4-Point Star 4"/>
          <p:cNvSpPr/>
          <p:nvPr/>
        </p:nvSpPr>
        <p:spPr>
          <a:xfrm>
            <a:off x="319177" y="465826"/>
            <a:ext cx="595223" cy="55209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28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ight Arrow 3"/>
          <p:cNvSpPr/>
          <p:nvPr/>
        </p:nvSpPr>
        <p:spPr>
          <a:xfrm>
            <a:off x="353682" y="1621766"/>
            <a:ext cx="1530499" cy="142491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preferred</a:t>
            </a:r>
          </a:p>
        </p:txBody>
      </p:sp>
      <p:sp>
        <p:nvSpPr>
          <p:cNvPr id="5" name="Rounded Rectangle 4"/>
          <p:cNvSpPr/>
          <p:nvPr/>
        </p:nvSpPr>
        <p:spPr>
          <a:xfrm>
            <a:off x="2044458" y="843756"/>
            <a:ext cx="4287329" cy="12438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With: </a:t>
            </a:r>
            <a:r>
              <a:rPr lang="en-US" sz="2000" dirty="0"/>
              <a:t>colposcopy and cytology ( [HPV] if age appropriate)</a:t>
            </a:r>
          </a:p>
        </p:txBody>
      </p:sp>
      <p:sp>
        <p:nvSpPr>
          <p:cNvPr id="7" name="Rounded Rectangle 6"/>
          <p:cNvSpPr/>
          <p:nvPr/>
        </p:nvSpPr>
        <p:spPr>
          <a:xfrm>
            <a:off x="1975449" y="2408322"/>
            <a:ext cx="4425351" cy="12767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When: </a:t>
            </a:r>
            <a:r>
              <a:rPr lang="en-US" sz="2000" dirty="0" smtClean="0">
                <a:solidFill>
                  <a:srgbClr val="FFFF00"/>
                </a:solidFill>
              </a:rPr>
              <a:t>every </a:t>
            </a:r>
            <a:r>
              <a:rPr lang="en-US" sz="2000" dirty="0">
                <a:solidFill>
                  <a:srgbClr val="FFFF00"/>
                </a:solidFill>
              </a:rPr>
              <a:t>12 to 24 weeks </a:t>
            </a:r>
            <a:r>
              <a:rPr lang="en-US" sz="2000" dirty="0"/>
              <a:t>during the pregnancy</a:t>
            </a:r>
          </a:p>
        </p:txBody>
      </p:sp>
      <p:sp>
        <p:nvSpPr>
          <p:cNvPr id="8" name="Rounded Rectangle 7"/>
          <p:cNvSpPr/>
          <p:nvPr/>
        </p:nvSpPr>
        <p:spPr>
          <a:xfrm>
            <a:off x="6814869" y="460550"/>
            <a:ext cx="3395932" cy="19771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Repeated biopsy:</a:t>
            </a:r>
            <a:r>
              <a:rPr lang="en-US" sz="2000" dirty="0"/>
              <a:t> only if the appearance of the </a:t>
            </a:r>
            <a:r>
              <a:rPr lang="en-US" sz="2000" dirty="0">
                <a:solidFill>
                  <a:srgbClr val="FFFF00"/>
                </a:solidFill>
              </a:rPr>
              <a:t>lesion worsens or if cytology suggests invasive disease</a:t>
            </a:r>
          </a:p>
        </p:txBody>
      </p:sp>
      <p:sp>
        <p:nvSpPr>
          <p:cNvPr id="9" name="Rounded Rectangle 8"/>
          <p:cNvSpPr/>
          <p:nvPr/>
        </p:nvSpPr>
        <p:spPr>
          <a:xfrm>
            <a:off x="7539487" y="2215544"/>
            <a:ext cx="3684917" cy="21654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 </a:t>
            </a:r>
            <a:r>
              <a:rPr lang="en-US" sz="2000" dirty="0" err="1"/>
              <a:t>Endocervical</a:t>
            </a:r>
            <a:r>
              <a:rPr lang="en-US" sz="2000" dirty="0"/>
              <a:t> sampling with a curette and endometrial sampling should </a:t>
            </a:r>
            <a:r>
              <a:rPr lang="en-US" sz="2000" b="1" dirty="0"/>
              <a:t>not</a:t>
            </a:r>
            <a:r>
              <a:rPr lang="en-US" sz="2000" dirty="0"/>
              <a:t> be performed as there is a risk of disturbing the pregnancy.</a:t>
            </a:r>
          </a:p>
        </p:txBody>
      </p:sp>
      <p:sp>
        <p:nvSpPr>
          <p:cNvPr id="10" name="Right Arrow 9"/>
          <p:cNvSpPr/>
          <p:nvPr/>
        </p:nvSpPr>
        <p:spPr>
          <a:xfrm>
            <a:off x="353683" y="4467220"/>
            <a:ext cx="1621768" cy="133991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acceptable</a:t>
            </a:r>
          </a:p>
        </p:txBody>
      </p:sp>
      <p:sp>
        <p:nvSpPr>
          <p:cNvPr id="11" name="Rounded Rectangle 10"/>
          <p:cNvSpPr/>
          <p:nvPr/>
        </p:nvSpPr>
        <p:spPr>
          <a:xfrm>
            <a:off x="2044460" y="4467220"/>
            <a:ext cx="4356340" cy="12434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Deferring colposcopy until four weeks postpartum</a:t>
            </a:r>
          </a:p>
        </p:txBody>
      </p:sp>
      <p:sp>
        <p:nvSpPr>
          <p:cNvPr id="6" name="4-Point Star 5"/>
          <p:cNvSpPr/>
          <p:nvPr/>
        </p:nvSpPr>
        <p:spPr>
          <a:xfrm>
            <a:off x="258792" y="365125"/>
            <a:ext cx="500333" cy="47863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223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Invasive disease suspected</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 </a:t>
            </a:r>
          </a:p>
        </p:txBody>
      </p:sp>
      <p:sp>
        <p:nvSpPr>
          <p:cNvPr id="5" name="Rectangle 4"/>
          <p:cNvSpPr/>
          <p:nvPr/>
        </p:nvSpPr>
        <p:spPr>
          <a:xfrm>
            <a:off x="1329906" y="2275129"/>
            <a:ext cx="9532187" cy="16303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A diagnostic excisional procedure </a:t>
            </a:r>
            <a:r>
              <a:rPr lang="en-US" sz="2800" dirty="0"/>
              <a:t>is performed only if invasive disease is suspected.</a:t>
            </a:r>
          </a:p>
        </p:txBody>
      </p:sp>
      <p:pic>
        <p:nvPicPr>
          <p:cNvPr id="4" name="Picture 3"/>
          <p:cNvPicPr>
            <a:picLocks noChangeAspect="1"/>
          </p:cNvPicPr>
          <p:nvPr/>
        </p:nvPicPr>
        <p:blipFill>
          <a:blip r:embed="rId2"/>
          <a:stretch>
            <a:fillRect/>
          </a:stretch>
        </p:blipFill>
        <p:spPr>
          <a:xfrm>
            <a:off x="7107845" y="32348"/>
            <a:ext cx="2335602" cy="2335602"/>
          </a:xfrm>
          <a:prstGeom prst="rect">
            <a:avLst/>
          </a:prstGeom>
        </p:spPr>
      </p:pic>
      <p:pic>
        <p:nvPicPr>
          <p:cNvPr id="6" name="Picture 5"/>
          <p:cNvPicPr>
            <a:picLocks noChangeAspect="1"/>
          </p:cNvPicPr>
          <p:nvPr/>
        </p:nvPicPr>
        <p:blipFill rotWithShape="1">
          <a:blip r:embed="rId3"/>
          <a:srcRect l="16588" r="16287"/>
          <a:stretch/>
        </p:blipFill>
        <p:spPr>
          <a:xfrm>
            <a:off x="5866322" y="4129150"/>
            <a:ext cx="4245955" cy="2116375"/>
          </a:xfrm>
          <a:prstGeom prst="rect">
            <a:avLst/>
          </a:prstGeom>
        </p:spPr>
      </p:pic>
      <p:pic>
        <p:nvPicPr>
          <p:cNvPr id="7" name="Picture 6"/>
          <p:cNvPicPr>
            <a:picLocks noChangeAspect="1"/>
          </p:cNvPicPr>
          <p:nvPr/>
        </p:nvPicPr>
        <p:blipFill>
          <a:blip r:embed="rId4"/>
          <a:stretch>
            <a:fillRect/>
          </a:stretch>
        </p:blipFill>
        <p:spPr>
          <a:xfrm>
            <a:off x="1942741" y="4129150"/>
            <a:ext cx="3379757" cy="2116375"/>
          </a:xfrm>
          <a:prstGeom prst="rect">
            <a:avLst/>
          </a:prstGeom>
        </p:spPr>
      </p:pic>
    </p:spTree>
    <p:extLst>
      <p:ext uri="{BB962C8B-B14F-4D97-AF65-F5344CB8AC3E}">
        <p14:creationId xmlns:p14="http://schemas.microsoft.com/office/powerpoint/2010/main" val="59228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There are two general approaches: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20384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tion Button: Help 2">
            <a:hlinkClick r:id="" action="ppaction://noaction" highlightClick="1"/>
          </p:cNvPr>
          <p:cNvSpPr/>
          <p:nvPr/>
        </p:nvSpPr>
        <p:spPr>
          <a:xfrm>
            <a:off x="250166" y="4641011"/>
            <a:ext cx="508959" cy="491705"/>
          </a:xfrm>
          <a:prstGeom prst="actionButtonHelp">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Action Button: Help 4">
            <a:hlinkClick r:id="" action="ppaction://noaction" highlightClick="1"/>
          </p:cNvPr>
          <p:cNvSpPr/>
          <p:nvPr/>
        </p:nvSpPr>
        <p:spPr>
          <a:xfrm>
            <a:off x="11418498" y="4641010"/>
            <a:ext cx="508959" cy="491705"/>
          </a:xfrm>
          <a:prstGeom prst="actionButtonHelp">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31460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the postpartum period:</a:t>
            </a:r>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095555" y="2527539"/>
            <a:ext cx="9825487" cy="13888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colposcopy is recommended </a:t>
            </a:r>
            <a:r>
              <a:rPr lang="en-US" sz="2400" b="1" dirty="0">
                <a:solidFill>
                  <a:srgbClr val="FFC000"/>
                </a:solidFill>
              </a:rPr>
              <a:t>no earlier than 4 weeks after delivery </a:t>
            </a:r>
            <a:r>
              <a:rPr lang="en-US" sz="2400" dirty="0"/>
              <a:t>(BII). </a:t>
            </a:r>
            <a:endParaRPr lang="fa-IR" sz="2400" dirty="0"/>
          </a:p>
        </p:txBody>
      </p:sp>
    </p:spTree>
    <p:extLst>
      <p:ext uri="{BB962C8B-B14F-4D97-AF65-F5344CB8AC3E}">
        <p14:creationId xmlns:p14="http://schemas.microsoft.com/office/powerpoint/2010/main" val="258866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the postpartum </a:t>
            </a:r>
            <a:r>
              <a:rPr lang="en-US" b="1" dirty="0" smtClean="0"/>
              <a:t>period:</a:t>
            </a:r>
            <a:endParaRPr lang="en-US" b="1" dirty="0"/>
          </a:p>
        </p:txBody>
      </p:sp>
      <p:sp>
        <p:nvSpPr>
          <p:cNvPr id="3" name="Content Placeholder 2"/>
          <p:cNvSpPr>
            <a:spLocks noGrp="1"/>
          </p:cNvSpPr>
          <p:nvPr>
            <p:ph idx="1"/>
          </p:nvPr>
        </p:nvSpPr>
        <p:spPr/>
        <p:txBody>
          <a:bodyPr>
            <a:normAutofit/>
          </a:bodyPr>
          <a:lstStyle/>
          <a:p>
            <a:r>
              <a:rPr lang="en-US" sz="2400" dirty="0" smtClean="0"/>
              <a:t>colposcopy </a:t>
            </a:r>
            <a:r>
              <a:rPr lang="en-US" sz="2400" dirty="0"/>
              <a:t>is recommended </a:t>
            </a:r>
            <a:r>
              <a:rPr lang="en-US" sz="2400" dirty="0">
                <a:solidFill>
                  <a:srgbClr val="FF0000"/>
                </a:solidFill>
              </a:rPr>
              <a:t>no earlier than 4 weeks after delivery </a:t>
            </a:r>
            <a:r>
              <a:rPr lang="en-US" sz="2400" dirty="0"/>
              <a:t>(BII). </a:t>
            </a:r>
            <a:endParaRPr lang="fa-IR" sz="2400" dirty="0" smtClean="0"/>
          </a:p>
          <a:p>
            <a:r>
              <a:rPr lang="en-US" sz="2400" dirty="0" smtClean="0"/>
              <a:t>In </a:t>
            </a:r>
            <a:r>
              <a:rPr lang="en-US" sz="2400" dirty="0"/>
              <a:t>patients diagnosed with histologic HSIL (CIN2 or CIN3) during </a:t>
            </a:r>
            <a:r>
              <a:rPr lang="en-US" sz="2400" dirty="0" smtClean="0"/>
              <a:t>pregnancy:</a:t>
            </a:r>
            <a:endParaRPr lang="en-US" sz="2400" dirty="0"/>
          </a:p>
        </p:txBody>
      </p:sp>
      <p:sp>
        <p:nvSpPr>
          <p:cNvPr id="4" name="Rounded Rectangle 3"/>
          <p:cNvSpPr/>
          <p:nvPr/>
        </p:nvSpPr>
        <p:spPr>
          <a:xfrm>
            <a:off x="1010728" y="2986926"/>
            <a:ext cx="4019909" cy="132882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if a lesion is detected at postpartum colposcopy</a:t>
            </a:r>
          </a:p>
        </p:txBody>
      </p:sp>
      <p:sp>
        <p:nvSpPr>
          <p:cNvPr id="5" name="Rounded Rectangle 4"/>
          <p:cNvSpPr/>
          <p:nvPr/>
        </p:nvSpPr>
        <p:spPr>
          <a:xfrm>
            <a:off x="6435307" y="2837267"/>
            <a:ext cx="4339805" cy="15967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 excisional treatment procedure </a:t>
            </a:r>
            <a:r>
              <a:rPr lang="en-US" sz="2000" dirty="0" smtClean="0">
                <a:solidFill>
                  <a:schemeClr val="tx1"/>
                </a:solidFill>
              </a:rPr>
              <a:t>or</a:t>
            </a:r>
          </a:p>
          <a:p>
            <a:pPr algn="ctr"/>
            <a:endParaRPr lang="en-US" sz="2000" dirty="0">
              <a:solidFill>
                <a:schemeClr val="tx1"/>
              </a:solidFill>
            </a:endParaRPr>
          </a:p>
          <a:p>
            <a:pPr algn="ctr"/>
            <a:r>
              <a:rPr lang="en-US" sz="2000" dirty="0" smtClean="0">
                <a:solidFill>
                  <a:schemeClr val="tx1"/>
                </a:solidFill>
              </a:rPr>
              <a:t> </a:t>
            </a:r>
            <a:r>
              <a:rPr lang="en-US" sz="2000" dirty="0">
                <a:solidFill>
                  <a:schemeClr val="tx1"/>
                </a:solidFill>
              </a:rPr>
              <a:t>full diagnostic evaluation (cervical cytology, HPV, and biopsy) is acceptable (BII)</a:t>
            </a:r>
          </a:p>
        </p:txBody>
      </p:sp>
      <p:sp>
        <p:nvSpPr>
          <p:cNvPr id="6" name="Rounded Rectangle 5"/>
          <p:cNvSpPr/>
          <p:nvPr/>
        </p:nvSpPr>
        <p:spPr>
          <a:xfrm>
            <a:off x="1010728" y="4699803"/>
            <a:ext cx="4019909" cy="117600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the absence of a lesion on colposcopy</a:t>
            </a:r>
          </a:p>
        </p:txBody>
      </p:sp>
      <p:sp>
        <p:nvSpPr>
          <p:cNvPr id="7" name="Rounded Rectangle 6"/>
          <p:cNvSpPr/>
          <p:nvPr/>
        </p:nvSpPr>
        <p:spPr>
          <a:xfrm>
            <a:off x="6435308" y="4679015"/>
            <a:ext cx="4339804" cy="17476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 full diagnostic evaluation is recommended</a:t>
            </a:r>
            <a:r>
              <a:rPr lang="en-US" sz="2000" dirty="0" smtClean="0"/>
              <a:t>;</a:t>
            </a:r>
          </a:p>
          <a:p>
            <a:r>
              <a:rPr lang="en-US" sz="2000" dirty="0" smtClean="0"/>
              <a:t> </a:t>
            </a:r>
          </a:p>
          <a:p>
            <a:r>
              <a:rPr lang="en-US" sz="2000" dirty="0" smtClean="0"/>
              <a:t>expedited </a:t>
            </a:r>
            <a:r>
              <a:rPr lang="en-US" sz="2000" dirty="0"/>
              <a:t>treatment is not recommended (BII)</a:t>
            </a:r>
          </a:p>
        </p:txBody>
      </p:sp>
      <p:sp>
        <p:nvSpPr>
          <p:cNvPr id="8" name="Right Arrow 7"/>
          <p:cNvSpPr/>
          <p:nvPr/>
        </p:nvSpPr>
        <p:spPr>
          <a:xfrm>
            <a:off x="5243768" y="3435727"/>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48800" y="5035096"/>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379562" y="828136"/>
            <a:ext cx="526212" cy="68148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726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Indications for and performance of conization</a:t>
            </a:r>
            <a:endParaRPr lang="en-US" dirty="0"/>
          </a:p>
        </p:txBody>
      </p:sp>
      <p:sp>
        <p:nvSpPr>
          <p:cNvPr id="3" name="Content Placeholder 2"/>
          <p:cNvSpPr>
            <a:spLocks noGrp="1"/>
          </p:cNvSpPr>
          <p:nvPr>
            <p:ph idx="1"/>
          </p:nvPr>
        </p:nvSpPr>
        <p:spPr/>
        <p:txBody>
          <a:bodyPr>
            <a:normAutofit lnSpcReduction="10000"/>
          </a:bodyPr>
          <a:lstStyle/>
          <a:p>
            <a:r>
              <a:rPr lang="en-US" dirty="0"/>
              <a:t>conization in </a:t>
            </a:r>
            <a:r>
              <a:rPr lang="en-US" b="1" dirty="0" err="1"/>
              <a:t>nonpregnant</a:t>
            </a:r>
            <a:r>
              <a:rPr lang="en-US" dirty="0"/>
              <a:t> </a:t>
            </a:r>
            <a:r>
              <a:rPr lang="en-US" dirty="0" smtClean="0"/>
              <a:t>patients:</a:t>
            </a:r>
          </a:p>
          <a:p>
            <a:r>
              <a:rPr lang="en-US" dirty="0" smtClean="0">
                <a:solidFill>
                  <a:srgbClr val="FF0000"/>
                </a:solidFill>
              </a:rPr>
              <a:t>Diagnosis: </a:t>
            </a:r>
            <a:r>
              <a:rPr lang="en-US" dirty="0" smtClean="0"/>
              <a:t>to </a:t>
            </a:r>
            <a:r>
              <a:rPr lang="en-US" dirty="0"/>
              <a:t>exclude invasive cancer when a punch biopsy shows only </a:t>
            </a:r>
            <a:r>
              <a:rPr lang="en-US" dirty="0" err="1"/>
              <a:t>microinvasive</a:t>
            </a:r>
            <a:r>
              <a:rPr lang="en-US" dirty="0"/>
              <a:t> disease or adenocarcinoma in </a:t>
            </a:r>
            <a:r>
              <a:rPr lang="en-US" dirty="0" smtClean="0"/>
              <a:t>situ( to identify maximum </a:t>
            </a:r>
            <a:r>
              <a:rPr lang="en-US" dirty="0"/>
              <a:t>depth of invasion </a:t>
            </a:r>
            <a:r>
              <a:rPr lang="en-US" dirty="0" smtClean="0"/>
              <a:t>)</a:t>
            </a:r>
          </a:p>
          <a:p>
            <a:r>
              <a:rPr lang="en-US" dirty="0" smtClean="0">
                <a:solidFill>
                  <a:srgbClr val="FF0000"/>
                </a:solidFill>
              </a:rPr>
              <a:t>Treatment: </a:t>
            </a:r>
            <a:r>
              <a:rPr lang="en-US" dirty="0" smtClean="0"/>
              <a:t>high grade CIN</a:t>
            </a:r>
          </a:p>
          <a:p>
            <a:pPr marL="0" indent="0">
              <a:buNone/>
            </a:pPr>
            <a:endParaRPr lang="en-US" dirty="0"/>
          </a:p>
          <a:p>
            <a:r>
              <a:rPr lang="en-US" dirty="0"/>
              <a:t>Traditional indications for cervical conization in the </a:t>
            </a:r>
            <a:r>
              <a:rPr lang="en-US" dirty="0" err="1"/>
              <a:t>nongravid</a:t>
            </a:r>
            <a:r>
              <a:rPr lang="en-US" dirty="0"/>
              <a:t> population are not applicable during pregnancy</a:t>
            </a:r>
            <a:r>
              <a:rPr lang="en-US" dirty="0" smtClean="0"/>
              <a:t>.</a:t>
            </a:r>
          </a:p>
          <a:p>
            <a:r>
              <a:rPr lang="en-US" dirty="0" smtClean="0"/>
              <a:t> </a:t>
            </a:r>
            <a:r>
              <a:rPr lang="en-US" dirty="0">
                <a:solidFill>
                  <a:srgbClr val="00B050"/>
                </a:solidFill>
              </a:rPr>
              <a:t>the morbidity associated with cervical </a:t>
            </a:r>
            <a:r>
              <a:rPr lang="en-US" dirty="0" err="1">
                <a:solidFill>
                  <a:srgbClr val="00B050"/>
                </a:solidFill>
              </a:rPr>
              <a:t>conization</a:t>
            </a:r>
            <a:r>
              <a:rPr lang="en-US" dirty="0">
                <a:solidFill>
                  <a:srgbClr val="00B050"/>
                </a:solidFill>
              </a:rPr>
              <a:t> during pregnancy is substantial </a:t>
            </a:r>
          </a:p>
          <a:p>
            <a:pPr marL="0" indent="0">
              <a:buNone/>
            </a:pPr>
            <a:endParaRPr lang="en-US" dirty="0"/>
          </a:p>
          <a:p>
            <a:pPr marL="0" indent="0">
              <a:buNone/>
            </a:pPr>
            <a:endParaRPr lang="en-US" dirty="0" smtClean="0"/>
          </a:p>
          <a:p>
            <a:endParaRPr lang="en-US" dirty="0" smtClean="0"/>
          </a:p>
          <a:p>
            <a:endParaRPr lang="en-US" dirty="0"/>
          </a:p>
        </p:txBody>
      </p:sp>
      <p:sp>
        <p:nvSpPr>
          <p:cNvPr id="4" name="Down Arrow 3"/>
          <p:cNvSpPr/>
          <p:nvPr/>
        </p:nvSpPr>
        <p:spPr>
          <a:xfrm>
            <a:off x="4994694" y="5692072"/>
            <a:ext cx="1250831" cy="96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845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for and performance of conization</a:t>
            </a:r>
            <a:endParaRPr lang="en-US" dirty="0"/>
          </a:p>
        </p:txBody>
      </p:sp>
      <p:graphicFrame>
        <p:nvGraphicFramePr>
          <p:cNvPr id="5" name="Content Placeholder 4"/>
          <p:cNvGraphicFramePr>
            <a:graphicFrameLocks noGrp="1"/>
          </p:cNvGraphicFramePr>
          <p:nvPr>
            <p:ph idx="1"/>
            <p:extLst/>
          </p:nvPr>
        </p:nvGraphicFramePr>
        <p:xfrm>
          <a:off x="838200" y="146894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4899804" y="5546784"/>
            <a:ext cx="1442165" cy="995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192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3600" b="1" dirty="0"/>
              <a:t>Potential complications of conization during pregnancy include:</a:t>
            </a:r>
            <a:r>
              <a:rPr lang="en-US" dirty="0"/>
              <a:t/>
            </a:r>
            <a:br>
              <a:rPr lang="en-US" dirty="0"/>
            </a:br>
            <a:endParaRPr lang="en-US" dirty="0"/>
          </a:p>
        </p:txBody>
      </p:sp>
      <p:graphicFrame>
        <p:nvGraphicFramePr>
          <p:cNvPr id="5" name="Content Placeholder 4"/>
          <p:cNvGraphicFramePr>
            <a:graphicFrameLocks noGrp="1"/>
          </p:cNvGraphicFramePr>
          <p:nvPr>
            <p:ph idx="1"/>
            <p:extLst/>
          </p:nvPr>
        </p:nvGraphicFramePr>
        <p:xfrm>
          <a:off x="838200" y="1449238"/>
          <a:ext cx="10515600" cy="472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235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t>Considerations about delivery</a:t>
            </a:r>
            <a:endParaRPr lang="en-US" dirty="0"/>
          </a:p>
        </p:txBody>
      </p:sp>
      <p:sp>
        <p:nvSpPr>
          <p:cNvPr id="3" name="Content Placeholder 2"/>
          <p:cNvSpPr>
            <a:spLocks noGrp="1"/>
          </p:cNvSpPr>
          <p:nvPr>
            <p:ph idx="1"/>
          </p:nvPr>
        </p:nvSpPr>
        <p:spPr/>
        <p:txBody>
          <a:bodyPr>
            <a:normAutofit/>
          </a:bodyPr>
          <a:lstStyle/>
          <a:p>
            <a:r>
              <a:rPr lang="en-US" dirty="0"/>
              <a:t>It is unclear whether route of delivery (vaginal versus cesarean) affects the rate of regression; </a:t>
            </a:r>
            <a:r>
              <a:rPr lang="en-US" dirty="0" smtClean="0">
                <a:solidFill>
                  <a:srgbClr val="C00000"/>
                </a:solidFill>
              </a:rPr>
              <a:t>route </a:t>
            </a:r>
            <a:r>
              <a:rPr lang="en-US" dirty="0">
                <a:solidFill>
                  <a:srgbClr val="C00000"/>
                </a:solidFill>
              </a:rPr>
              <a:t>of delivery should be based on standard obstetrical indications.</a:t>
            </a:r>
          </a:p>
          <a:p>
            <a:r>
              <a:rPr lang="en-US" dirty="0"/>
              <a:t> Retrospective and case-controlled studies suggest that </a:t>
            </a:r>
            <a:r>
              <a:rPr lang="en-US" dirty="0">
                <a:solidFill>
                  <a:srgbClr val="C00000"/>
                </a:solidFill>
              </a:rPr>
              <a:t>vaginal delivery through a cervix with microscopic cervical cancer generally does not alter maternal </a:t>
            </a:r>
            <a:r>
              <a:rPr lang="en-US" dirty="0" smtClean="0">
                <a:solidFill>
                  <a:srgbClr val="C00000"/>
                </a:solidFill>
              </a:rPr>
              <a:t>prognosis. </a:t>
            </a:r>
          </a:p>
          <a:p>
            <a:r>
              <a:rPr lang="en-US" dirty="0" smtClean="0"/>
              <a:t>Therefore</a:t>
            </a:r>
            <a:r>
              <a:rPr lang="en-US" dirty="0"/>
              <a:t>, women with stage IA1 and IA2 cervical cancer can proceed with a vaginal delivery, with cesarean delivery reserved for standard obstetrical indications. </a:t>
            </a:r>
            <a:endParaRPr lang="en-US" dirty="0" smtClean="0"/>
          </a:p>
          <a:p>
            <a:r>
              <a:rPr lang="en-US" b="1" dirty="0" smtClean="0">
                <a:solidFill>
                  <a:srgbClr val="C00000"/>
                </a:solidFill>
              </a:rPr>
              <a:t>Episiotomy </a:t>
            </a:r>
            <a:r>
              <a:rPr lang="en-US" b="1" dirty="0">
                <a:solidFill>
                  <a:srgbClr val="C00000"/>
                </a:solidFill>
              </a:rPr>
              <a:t>should be avoided when possible</a:t>
            </a:r>
            <a:r>
              <a:rPr lang="en-US" b="1" dirty="0" smtClean="0">
                <a:solidFill>
                  <a:srgbClr val="C00000"/>
                </a:solidFill>
              </a:rPr>
              <a:t>.</a:t>
            </a:r>
          </a:p>
        </p:txBody>
      </p:sp>
    </p:spTree>
    <p:extLst>
      <p:ext uri="{BB962C8B-B14F-4D97-AF65-F5344CB8AC3E}">
        <p14:creationId xmlns:p14="http://schemas.microsoft.com/office/powerpoint/2010/main" val="4108275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44"/>
            <a:ext cx="7376799" cy="162320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0" y="2261336"/>
            <a:ext cx="6889077" cy="1783235"/>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94" y="4141740"/>
            <a:ext cx="6485182" cy="2042337"/>
          </a:xfrm>
          <a:prstGeom prst="rect">
            <a:avLst/>
          </a:prstGeom>
        </p:spPr>
      </p:pic>
      <p:sp>
        <p:nvSpPr>
          <p:cNvPr id="6" name="TextBox 5"/>
          <p:cNvSpPr txBox="1"/>
          <p:nvPr/>
        </p:nvSpPr>
        <p:spPr>
          <a:xfrm flipH="1">
            <a:off x="7781026" y="1268083"/>
            <a:ext cx="3528203" cy="3785652"/>
          </a:xfrm>
          <a:prstGeom prst="rect">
            <a:avLst/>
          </a:prstGeom>
          <a:solidFill>
            <a:schemeClr val="accent2">
              <a:lumMod val="40000"/>
              <a:lumOff val="60000"/>
            </a:schemeClr>
          </a:solidFill>
        </p:spPr>
        <p:txBody>
          <a:bodyPr wrap="square" rtlCol="0">
            <a:spAutoFit/>
          </a:bodyPr>
          <a:lstStyle/>
          <a:p>
            <a:r>
              <a:rPr lang="en-US" dirty="0"/>
              <a:t> </a:t>
            </a:r>
            <a:r>
              <a:rPr lang="en-US" sz="2400" dirty="0"/>
              <a:t>At least 15 cases of tumor cell implantation in the episiotomy site have been reported after vaginal birth in women with cervical cancer. Five of the 11 patients who had recurrence of cervical cancer in the episiotomy site died of their disease</a:t>
            </a:r>
          </a:p>
        </p:txBody>
      </p:sp>
    </p:spTree>
    <p:extLst>
      <p:ext uri="{BB962C8B-B14F-4D97-AF65-F5344CB8AC3E}">
        <p14:creationId xmlns:p14="http://schemas.microsoft.com/office/powerpoint/2010/main" val="2741175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057" y="391590"/>
            <a:ext cx="5201728" cy="4524315"/>
          </a:xfrm>
          <a:prstGeom prst="rect">
            <a:avLst/>
          </a:prstGeom>
          <a:noFill/>
        </p:spPr>
        <p:txBody>
          <a:bodyPr wrap="square" rtlCol="0">
            <a:spAutoFit/>
          </a:bodyPr>
          <a:lstStyle/>
          <a:p>
            <a:r>
              <a:rPr lang="en-US" sz="2400" dirty="0"/>
              <a:t>It is suggested excising a "</a:t>
            </a:r>
            <a:r>
              <a:rPr lang="en-US" sz="2400" b="1" dirty="0">
                <a:solidFill>
                  <a:srgbClr val="C00000"/>
                </a:solidFill>
              </a:rPr>
              <a:t>coin</a:t>
            </a:r>
            <a:r>
              <a:rPr lang="en-US" sz="2400" dirty="0"/>
              <a:t>"-shaped specimen instead of a "cone"- shaped specimen </a:t>
            </a:r>
            <a:r>
              <a:rPr lang="en-US" sz="2400" dirty="0" smtClean="0"/>
              <a:t>to:</a:t>
            </a:r>
          </a:p>
          <a:p>
            <a:r>
              <a:rPr lang="en-US" sz="2400" dirty="0" smtClean="0"/>
              <a:t> </a:t>
            </a:r>
            <a:r>
              <a:rPr lang="en-US" sz="2400" dirty="0">
                <a:solidFill>
                  <a:srgbClr val="FF0000"/>
                </a:solidFill>
              </a:rPr>
              <a:t>limit disruption of the </a:t>
            </a:r>
            <a:r>
              <a:rPr lang="en-US" sz="2400" dirty="0" err="1">
                <a:solidFill>
                  <a:srgbClr val="FF0000"/>
                </a:solidFill>
              </a:rPr>
              <a:t>endocervical</a:t>
            </a:r>
            <a:r>
              <a:rPr lang="en-US" sz="2400" dirty="0">
                <a:solidFill>
                  <a:srgbClr val="FF0000"/>
                </a:solidFill>
              </a:rPr>
              <a:t> canal</a:t>
            </a:r>
            <a:r>
              <a:rPr lang="en-US" sz="2400" dirty="0"/>
              <a:t>, </a:t>
            </a:r>
            <a:r>
              <a:rPr lang="en-US" sz="2400" dirty="0">
                <a:solidFill>
                  <a:srgbClr val="00B050"/>
                </a:solidFill>
              </a:rPr>
              <a:t>minimize morbidities associated with blood loss</a:t>
            </a:r>
            <a:r>
              <a:rPr lang="en-US" sz="2400" dirty="0" smtClean="0"/>
              <a:t>, </a:t>
            </a:r>
            <a:r>
              <a:rPr lang="en-US" sz="2400" dirty="0">
                <a:solidFill>
                  <a:srgbClr val="C00000"/>
                </a:solidFill>
              </a:rPr>
              <a:t>avoid disturbing the fetal membranes. </a:t>
            </a:r>
            <a:endParaRPr lang="en-US" sz="2400" dirty="0" smtClean="0">
              <a:solidFill>
                <a:srgbClr val="C00000"/>
              </a:solidFill>
            </a:endParaRPr>
          </a:p>
          <a:p>
            <a:endParaRPr lang="en-US" sz="2400" dirty="0"/>
          </a:p>
          <a:p>
            <a:r>
              <a:rPr lang="en-US" sz="2400" dirty="0"/>
              <a:t>If a true </a:t>
            </a:r>
            <a:r>
              <a:rPr lang="en-US" sz="2400" dirty="0" err="1"/>
              <a:t>conization</a:t>
            </a:r>
            <a:r>
              <a:rPr lang="en-US" sz="2400" dirty="0"/>
              <a:t> is required, one option is to perform a </a:t>
            </a:r>
            <a:r>
              <a:rPr lang="en-US" sz="2400" dirty="0">
                <a:solidFill>
                  <a:srgbClr val="C00000"/>
                </a:solidFill>
              </a:rPr>
              <a:t>cone </a:t>
            </a:r>
            <a:r>
              <a:rPr lang="en-US" sz="2400" dirty="0" err="1">
                <a:solidFill>
                  <a:srgbClr val="C00000"/>
                </a:solidFill>
              </a:rPr>
              <a:t>cerclage</a:t>
            </a:r>
            <a:r>
              <a:rPr lang="en-US" sz="2400" dirty="0">
                <a:solidFill>
                  <a:srgbClr val="C00000"/>
                </a:solidFill>
              </a:rPr>
              <a:t> </a:t>
            </a:r>
            <a:r>
              <a:rPr lang="en-US" sz="2400" dirty="0"/>
              <a:t>whereby a </a:t>
            </a:r>
            <a:r>
              <a:rPr lang="en-US" sz="2400" dirty="0" err="1"/>
              <a:t>cerclage</a:t>
            </a:r>
            <a:r>
              <a:rPr lang="en-US" sz="2400" dirty="0"/>
              <a:t> is placed immediately after the </a:t>
            </a:r>
            <a:r>
              <a:rPr lang="en-US" sz="2400" dirty="0" err="1"/>
              <a:t>conization</a:t>
            </a:r>
            <a:r>
              <a:rPr lang="en-US" dirty="0"/>
              <a:t> </a:t>
            </a:r>
          </a:p>
        </p:txBody>
      </p:sp>
      <p:pic>
        <p:nvPicPr>
          <p:cNvPr id="4" name="Picture 2" descr="Cervical Cone Biopsy, Conization (PAP, HPV) · NYC Pelvic Specia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182" y="167303"/>
            <a:ext cx="2622131" cy="369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rge Loop Excision of the Transformation Zone (LLETZ)"/>
          <p:cNvPicPr>
            <a:picLocks noChangeAspect="1" noChangeArrowheads="1"/>
          </p:cNvPicPr>
          <p:nvPr/>
        </p:nvPicPr>
        <p:blipFill rotWithShape="1">
          <a:blip r:embed="rId3">
            <a:extLst>
              <a:ext uri="{28A0092B-C50C-407E-A947-70E740481C1C}">
                <a14:useLocalDpi xmlns:a14="http://schemas.microsoft.com/office/drawing/2010/main" val="0"/>
              </a:ext>
            </a:extLst>
          </a:blip>
          <a:srcRect t="37898"/>
          <a:stretch/>
        </p:blipFill>
        <p:spPr bwMode="auto">
          <a:xfrm>
            <a:off x="5546785" y="3948022"/>
            <a:ext cx="5576528" cy="2477454"/>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Down Arrow 5"/>
          <p:cNvSpPr/>
          <p:nvPr/>
        </p:nvSpPr>
        <p:spPr>
          <a:xfrm rot="3687885">
            <a:off x="4973189" y="1272967"/>
            <a:ext cx="3845860" cy="1334122"/>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359282" y="3673286"/>
            <a:ext cx="1381789" cy="369332"/>
          </a:xfrm>
          <a:prstGeom prst="rect">
            <a:avLst/>
          </a:prstGeom>
        </p:spPr>
        <p:txBody>
          <a:bodyPr wrap="none">
            <a:spAutoFit/>
          </a:bodyPr>
          <a:lstStyle/>
          <a:p>
            <a:r>
              <a:rPr lang="en-US" dirty="0" smtClean="0"/>
              <a:t>coin-shaped </a:t>
            </a:r>
            <a:endParaRPr lang="en-US" dirty="0"/>
          </a:p>
        </p:txBody>
      </p:sp>
    </p:spTree>
    <p:extLst>
      <p:ext uri="{BB962C8B-B14F-4D97-AF65-F5344CB8AC3E}">
        <p14:creationId xmlns:p14="http://schemas.microsoft.com/office/powerpoint/2010/main" val="102566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r Palette Ideas For Spring Season | Inside 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31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79" y="218476"/>
            <a:ext cx="10515600" cy="1325563"/>
          </a:xfrm>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2250427"/>
              </p:ext>
            </p:extLst>
          </p:nvPr>
        </p:nvGraphicFramePr>
        <p:xfrm>
          <a:off x="493143" y="881256"/>
          <a:ext cx="10515600" cy="469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4477109" y="5799902"/>
            <a:ext cx="2856896" cy="8403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3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ouble Wave 3"/>
          <p:cNvSpPr/>
          <p:nvPr/>
        </p:nvSpPr>
        <p:spPr>
          <a:xfrm>
            <a:off x="2311880" y="2208362"/>
            <a:ext cx="6280031" cy="3217653"/>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observation</a:t>
            </a:r>
            <a:r>
              <a:rPr lang="en-US" sz="24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is the preferred approach for most younger patients and those with CIN </a:t>
            </a:r>
            <a:r>
              <a:rPr lang="en-US" sz="24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1</a:t>
            </a:r>
            <a:endParaRPr lang="en-US" sz="24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Down Arrow 5"/>
          <p:cNvSpPr/>
          <p:nvPr/>
        </p:nvSpPr>
        <p:spPr>
          <a:xfrm>
            <a:off x="3946197" y="493533"/>
            <a:ext cx="3011395" cy="126462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26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le 3"/>
          <p:cNvSpPr/>
          <p:nvPr/>
        </p:nvSpPr>
        <p:spPr>
          <a:xfrm>
            <a:off x="1429110" y="2725945"/>
            <a:ext cx="9333780" cy="17252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HPV vaccination status does </a:t>
            </a:r>
            <a:r>
              <a:rPr 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a:t>
            </a:r>
            <a:r>
              <a:rPr 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affect </a:t>
            </a:r>
            <a:r>
              <a:rPr lang="en-US" sz="2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approach and patients are managed similarly irrespective of HPV vaccination status</a:t>
            </a:r>
            <a:r>
              <a:rPr lang="en-US" dirty="0">
                <a:solidFill>
                  <a:schemeClr val="tx1"/>
                </a:solidFill>
              </a:rPr>
              <a:t> </a:t>
            </a:r>
          </a:p>
        </p:txBody>
      </p:sp>
    </p:spTree>
    <p:extLst>
      <p:ext uri="{BB962C8B-B14F-4D97-AF65-F5344CB8AC3E}">
        <p14:creationId xmlns:p14="http://schemas.microsoft.com/office/powerpoint/2010/main" val="3129671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 of age</a:t>
            </a:r>
            <a:endParaRPr lang="en-US" dirty="0"/>
          </a:p>
        </p:txBody>
      </p:sp>
      <p:sp>
        <p:nvSpPr>
          <p:cNvPr id="3" name="Text Placeholder 2"/>
          <p:cNvSpPr>
            <a:spLocks noGrp="1"/>
          </p:cNvSpPr>
          <p:nvPr>
            <p:ph type="body" idx="1"/>
          </p:nvPr>
        </p:nvSpPr>
        <p:spPr>
          <a:solidFill>
            <a:schemeClr val="accent2">
              <a:lumMod val="40000"/>
              <a:lumOff val="60000"/>
            </a:schemeClr>
          </a:solidFill>
        </p:spPr>
        <p:txBody>
          <a:bodyPr/>
          <a:lstStyle/>
          <a:p>
            <a:r>
              <a:rPr lang="en-US" dirty="0"/>
              <a:t>low risk of cervical cancer in young patients</a:t>
            </a:r>
          </a:p>
        </p:txBody>
      </p:sp>
      <p:sp>
        <p:nvSpPr>
          <p:cNvPr id="4" name="Content Placeholder 3"/>
          <p:cNvSpPr>
            <a:spLocks noGrp="1"/>
          </p:cNvSpPr>
          <p:nvPr>
            <p:ph sz="half" idx="2"/>
          </p:nvPr>
        </p:nvSpPr>
        <p:spPr/>
        <p:txBody>
          <a:bodyPr/>
          <a:lstStyle/>
          <a:p>
            <a:r>
              <a:rPr lang="en-US" dirty="0"/>
              <a:t>annual incidence of cervical cancer at ages </a:t>
            </a:r>
            <a:r>
              <a:rPr lang="en-US" dirty="0">
                <a:solidFill>
                  <a:srgbClr val="FF0000"/>
                </a:solidFill>
              </a:rPr>
              <a:t>20 to 24 years 1.4 per 100,000 </a:t>
            </a:r>
            <a:r>
              <a:rPr lang="en-US" dirty="0" smtClean="0">
                <a:solidFill>
                  <a:srgbClr val="FF0000"/>
                </a:solidFill>
              </a:rPr>
              <a:t>females</a:t>
            </a:r>
          </a:p>
          <a:p>
            <a:pPr marL="0" indent="0">
              <a:buNone/>
            </a:pPr>
            <a:endParaRPr lang="en-US" dirty="0" smtClean="0">
              <a:solidFill>
                <a:srgbClr val="FF0000"/>
              </a:solidFill>
            </a:endParaRPr>
          </a:p>
          <a:p>
            <a:r>
              <a:rPr lang="en-US" dirty="0" smtClean="0"/>
              <a:t> </a:t>
            </a:r>
            <a:r>
              <a:rPr lang="en-US" dirty="0"/>
              <a:t>25 to 39 years was 5.9 to 14.2 per 100,000 females</a:t>
            </a:r>
          </a:p>
        </p:txBody>
      </p:sp>
      <p:sp>
        <p:nvSpPr>
          <p:cNvPr id="5" name="Text Placeholder 4"/>
          <p:cNvSpPr>
            <a:spLocks noGrp="1"/>
          </p:cNvSpPr>
          <p:nvPr>
            <p:ph type="body" sz="quarter" idx="3"/>
          </p:nvPr>
        </p:nvSpPr>
        <p:spPr>
          <a:solidFill>
            <a:schemeClr val="accent2">
              <a:lumMod val="40000"/>
              <a:lumOff val="60000"/>
            </a:schemeClr>
          </a:solidFill>
        </p:spPr>
        <p:txBody>
          <a:bodyPr/>
          <a:lstStyle/>
          <a:p>
            <a:r>
              <a:rPr lang="en-US" dirty="0" smtClean="0"/>
              <a:t>		HPV regression</a:t>
            </a:r>
            <a:endParaRPr lang="en-US" dirty="0"/>
          </a:p>
        </p:txBody>
      </p:sp>
      <p:sp>
        <p:nvSpPr>
          <p:cNvPr id="6" name="Content Placeholder 5"/>
          <p:cNvSpPr>
            <a:spLocks noGrp="1"/>
          </p:cNvSpPr>
          <p:nvPr>
            <p:ph sz="quarter" idx="4"/>
          </p:nvPr>
        </p:nvSpPr>
        <p:spPr/>
        <p:txBody>
          <a:bodyPr>
            <a:normAutofit lnSpcReduction="10000"/>
          </a:bodyPr>
          <a:lstStyle/>
          <a:p>
            <a:r>
              <a:rPr lang="en-US" dirty="0"/>
              <a:t>all cases of CIN and cervical cancer are attributable to HPV </a:t>
            </a:r>
            <a:r>
              <a:rPr lang="en-US" dirty="0" smtClean="0"/>
              <a:t>infection</a:t>
            </a:r>
          </a:p>
          <a:p>
            <a:r>
              <a:rPr lang="en-US" dirty="0" smtClean="0"/>
              <a:t> </a:t>
            </a:r>
            <a:r>
              <a:rPr lang="en-US" dirty="0"/>
              <a:t>the rate of HPV infection is high in younger patient populations</a:t>
            </a:r>
            <a:r>
              <a:rPr lang="en-US" dirty="0" smtClean="0"/>
              <a:t>,</a:t>
            </a:r>
          </a:p>
          <a:p>
            <a:r>
              <a:rPr lang="en-US" dirty="0" smtClean="0"/>
              <a:t> </a:t>
            </a:r>
            <a:r>
              <a:rPr lang="en-US" dirty="0"/>
              <a:t>the infection and associated cervical intraepithelial lesions </a:t>
            </a:r>
            <a:r>
              <a:rPr lang="en-US" dirty="0">
                <a:solidFill>
                  <a:srgbClr val="FF0000"/>
                </a:solidFill>
              </a:rPr>
              <a:t>often regress spontaneously in this population</a:t>
            </a:r>
          </a:p>
          <a:p>
            <a:endParaRPr lang="en-US" dirty="0"/>
          </a:p>
        </p:txBody>
      </p:sp>
      <p:sp>
        <p:nvSpPr>
          <p:cNvPr id="7" name="Cloud Callout 6"/>
          <p:cNvSpPr/>
          <p:nvPr/>
        </p:nvSpPr>
        <p:spPr>
          <a:xfrm>
            <a:off x="4546121" y="0"/>
            <a:ext cx="5598543" cy="2268747"/>
          </a:xfrm>
          <a:prstGeom prst="cloudCallout">
            <a:avLst/>
          </a:prstGeom>
          <a:solidFill>
            <a:schemeClr val="tx1">
              <a:lumMod val="85000"/>
              <a:lumOff val="15000"/>
            </a:schemeClr>
          </a:solidFill>
          <a:ln>
            <a:solidFill>
              <a:srgbClr val="E14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a:t>
            </a:r>
            <a:r>
              <a:rPr lang="en-US" dirty="0" smtClean="0"/>
              <a:t>18 </a:t>
            </a:r>
            <a:r>
              <a:rPr lang="en-US" dirty="0"/>
              <a:t>to 29 years </a:t>
            </a:r>
            <a:r>
              <a:rPr lang="en-US" dirty="0" smtClean="0"/>
              <a:t>, </a:t>
            </a:r>
            <a:r>
              <a:rPr lang="en-US" dirty="0">
                <a:solidFill>
                  <a:srgbClr val="FFFF00"/>
                </a:solidFill>
              </a:rPr>
              <a:t>61 percent </a:t>
            </a:r>
            <a:r>
              <a:rPr lang="en-US" dirty="0"/>
              <a:t>of patients with a newly diagnosed, </a:t>
            </a:r>
            <a:r>
              <a:rPr lang="en-US" dirty="0" smtClean="0"/>
              <a:t>HR- </a:t>
            </a:r>
            <a:r>
              <a:rPr lang="en-US" dirty="0"/>
              <a:t>HPV infection cleared the infection at </a:t>
            </a:r>
            <a:r>
              <a:rPr lang="en-US" dirty="0">
                <a:solidFill>
                  <a:srgbClr val="FFFF00"/>
                </a:solidFill>
              </a:rPr>
              <a:t>12 months of follow-up</a:t>
            </a:r>
          </a:p>
        </p:txBody>
      </p:sp>
    </p:spTree>
    <p:extLst>
      <p:ext uri="{BB962C8B-B14F-4D97-AF65-F5344CB8AC3E}">
        <p14:creationId xmlns:p14="http://schemas.microsoft.com/office/powerpoint/2010/main" val="1107689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Natural history of CIN 1</a:t>
            </a:r>
            <a:r>
              <a:rPr lang="en-US" dirty="0"/>
              <a:t> – </a:t>
            </a:r>
            <a:r>
              <a:rPr lang="en-US" dirty="0" smtClean="0"/>
              <a:t>( in mean </a:t>
            </a:r>
            <a:r>
              <a:rPr lang="en-US" dirty="0"/>
              <a:t>age 29.2 years)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44277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7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Down Arrow Callout 3"/>
          <p:cNvSpPr/>
          <p:nvPr/>
        </p:nvSpPr>
        <p:spPr>
          <a:xfrm>
            <a:off x="3562709" y="966158"/>
            <a:ext cx="4028537" cy="2613804"/>
          </a:xfrm>
          <a:prstGeom prst="downArrowCallout">
            <a:avLst>
              <a:gd name="adj1" fmla="val 25000"/>
              <a:gd name="adj2" fmla="val 25000"/>
              <a:gd name="adj3" fmla="val 21830"/>
              <a:gd name="adj4" fmla="val 6497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Rounded MT Bold" panose="020F0704030504030204" pitchFamily="34" charset="0"/>
              </a:rPr>
              <a:t>CIN 1</a:t>
            </a:r>
          </a:p>
        </p:txBody>
      </p:sp>
      <p:sp>
        <p:nvSpPr>
          <p:cNvPr id="5" name="Rounded Rectangle 4"/>
          <p:cNvSpPr/>
          <p:nvPr/>
        </p:nvSpPr>
        <p:spPr>
          <a:xfrm>
            <a:off x="3700731" y="3778368"/>
            <a:ext cx="3752491" cy="150099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Calibri Light" panose="020F0302020204030204"/>
                <a:ea typeface="+mj-ea"/>
                <a:cs typeface="+mj-cs"/>
              </a:rPr>
              <a:t>Patients</a:t>
            </a:r>
            <a:r>
              <a:rPr lang="en-US" sz="4400" b="1" dirty="0">
                <a:solidFill>
                  <a:schemeClr val="bg1"/>
                </a:solidFill>
                <a:latin typeface="Calibri Light" panose="020F0302020204030204"/>
                <a:ea typeface="+mj-ea"/>
                <a:cs typeface="+mj-cs"/>
              </a:rPr>
              <a:t> &lt;25 </a:t>
            </a:r>
            <a:r>
              <a:rPr lang="en-US" sz="4400" b="1" dirty="0" smtClean="0">
                <a:solidFill>
                  <a:schemeClr val="bg1"/>
                </a:solidFill>
                <a:latin typeface="Calibri Light" panose="020F0302020204030204"/>
                <a:ea typeface="+mj-ea"/>
                <a:cs typeface="+mj-cs"/>
              </a:rPr>
              <a:t>Years</a:t>
            </a:r>
            <a:endParaRPr lang="en-US" dirty="0">
              <a:solidFill>
                <a:schemeClr val="bg1"/>
              </a:solidFill>
            </a:endParaRPr>
          </a:p>
        </p:txBody>
      </p:sp>
    </p:spTree>
    <p:extLst>
      <p:ext uri="{BB962C8B-B14F-4D97-AF65-F5344CB8AC3E}">
        <p14:creationId xmlns:p14="http://schemas.microsoft.com/office/powerpoint/2010/main" val="322026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1417</Words>
  <Application>Microsoft Office PowerPoint</Application>
  <PresentationFormat>Widescreen</PresentationFormat>
  <Paragraphs>170</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Unicode MS</vt:lpstr>
      <vt:lpstr>Arial</vt:lpstr>
      <vt:lpstr>Arial Rounded MT Bold</vt:lpstr>
      <vt:lpstr>Calibri</vt:lpstr>
      <vt:lpstr>Calibri Light</vt:lpstr>
      <vt:lpstr>Wingdings</vt:lpstr>
      <vt:lpstr>Office Theme</vt:lpstr>
      <vt:lpstr>Low grade CIN young – pregnant women</vt:lpstr>
      <vt:lpstr>PowerPoint Presentation</vt:lpstr>
      <vt:lpstr>There are two general approaches: </vt:lpstr>
      <vt:lpstr>PowerPoint Presentation</vt:lpstr>
      <vt:lpstr>PowerPoint Presentation</vt:lpstr>
      <vt:lpstr>PowerPoint Presentation</vt:lpstr>
      <vt:lpstr>Effect of age</vt:lpstr>
      <vt:lpstr>Natural history of CIN 1 – ( in mean age 29.2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CIN in Pregnant patients</vt:lpstr>
      <vt:lpstr>PowerPoint Presentation</vt:lpstr>
      <vt:lpstr>Women with abnormal cervical cytology in pregnancy</vt:lpstr>
      <vt:lpstr>PowerPoint Presentation</vt:lpstr>
      <vt:lpstr>PowerPoint Presentation</vt:lpstr>
      <vt:lpstr>Colposcopy</vt:lpstr>
      <vt:lpstr>Colposcopy: Evaluation of the transformation zone  </vt:lpstr>
      <vt:lpstr>Colposcopy: Cervical biopsies  </vt:lpstr>
      <vt:lpstr>PowerPoint Presentation</vt:lpstr>
      <vt:lpstr>Pregnant patients with CIN 1</vt:lpstr>
      <vt:lpstr>Treatment of CIN 2 or 3 in Pregnant patients?? </vt:lpstr>
      <vt:lpstr>Pregnant patients with CIN 2 or 3</vt:lpstr>
      <vt:lpstr>PowerPoint Presentation</vt:lpstr>
      <vt:lpstr>Invasive disease suspected</vt:lpstr>
      <vt:lpstr>In the postpartum period:</vt:lpstr>
      <vt:lpstr>In the postpartum period:</vt:lpstr>
      <vt:lpstr>Indications for and performance of conization</vt:lpstr>
      <vt:lpstr>Indications for and performance of conization</vt:lpstr>
      <vt:lpstr>Potential complications of conization during pregnancy include: </vt:lpstr>
      <vt:lpstr>Considerations about delivery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grade CIN young – pregnant women</dc:title>
  <dc:creator>ASUS</dc:creator>
  <cp:lastModifiedBy>ASUS</cp:lastModifiedBy>
  <cp:revision>35</cp:revision>
  <dcterms:created xsi:type="dcterms:W3CDTF">2023-07-17T17:31:56Z</dcterms:created>
  <dcterms:modified xsi:type="dcterms:W3CDTF">2023-08-01T17:25:24Z</dcterms:modified>
</cp:coreProperties>
</file>