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4" r:id="rId4"/>
    <p:sldId id="275" r:id="rId5"/>
    <p:sldId id="276" r:id="rId6"/>
    <p:sldId id="278" r:id="rId7"/>
    <p:sldId id="289" r:id="rId8"/>
    <p:sldId id="288" r:id="rId9"/>
    <p:sldId id="280" r:id="rId10"/>
    <p:sldId id="286" r:id="rId11"/>
    <p:sldId id="291" r:id="rId12"/>
    <p:sldId id="279" r:id="rId13"/>
    <p:sldId id="287" r:id="rId14"/>
    <p:sldId id="281" r:id="rId15"/>
    <p:sldId id="283" r:id="rId16"/>
    <p:sldId id="259" r:id="rId17"/>
    <p:sldId id="258" r:id="rId18"/>
    <p:sldId id="260" r:id="rId19"/>
    <p:sldId id="261" r:id="rId20"/>
    <p:sldId id="262" r:id="rId21"/>
    <p:sldId id="263" r:id="rId22"/>
    <p:sldId id="264" r:id="rId23"/>
    <p:sldId id="265" r:id="rId24"/>
    <p:sldId id="266" r:id="rId25"/>
    <p:sldId id="267" r:id="rId26"/>
    <p:sldId id="268" r:id="rId27"/>
    <p:sldId id="269" r:id="rId28"/>
    <p:sldId id="270" r:id="rId29"/>
    <p:sldId id="271" r:id="rId30"/>
    <p:sldId id="272" r:id="rId31"/>
    <p:sldId id="290"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51" autoAdjust="0"/>
    <p:restoredTop sz="94660"/>
  </p:normalViewPr>
  <p:slideViewPr>
    <p:cSldViewPr>
      <p:cViewPr varScale="1">
        <p:scale>
          <a:sx n="49" d="100"/>
          <a:sy n="49" d="100"/>
        </p:scale>
        <p:origin x="-414" y="-45"/>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4E88948B-2FF2-42F5-BB9F-6D212291BA33}" type="datetimeFigureOut">
              <a:rPr lang="en-US" smtClean="0"/>
              <a:pPr/>
              <a:t>1/28/2020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4487104E-75A0-49F9-A0A6-EEF4180DFF0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E88948B-2FF2-42F5-BB9F-6D212291BA33}" type="datetimeFigureOut">
              <a:rPr lang="en-US" smtClean="0"/>
              <a:pPr/>
              <a:t>1/28/2020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487104E-75A0-49F9-A0A6-EEF4180DFF0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4E88948B-2FF2-42F5-BB9F-6D212291BA33}" type="datetimeFigureOut">
              <a:rPr lang="en-US" smtClean="0"/>
              <a:pPr/>
              <a:t>1/28/2020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4487104E-75A0-49F9-A0A6-EEF4180DFF0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E88948B-2FF2-42F5-BB9F-6D212291BA33}" type="datetimeFigureOut">
              <a:rPr lang="en-US" smtClean="0"/>
              <a:pPr/>
              <a:t>1/28/2020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487104E-75A0-49F9-A0A6-EEF4180DFF0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E88948B-2FF2-42F5-BB9F-6D212291BA33}" type="datetimeFigureOut">
              <a:rPr lang="en-US" smtClean="0"/>
              <a:pPr/>
              <a:t>1/28/2020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4487104E-75A0-49F9-A0A6-EEF4180DFF0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E88948B-2FF2-42F5-BB9F-6D212291BA33}" type="datetimeFigureOut">
              <a:rPr lang="en-US" smtClean="0"/>
              <a:pPr/>
              <a:t>1/28/2020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487104E-75A0-49F9-A0A6-EEF4180DFF0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E88948B-2FF2-42F5-BB9F-6D212291BA33}" type="datetimeFigureOut">
              <a:rPr lang="en-US" smtClean="0"/>
              <a:pPr/>
              <a:t>1/28/2020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487104E-75A0-49F9-A0A6-EEF4180DFF0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E88948B-2FF2-42F5-BB9F-6D212291BA33}" type="datetimeFigureOut">
              <a:rPr lang="en-US" smtClean="0"/>
              <a:pPr/>
              <a:t>1/28/2020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487104E-75A0-49F9-A0A6-EEF4180DFF0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4E88948B-2FF2-42F5-BB9F-6D212291BA33}" type="datetimeFigureOut">
              <a:rPr lang="en-US" smtClean="0"/>
              <a:pPr/>
              <a:t>1/28/2020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4487104E-75A0-49F9-A0A6-EEF4180DFF0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E88948B-2FF2-42F5-BB9F-6D212291BA33}" type="datetimeFigureOut">
              <a:rPr lang="en-US" smtClean="0"/>
              <a:pPr/>
              <a:t>1/28/2020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487104E-75A0-49F9-A0A6-EEF4180DFF0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4E88948B-2FF2-42F5-BB9F-6D212291BA33}" type="datetimeFigureOut">
              <a:rPr lang="en-US" smtClean="0"/>
              <a:pPr/>
              <a:t>1/28/2020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487104E-75A0-49F9-A0A6-EEF4180DFF0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E88948B-2FF2-42F5-BB9F-6D212291BA33}" type="datetimeFigureOut">
              <a:rPr lang="en-US" smtClean="0"/>
              <a:pPr/>
              <a:t>1/28/2020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4487104E-75A0-49F9-A0A6-EEF4180DFF0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533400"/>
            <a:ext cx="5105400" cy="1447800"/>
          </a:xfrm>
        </p:spPr>
        <p:txBody>
          <a:bodyPr/>
          <a:lstStyle/>
          <a:p>
            <a:pPr algn="ctr"/>
            <a:r>
              <a:rPr lang="en-US" sz="5400" dirty="0" smtClean="0">
                <a:solidFill>
                  <a:schemeClr val="accent2">
                    <a:lumMod val="40000"/>
                    <a:lumOff val="60000"/>
                  </a:schemeClr>
                </a:solidFill>
              </a:rPr>
              <a:t>HSIL</a:t>
            </a:r>
            <a:endParaRPr lang="en-US" sz="5400" dirty="0">
              <a:solidFill>
                <a:schemeClr val="accent2">
                  <a:lumMod val="40000"/>
                  <a:lumOff val="60000"/>
                </a:schemeClr>
              </a:solidFill>
            </a:endParaRPr>
          </a:p>
        </p:txBody>
      </p:sp>
      <p:sp>
        <p:nvSpPr>
          <p:cNvPr id="3" name="Subtitle 2"/>
          <p:cNvSpPr>
            <a:spLocks noGrp="1"/>
          </p:cNvSpPr>
          <p:nvPr>
            <p:ph type="subTitle" idx="1"/>
          </p:nvPr>
        </p:nvSpPr>
        <p:spPr>
          <a:xfrm>
            <a:off x="2667000" y="2514600"/>
            <a:ext cx="6477000" cy="4343400"/>
          </a:xfrm>
        </p:spPr>
        <p:txBody>
          <a:bodyPr/>
          <a:lstStyle/>
          <a:p>
            <a:pPr algn="l"/>
            <a:r>
              <a:rPr lang="en-US" sz="3600" b="1" i="1" dirty="0" err="1" smtClean="0">
                <a:solidFill>
                  <a:schemeClr val="accent4"/>
                </a:solidFill>
              </a:rPr>
              <a:t>Dr.Arezoo</a:t>
            </a:r>
            <a:r>
              <a:rPr lang="en-US" sz="3600" b="1" i="1" dirty="0" smtClean="0">
                <a:solidFill>
                  <a:schemeClr val="accent4"/>
                </a:solidFill>
              </a:rPr>
              <a:t> </a:t>
            </a:r>
            <a:r>
              <a:rPr lang="en-US" sz="3600" b="1" i="1" dirty="0" err="1" smtClean="0">
                <a:solidFill>
                  <a:schemeClr val="accent4"/>
                </a:solidFill>
              </a:rPr>
              <a:t>esmailzadeh</a:t>
            </a:r>
            <a:r>
              <a:rPr lang="en-US" sz="3600" b="1" i="1" dirty="0" smtClean="0">
                <a:solidFill>
                  <a:schemeClr val="accent4"/>
                </a:solidFill>
              </a:rPr>
              <a:t>, fellowship of gynecology oncology</a:t>
            </a:r>
            <a:r>
              <a:rPr lang="en-US" sz="3600" b="1" dirty="0" smtClean="0">
                <a:solidFill>
                  <a:schemeClr val="accent4"/>
                </a:solidFill>
              </a:rPr>
              <a:t> </a:t>
            </a:r>
            <a:r>
              <a:rPr lang="en-US" sz="3600" b="1" i="1" dirty="0" err="1" smtClean="0">
                <a:solidFill>
                  <a:schemeClr val="accent4"/>
                </a:solidFill>
              </a:rPr>
              <a:t>Baqiyatallah</a:t>
            </a:r>
            <a:r>
              <a:rPr lang="en-US" sz="3600" b="1" i="1" dirty="0" smtClean="0">
                <a:solidFill>
                  <a:schemeClr val="accent4"/>
                </a:solidFill>
              </a:rPr>
              <a:t> University of Medical Sciences, Tehran, Iran</a:t>
            </a:r>
            <a:endParaRPr lang="en-US" sz="3600" b="1" dirty="0" smtClean="0">
              <a:solidFill>
                <a:schemeClr val="accent4"/>
              </a:solidFill>
            </a:endParaRPr>
          </a:p>
          <a:p>
            <a:r>
              <a:rPr lang="en-US" sz="3200" dirty="0" smtClean="0">
                <a:solidFill>
                  <a:schemeClr val="accent4"/>
                </a:solidFill>
              </a:rPr>
              <a:t> </a:t>
            </a:r>
          </a:p>
          <a:p>
            <a:endParaRPr lang="en-US" dirty="0">
              <a:solidFill>
                <a:schemeClr val="accent4"/>
              </a:solidFill>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srcRect/>
          <a:stretch>
            <a:fillRect/>
          </a:stretch>
        </p:blipFill>
        <p:spPr bwMode="auto">
          <a:xfrm>
            <a:off x="0" y="1219200"/>
            <a:ext cx="9144000" cy="3810000"/>
          </a:xfrm>
          <a:prstGeom prst="rect">
            <a:avLst/>
          </a:prstGeom>
          <a:noFill/>
          <a:ln w="9525">
            <a:noFill/>
            <a:miter lim="800000"/>
            <a:headEnd/>
            <a:tailEnd/>
          </a:ln>
          <a:effectLst/>
        </p:spPr>
      </p:pic>
    </p:spTree>
  </p:cSld>
  <p:clrMapOvr>
    <a:masterClrMapping/>
  </p:clrMapOvr>
  <p:transition>
    <p:push/>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P16</a:t>
            </a:r>
            <a:endParaRPr lang="en-US" dirty="0"/>
          </a:p>
        </p:txBody>
      </p:sp>
      <p:sp>
        <p:nvSpPr>
          <p:cNvPr id="3" name="Content Placeholder 2"/>
          <p:cNvSpPr>
            <a:spLocks noGrp="1"/>
          </p:cNvSpPr>
          <p:nvPr>
            <p:ph idx="1"/>
          </p:nvPr>
        </p:nvSpPr>
        <p:spPr>
          <a:xfrm>
            <a:off x="457200" y="1609416"/>
            <a:ext cx="7239000" cy="3419784"/>
          </a:xfrm>
        </p:spPr>
        <p:txBody>
          <a:bodyPr>
            <a:normAutofit/>
          </a:bodyPr>
          <a:lstStyle/>
          <a:p>
            <a:r>
              <a:rPr lang="en-US" sz="3600" dirty="0" smtClean="0"/>
              <a:t>P16 </a:t>
            </a:r>
            <a:r>
              <a:rPr lang="en-US" sz="3600" dirty="0" err="1" smtClean="0"/>
              <a:t>possetive</a:t>
            </a:r>
            <a:r>
              <a:rPr lang="en-US" sz="3600" dirty="0" smtClean="0"/>
              <a:t> supports the diagnosis of </a:t>
            </a:r>
            <a:r>
              <a:rPr lang="en-US" sz="3600" dirty="0" err="1" smtClean="0"/>
              <a:t>histologic</a:t>
            </a:r>
            <a:r>
              <a:rPr lang="en-US" sz="3600" dirty="0" smtClean="0"/>
              <a:t> HSIL if the morphological assessment of H&amp;E slides is consistent with CIN2 OR CIN3.</a:t>
            </a:r>
          </a:p>
          <a:p>
            <a:endParaRPr lang="en-US" sz="3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CIN3</a:t>
            </a:r>
            <a:endParaRPr lang="en-US" dirty="0"/>
          </a:p>
        </p:txBody>
      </p:sp>
      <p:sp>
        <p:nvSpPr>
          <p:cNvPr id="3" name="Content Placeholder 2"/>
          <p:cNvSpPr>
            <a:spLocks noGrp="1"/>
          </p:cNvSpPr>
          <p:nvPr>
            <p:ph idx="1"/>
          </p:nvPr>
        </p:nvSpPr>
        <p:spPr/>
        <p:txBody>
          <a:bodyPr/>
          <a:lstStyle/>
          <a:p>
            <a:r>
              <a:rPr lang="en-US" dirty="0" smtClean="0"/>
              <a:t>If CIN 3 is specified, </a:t>
            </a:r>
          </a:p>
          <a:p>
            <a:r>
              <a:rPr lang="en-US" dirty="0" smtClean="0"/>
              <a:t>if the entire SCJ or lesion are not visible on </a:t>
            </a:r>
            <a:r>
              <a:rPr lang="en-US" dirty="0" err="1" smtClean="0"/>
              <a:t>colposcopy</a:t>
            </a:r>
            <a:r>
              <a:rPr lang="en-US" dirty="0" smtClean="0"/>
              <a:t>, </a:t>
            </a:r>
          </a:p>
          <a:p>
            <a:r>
              <a:rPr lang="en-US" dirty="0" smtClean="0"/>
              <a:t>or if the ECC is CIN 2+:</a:t>
            </a:r>
          </a:p>
          <a:p>
            <a:r>
              <a:rPr lang="en-US" dirty="0" smtClean="0"/>
              <a:t>● </a:t>
            </a:r>
            <a:r>
              <a:rPr lang="en-US" b="1" dirty="0" smtClean="0">
                <a:solidFill>
                  <a:srgbClr val="FF0000"/>
                </a:solidFill>
              </a:rPr>
              <a:t>Treatment is recommended.</a:t>
            </a:r>
          </a:p>
          <a:p>
            <a:r>
              <a:rPr lang="en-US" b="1" dirty="0" smtClean="0">
                <a:solidFill>
                  <a:srgbClr val="FF0000"/>
                </a:solidFill>
              </a:rPr>
              <a:t>• Observation is unacceptable.•</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transition>
    <p:newsfla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Pregnant patients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Observation with </a:t>
            </a:r>
            <a:r>
              <a:rPr lang="en-US" dirty="0" err="1" smtClean="0"/>
              <a:t>colposcopy</a:t>
            </a:r>
            <a:r>
              <a:rPr lang="en-US" dirty="0" smtClean="0"/>
              <a:t> and cytology (with human </a:t>
            </a:r>
            <a:r>
              <a:rPr lang="en-US" dirty="0" err="1" smtClean="0"/>
              <a:t>papillomavirus</a:t>
            </a:r>
            <a:r>
              <a:rPr lang="en-US" dirty="0" smtClean="0"/>
              <a:t> [HPV] if age appropriate) every 12 to 24 weeks during the pregnancy is preferred. A biopsy may be repeated only if the appearance of the lesion worsens or if cytology suggests invasive disease. </a:t>
            </a:r>
            <a:r>
              <a:rPr lang="en-US" dirty="0" err="1" smtClean="0"/>
              <a:t>Endocervical</a:t>
            </a:r>
            <a:r>
              <a:rPr lang="en-US" dirty="0" smtClean="0"/>
              <a:t> sampling with a curette and endometrial sampling should not be performed as there is a risk of disturbing the pregnancy.</a:t>
            </a:r>
          </a:p>
          <a:p>
            <a:r>
              <a:rPr lang="en-US" dirty="0" smtClean="0"/>
              <a:t>•</a:t>
            </a:r>
          </a:p>
          <a:p>
            <a:r>
              <a:rPr lang="en-US" dirty="0" smtClean="0"/>
              <a:t>Deferring </a:t>
            </a:r>
            <a:r>
              <a:rPr lang="en-US" dirty="0" err="1" smtClean="0"/>
              <a:t>colposcopy</a:t>
            </a:r>
            <a:r>
              <a:rPr lang="en-US" dirty="0" smtClean="0"/>
              <a:t> until four weeks postpartum is an acceptable alternative.• Treatment of CIN 2 or 3 is not recommended</a:t>
            </a:r>
          </a:p>
          <a:p>
            <a:r>
              <a:rPr lang="en-US" b="1" dirty="0" smtClean="0">
                <a:solidFill>
                  <a:srgbClr val="FF0000"/>
                </a:solidFill>
              </a:rPr>
              <a:t>Invasive disease suspected – A diagnostic </a:t>
            </a:r>
            <a:r>
              <a:rPr lang="en-US" b="1" dirty="0" err="1" smtClean="0">
                <a:solidFill>
                  <a:srgbClr val="FF0000"/>
                </a:solidFill>
              </a:rPr>
              <a:t>excisional</a:t>
            </a:r>
            <a:r>
              <a:rPr lang="en-US" b="1" dirty="0" smtClean="0">
                <a:solidFill>
                  <a:srgbClr val="FF0000"/>
                </a:solidFill>
              </a:rPr>
              <a:t> procedure is performed only if invasive disease is suspected</a:t>
            </a:r>
            <a:endParaRPr lang="en-US" b="1"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Patients with compliance issues</a:t>
            </a:r>
            <a:endParaRPr lang="en-US" dirty="0"/>
          </a:p>
        </p:txBody>
      </p:sp>
      <p:sp>
        <p:nvSpPr>
          <p:cNvPr id="3" name="Content Placeholder 2"/>
          <p:cNvSpPr>
            <a:spLocks noGrp="1"/>
          </p:cNvSpPr>
          <p:nvPr>
            <p:ph idx="1"/>
          </p:nvPr>
        </p:nvSpPr>
        <p:spPr/>
        <p:txBody>
          <a:bodyPr/>
          <a:lstStyle/>
          <a:p>
            <a:r>
              <a:rPr lang="en-US" dirty="0" smtClean="0"/>
              <a:t>Immediate or "expedited" treatment can be used for </a:t>
            </a:r>
            <a:r>
              <a:rPr lang="en-US" dirty="0" err="1" smtClean="0"/>
              <a:t>nonpregnant</a:t>
            </a:r>
            <a:r>
              <a:rPr lang="en-US" dirty="0" smtClean="0"/>
              <a:t> patients with high-grade cytology who are unlikely to </a:t>
            </a:r>
            <a:r>
              <a:rPr lang="en-US" dirty="0" err="1" smtClean="0"/>
              <a:t>compelet</a:t>
            </a:r>
            <a:r>
              <a:rPr lang="en-US" dirty="0" smtClean="0"/>
              <a:t> with a management plan or who do not follow up promptly after abnormal cervical cytology results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315200" cy="1234440"/>
          </a:xfrm>
        </p:spPr>
        <p:txBody>
          <a:bodyPr>
            <a:normAutofit/>
          </a:bodyPr>
          <a:lstStyle/>
          <a:p>
            <a:r>
              <a:rPr lang="en-US" sz="3200" dirty="0" smtClean="0"/>
              <a:t>Factors to consider in choosing excision versus ablation </a:t>
            </a:r>
            <a:endParaRPr lang="en-US" sz="3200" dirty="0"/>
          </a:p>
        </p:txBody>
      </p:sp>
      <p:sp>
        <p:nvSpPr>
          <p:cNvPr id="3" name="Content Placeholder 2"/>
          <p:cNvSpPr>
            <a:spLocks noGrp="1"/>
          </p:cNvSpPr>
          <p:nvPr>
            <p:ph idx="1"/>
          </p:nvPr>
        </p:nvSpPr>
        <p:spPr/>
        <p:txBody>
          <a:bodyPr>
            <a:normAutofit/>
          </a:bodyPr>
          <a:lstStyle/>
          <a:p>
            <a:r>
              <a:rPr lang="en-US" sz="3200" dirty="0" smtClean="0"/>
              <a:t>By comparison, the American Society for </a:t>
            </a:r>
            <a:r>
              <a:rPr lang="en-US" sz="3200" dirty="0" err="1" smtClean="0"/>
              <a:t>Colposcopy</a:t>
            </a:r>
            <a:r>
              <a:rPr lang="en-US" sz="3200" dirty="0" smtClean="0"/>
              <a:t> and Cervical Pathology states that excision or ablation is acceptable treatment for CIN 1 (when treatment is indicated) but prefers excision over ablation for CIN 2,3.</a:t>
            </a:r>
            <a:endParaRPr lang="en-US" sz="3200" dirty="0"/>
          </a:p>
        </p:txBody>
      </p:sp>
    </p:spTree>
  </p:cSld>
  <p:clrMapOvr>
    <a:masterClrMapping/>
  </p:clrMapOvr>
  <p:transition>
    <p:blinds/>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a diagnostic specimen needed? </a:t>
            </a:r>
            <a:endParaRPr lang="en-US" dirty="0"/>
          </a:p>
        </p:txBody>
      </p:sp>
      <p:sp>
        <p:nvSpPr>
          <p:cNvPr id="3" name="Content Placeholder 2"/>
          <p:cNvSpPr>
            <a:spLocks noGrp="1"/>
          </p:cNvSpPr>
          <p:nvPr>
            <p:ph idx="1"/>
          </p:nvPr>
        </p:nvSpPr>
        <p:spPr/>
        <p:txBody>
          <a:bodyPr>
            <a:normAutofit lnSpcReduction="10000"/>
          </a:bodyPr>
          <a:lstStyle/>
          <a:p>
            <a:r>
              <a:rPr lang="en-US" dirty="0" smtClean="0"/>
              <a:t>A lesion extends into the cervical canal and cannot be fully visualized </a:t>
            </a:r>
          </a:p>
          <a:p>
            <a:r>
              <a:rPr lang="en-US" dirty="0" smtClean="0"/>
              <a:t>● A lesion covers &gt;75 percent of the </a:t>
            </a:r>
            <a:r>
              <a:rPr lang="en-US" dirty="0" err="1" smtClean="0"/>
              <a:t>ectocervix</a:t>
            </a:r>
            <a:r>
              <a:rPr lang="en-US" dirty="0" smtClean="0"/>
              <a:t> or is beyond the reach of the </a:t>
            </a:r>
            <a:r>
              <a:rPr lang="en-US" dirty="0" err="1" smtClean="0"/>
              <a:t>cryoablation</a:t>
            </a:r>
            <a:r>
              <a:rPr lang="en-US" dirty="0" smtClean="0"/>
              <a:t> tip </a:t>
            </a:r>
          </a:p>
          <a:p>
            <a:r>
              <a:rPr lang="en-US" dirty="0" smtClean="0"/>
              <a:t>● The </a:t>
            </a:r>
            <a:r>
              <a:rPr lang="en-US" dirty="0" err="1" smtClean="0"/>
              <a:t>endocervical</a:t>
            </a:r>
            <a:r>
              <a:rPr lang="en-US" dirty="0" smtClean="0"/>
              <a:t> curettage demonstrates CIN 2+ (or CIN that cannot be graded)</a:t>
            </a:r>
          </a:p>
          <a:p>
            <a:r>
              <a:rPr lang="en-US" dirty="0" smtClean="0"/>
              <a:t> ● The patient has had a previous excision for CIN 2+ </a:t>
            </a:r>
          </a:p>
          <a:p>
            <a:r>
              <a:rPr lang="en-US" dirty="0" smtClean="0"/>
              <a:t>● Glandular disease (including </a:t>
            </a:r>
            <a:r>
              <a:rPr lang="en-US" dirty="0" err="1" smtClean="0"/>
              <a:t>adenocarcinoma</a:t>
            </a:r>
            <a:r>
              <a:rPr lang="en-US" dirty="0" smtClean="0"/>
              <a:t> in situ [AIS]) is present </a:t>
            </a:r>
          </a:p>
          <a:p>
            <a:r>
              <a:rPr lang="en-US" dirty="0" smtClean="0"/>
              <a:t>There is diagnostic uncertainty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excision more effective than ablation? </a:t>
            </a:r>
            <a:endParaRPr lang="en-US" dirty="0"/>
          </a:p>
        </p:txBody>
      </p:sp>
      <p:sp>
        <p:nvSpPr>
          <p:cNvPr id="3" name="Content Placeholder 2"/>
          <p:cNvSpPr>
            <a:spLocks noGrp="1"/>
          </p:cNvSpPr>
          <p:nvPr>
            <p:ph idx="1"/>
          </p:nvPr>
        </p:nvSpPr>
        <p:spPr/>
        <p:txBody>
          <a:bodyPr>
            <a:noAutofit/>
          </a:bodyPr>
          <a:lstStyle/>
          <a:p>
            <a:r>
              <a:rPr lang="en-US" sz="3200" dirty="0" smtClean="0"/>
              <a:t>A 2013 meta-analysis of five randomized trials, including two trials also included in the 2018 meta-analysis, compared patients with CIN (all grades) treated with an </a:t>
            </a:r>
            <a:r>
              <a:rPr lang="en-US" sz="3200" dirty="0" err="1" smtClean="0"/>
              <a:t>excisional</a:t>
            </a:r>
            <a:r>
              <a:rPr lang="en-US" sz="3200" dirty="0" smtClean="0"/>
              <a:t> method versus an ablative method, and found that </a:t>
            </a:r>
            <a:r>
              <a:rPr lang="en-US" sz="3200" b="1" dirty="0" smtClean="0"/>
              <a:t>there were insufficient data to conclude that one method was superior for the treatment of CIN</a:t>
            </a:r>
            <a:endParaRPr lang="en-US" sz="3200" b="1" dirty="0"/>
          </a:p>
        </p:txBody>
      </p:sp>
    </p:spTree>
  </p:cSld>
  <p:clrMapOvr>
    <a:masterClrMapping/>
  </p:clrMapOvr>
  <p:transition>
    <p:wheel spokes="8"/>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future pregnancy planned? </a:t>
            </a:r>
            <a:endParaRPr lang="en-US" dirty="0"/>
          </a:p>
        </p:txBody>
      </p:sp>
      <p:sp>
        <p:nvSpPr>
          <p:cNvPr id="3" name="Content Placeholder 2"/>
          <p:cNvSpPr>
            <a:spLocks noGrp="1"/>
          </p:cNvSpPr>
          <p:nvPr>
            <p:ph idx="1"/>
          </p:nvPr>
        </p:nvSpPr>
        <p:spPr/>
        <p:txBody>
          <a:bodyPr/>
          <a:lstStyle/>
          <a:p>
            <a:r>
              <a:rPr lang="en-US" dirty="0" smtClean="0"/>
              <a:t> Patients planning a future pregnancy may choose to avoid excision because it has been associated with an increased risk of adverse obstetric outcomes (second-trimester pregnancy loss, preterm </a:t>
            </a:r>
            <a:r>
              <a:rPr lang="en-US" dirty="0" smtClean="0"/>
              <a:t>pre labor </a:t>
            </a:r>
            <a:r>
              <a:rPr lang="en-US" dirty="0" smtClean="0"/>
              <a:t>rupture of membranes, preterm delivery) in large observational studies. Ablation, in theory, has a lower risk of adverse obstetric outcomes given that the cervix is better preserved than with excision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sz="3200" dirty="0" smtClean="0"/>
              <a:t>Cervical intraepithelial </a:t>
            </a:r>
            <a:r>
              <a:rPr lang="en-US" sz="3200" dirty="0" err="1" smtClean="0"/>
              <a:t>neoplasia</a:t>
            </a:r>
            <a:r>
              <a:rPr lang="en-US" sz="3200" dirty="0" smtClean="0"/>
              <a:t> (CIN) is a premalignant lesion of the uterine cervix that is classified as </a:t>
            </a:r>
            <a:r>
              <a:rPr lang="en-US" sz="3200" b="1" dirty="0" smtClean="0"/>
              <a:t>low grade </a:t>
            </a:r>
            <a:r>
              <a:rPr lang="en-US" sz="3200" dirty="0" smtClean="0"/>
              <a:t>(CIN 1) or </a:t>
            </a:r>
            <a:r>
              <a:rPr lang="en-US" sz="3200" b="1" dirty="0" smtClean="0"/>
              <a:t>high grade </a:t>
            </a:r>
            <a:r>
              <a:rPr lang="en-US" sz="3200" dirty="0" smtClean="0"/>
              <a:t>(CIN 2,3) based on the risk of progression to malignancy</a:t>
            </a:r>
            <a:endParaRPr lang="en-US"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Comparison Excision &amp; Ablation</a:t>
            </a:r>
            <a:endParaRPr lang="en-US" dirty="0"/>
          </a:p>
        </p:txBody>
      </p:sp>
      <p:sp>
        <p:nvSpPr>
          <p:cNvPr id="3" name="Content Placeholder 2"/>
          <p:cNvSpPr>
            <a:spLocks noGrp="1"/>
          </p:cNvSpPr>
          <p:nvPr>
            <p:ph idx="1"/>
          </p:nvPr>
        </p:nvSpPr>
        <p:spPr/>
        <p:txBody>
          <a:bodyPr>
            <a:normAutofit/>
          </a:bodyPr>
          <a:lstStyle/>
          <a:p>
            <a:r>
              <a:rPr lang="en-US" sz="3200" b="1" dirty="0" smtClean="0"/>
              <a:t>Excision</a:t>
            </a:r>
            <a:r>
              <a:rPr lang="en-US" sz="3200" dirty="0" smtClean="0"/>
              <a:t> – </a:t>
            </a:r>
            <a:r>
              <a:rPr lang="en-US" sz="3200" dirty="0" smtClean="0"/>
              <a:t>Intra operative </a:t>
            </a:r>
            <a:r>
              <a:rPr lang="en-US" sz="3200" dirty="0" smtClean="0"/>
              <a:t>bleeding, infection, and delayed hemorrhage (usually one to two weeks postoperatively).</a:t>
            </a:r>
          </a:p>
          <a:p>
            <a:r>
              <a:rPr lang="en-US" sz="3200" dirty="0" smtClean="0"/>
              <a:t> </a:t>
            </a:r>
            <a:r>
              <a:rPr lang="en-US" sz="3200" b="1" dirty="0" smtClean="0"/>
              <a:t>Ablation</a:t>
            </a:r>
            <a:r>
              <a:rPr lang="en-US" sz="3200" dirty="0" smtClean="0"/>
              <a:t> – </a:t>
            </a:r>
            <a:r>
              <a:rPr lang="en-US" sz="3200" dirty="0" smtClean="0"/>
              <a:t>Post treatment </a:t>
            </a:r>
            <a:r>
              <a:rPr lang="en-US" sz="3200" dirty="0" smtClean="0"/>
              <a:t>bleeding and infection; a prolonged, heavy, watery vaginal discharge can occur after </a:t>
            </a:r>
            <a:r>
              <a:rPr lang="en-US" sz="3200" dirty="0" err="1" smtClean="0"/>
              <a:t>cryotherapy</a:t>
            </a:r>
            <a:endParaRPr lang="en-US" sz="3200" dirty="0"/>
          </a:p>
        </p:txBody>
      </p:sp>
    </p:spTree>
  </p:cSld>
  <p:clrMapOvr>
    <a:masterClrMapping/>
  </p:clrMapOvr>
  <p:transition>
    <p:plus/>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Potential candidates for hysterectomy</a:t>
            </a:r>
            <a:endParaRPr lang="en-US" dirty="0"/>
          </a:p>
        </p:txBody>
      </p:sp>
      <p:sp>
        <p:nvSpPr>
          <p:cNvPr id="3" name="Content Placeholder 2"/>
          <p:cNvSpPr>
            <a:spLocks noGrp="1"/>
          </p:cNvSpPr>
          <p:nvPr>
            <p:ph idx="1"/>
          </p:nvPr>
        </p:nvSpPr>
        <p:spPr>
          <a:xfrm>
            <a:off x="457200" y="1447800"/>
            <a:ext cx="7239000" cy="5007936"/>
          </a:xfrm>
        </p:spPr>
        <p:txBody>
          <a:bodyPr>
            <a:normAutofit fontScale="92500" lnSpcReduction="10000"/>
          </a:bodyPr>
          <a:lstStyle/>
          <a:p>
            <a:r>
              <a:rPr lang="en-US" dirty="0" smtClean="0"/>
              <a:t>CIN 2,3 and positive </a:t>
            </a:r>
            <a:r>
              <a:rPr lang="en-US" dirty="0" err="1" smtClean="0"/>
              <a:t>excisional</a:t>
            </a:r>
            <a:r>
              <a:rPr lang="en-US" dirty="0" smtClean="0"/>
              <a:t> margins who have completed childbearing and in whom an additional </a:t>
            </a:r>
            <a:r>
              <a:rPr lang="en-US" dirty="0" err="1" smtClean="0"/>
              <a:t>excisional</a:t>
            </a:r>
            <a:r>
              <a:rPr lang="en-US" dirty="0" smtClean="0"/>
              <a:t> procedure cannot be performed</a:t>
            </a:r>
          </a:p>
          <a:p>
            <a:r>
              <a:rPr lang="en-US" dirty="0" smtClean="0"/>
              <a:t>● Recurrent or persistent CIN 2,3 who have completed childbearing and in whom a repeat </a:t>
            </a:r>
            <a:r>
              <a:rPr lang="en-US" dirty="0" err="1" smtClean="0"/>
              <a:t>excisional</a:t>
            </a:r>
            <a:r>
              <a:rPr lang="en-US" dirty="0" smtClean="0"/>
              <a:t> procedure is not feasible or desired.</a:t>
            </a:r>
          </a:p>
          <a:p>
            <a:r>
              <a:rPr lang="en-US" dirty="0" smtClean="0"/>
              <a:t>● Scarring or shortening of the cervix from prior treatments that prohibits a repeat </a:t>
            </a:r>
            <a:r>
              <a:rPr lang="en-US" dirty="0" err="1" smtClean="0"/>
              <a:t>excisional</a:t>
            </a:r>
            <a:r>
              <a:rPr lang="en-US" dirty="0" smtClean="0"/>
              <a:t> procedure. Scarring may increase the risk of complications of a repeat </a:t>
            </a:r>
            <a:r>
              <a:rPr lang="en-US" dirty="0" err="1" smtClean="0"/>
              <a:t>excisional</a:t>
            </a:r>
            <a:r>
              <a:rPr lang="en-US" dirty="0" smtClean="0"/>
              <a:t> procedure or limit the results of further testing </a:t>
            </a:r>
          </a:p>
          <a:p>
            <a:r>
              <a:rPr lang="en-US" dirty="0" smtClean="0"/>
              <a:t>● Unwillingness or inability to comply with long-term follow-up</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radical hysterectomy</a:t>
            </a:r>
            <a:endParaRPr lang="en-US" dirty="0"/>
          </a:p>
        </p:txBody>
      </p:sp>
      <p:sp>
        <p:nvSpPr>
          <p:cNvPr id="3" name="Content Placeholder 2"/>
          <p:cNvSpPr>
            <a:spLocks noGrp="1"/>
          </p:cNvSpPr>
          <p:nvPr>
            <p:ph idx="1"/>
          </p:nvPr>
        </p:nvSpPr>
        <p:spPr/>
        <p:txBody>
          <a:bodyPr>
            <a:normAutofit/>
          </a:bodyPr>
          <a:lstStyle/>
          <a:p>
            <a:r>
              <a:rPr lang="en-US" sz="3200" dirty="0" smtClean="0"/>
              <a:t>If invasive disease is suspected, a diagnostic </a:t>
            </a:r>
            <a:r>
              <a:rPr lang="en-US" sz="3200" dirty="0" err="1" smtClean="0"/>
              <a:t>excisional</a:t>
            </a:r>
            <a:r>
              <a:rPr lang="en-US" sz="3200" dirty="0" smtClean="0"/>
              <a:t> procedure may be performed and sent for frozen section prior to hysterectomy to confirm that cervical cancer is not present and that a radical hysterectomy is not indicated</a:t>
            </a:r>
            <a:endParaRPr lang="en-US" sz="3200" dirty="0"/>
          </a:p>
        </p:txBody>
      </p:sp>
    </p:spTree>
  </p:cSld>
  <p:clrMapOvr>
    <a:masterClrMapping/>
  </p:clrMapOvr>
  <p:transition>
    <p:circl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Poor prognostic factors</a:t>
            </a:r>
            <a:endParaRPr lang="en-US" dirty="0"/>
          </a:p>
        </p:txBody>
      </p:sp>
      <p:sp>
        <p:nvSpPr>
          <p:cNvPr id="3" name="Content Placeholder 2"/>
          <p:cNvSpPr>
            <a:spLocks noGrp="1"/>
          </p:cNvSpPr>
          <p:nvPr>
            <p:ph idx="1"/>
          </p:nvPr>
        </p:nvSpPr>
        <p:spPr/>
        <p:txBody>
          <a:bodyPr/>
          <a:lstStyle/>
          <a:p>
            <a:r>
              <a:rPr lang="en-US" dirty="0" smtClean="0"/>
              <a:t>Positive margin status </a:t>
            </a:r>
          </a:p>
          <a:p>
            <a:r>
              <a:rPr lang="en-US" dirty="0" smtClean="0"/>
              <a:t>● Human </a:t>
            </a:r>
            <a:r>
              <a:rPr lang="en-US" dirty="0" err="1" smtClean="0"/>
              <a:t>papillomavirus</a:t>
            </a:r>
            <a:r>
              <a:rPr lang="en-US" dirty="0" smtClean="0"/>
              <a:t> (HPV) DNA positivity, especially with HPV 16, six months or more </a:t>
            </a:r>
            <a:r>
              <a:rPr lang="en-US" dirty="0" smtClean="0"/>
              <a:t>post treatment </a:t>
            </a:r>
            <a:endParaRPr lang="en-US" dirty="0" smtClean="0"/>
          </a:p>
          <a:p>
            <a:r>
              <a:rPr lang="en-US" dirty="0" smtClean="0"/>
              <a:t>● Large lesion size (</a:t>
            </a:r>
            <a:r>
              <a:rPr lang="en-US" dirty="0" err="1" smtClean="0"/>
              <a:t>eg</a:t>
            </a:r>
            <a:r>
              <a:rPr lang="en-US" dirty="0" smtClean="0"/>
              <a:t>, greater than two-thirds of the surface of the cervix)</a:t>
            </a:r>
          </a:p>
          <a:p>
            <a:r>
              <a:rPr lang="en-US" dirty="0" smtClean="0"/>
              <a:t> ● </a:t>
            </a:r>
            <a:r>
              <a:rPr lang="en-US" dirty="0" err="1" smtClean="0"/>
              <a:t>Endocervical</a:t>
            </a:r>
            <a:r>
              <a:rPr lang="en-US" dirty="0" smtClean="0"/>
              <a:t> gland involvement</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Prognosis by margin status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Negative margins </a:t>
            </a:r>
            <a:r>
              <a:rPr lang="en-US" dirty="0" smtClean="0"/>
              <a:t>— CIN appears to have a high rate of cure when the entire lesion has been excised, but few long-term studies are available. In one study of over 4400 patients with negative margins after an </a:t>
            </a:r>
            <a:r>
              <a:rPr lang="en-US" dirty="0" err="1" smtClean="0"/>
              <a:t>excisional</a:t>
            </a:r>
            <a:r>
              <a:rPr lang="en-US" dirty="0" smtClean="0"/>
              <a:t> procedure for CIN 3, a new high-grade </a:t>
            </a:r>
            <a:r>
              <a:rPr lang="en-US" dirty="0" err="1" smtClean="0"/>
              <a:t>cytologic</a:t>
            </a:r>
            <a:r>
              <a:rPr lang="en-US" dirty="0" smtClean="0"/>
              <a:t> or </a:t>
            </a:r>
            <a:r>
              <a:rPr lang="en-US" dirty="0" err="1" smtClean="0"/>
              <a:t>histologic</a:t>
            </a:r>
            <a:r>
              <a:rPr lang="en-US" dirty="0" smtClean="0"/>
              <a:t> lesion developed in only 0.35 percent of patients after a median of 8.9 years (range 3.3 to 16.8 years) . </a:t>
            </a:r>
            <a:r>
              <a:rPr lang="en-US" b="1" dirty="0" smtClean="0"/>
              <a:t>Positive margins </a:t>
            </a:r>
            <a:r>
              <a:rPr lang="en-US" dirty="0" smtClean="0"/>
              <a:t>— Studies have consistently shown that patients with positive margins after an </a:t>
            </a:r>
            <a:r>
              <a:rPr lang="en-US" dirty="0" err="1" smtClean="0"/>
              <a:t>excisional</a:t>
            </a:r>
            <a:r>
              <a:rPr lang="en-US" dirty="0" smtClean="0"/>
              <a:t> procedure, compared with negative margins, are at significantly higher risk for residual or recurrent disease. Recurrence can occur years after treatment; the mean time to recurrence was almost four years in one study</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Prognosis when the entire </a:t>
            </a:r>
            <a:r>
              <a:rPr lang="en-US" dirty="0" err="1" smtClean="0"/>
              <a:t>excisional</a:t>
            </a:r>
            <a:r>
              <a:rPr lang="en-US" dirty="0" smtClean="0"/>
              <a:t> specimen is negative</a:t>
            </a:r>
            <a:endParaRPr lang="en-US" dirty="0"/>
          </a:p>
        </p:txBody>
      </p:sp>
      <p:sp>
        <p:nvSpPr>
          <p:cNvPr id="3" name="Content Placeholder 2"/>
          <p:cNvSpPr>
            <a:spLocks noGrp="1"/>
          </p:cNvSpPr>
          <p:nvPr>
            <p:ph idx="1"/>
          </p:nvPr>
        </p:nvSpPr>
        <p:spPr/>
        <p:txBody>
          <a:bodyPr/>
          <a:lstStyle/>
          <a:p>
            <a:r>
              <a:rPr lang="en-US" dirty="0" smtClean="0"/>
              <a:t>A completely negative </a:t>
            </a:r>
            <a:r>
              <a:rPr lang="en-US" dirty="0" err="1" smtClean="0"/>
              <a:t>excisional</a:t>
            </a:r>
            <a:r>
              <a:rPr lang="en-US" dirty="0" smtClean="0"/>
              <a:t> specimen raises concern that the lesion was missed, and, therefore, these patients should be followed similarly to those with positive margins.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Prognosis when HPV is positive on follow-up testing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HPV status following treatment also appears to predict risk of recurrence, and HPV-based testing is now the primary </a:t>
            </a:r>
            <a:r>
              <a:rPr lang="en-US" dirty="0" err="1" smtClean="0"/>
              <a:t>followup</a:t>
            </a:r>
            <a:r>
              <a:rPr lang="en-US" dirty="0" smtClean="0"/>
              <a:t> testing technique after treatment for CIN</a:t>
            </a:r>
          </a:p>
          <a:p>
            <a:r>
              <a:rPr lang="en-US" dirty="0" smtClean="0"/>
              <a:t>n a meta-analysis of 128 studies, HPV status was more effective than positive margins in predicting recurrence; the sensitivity and specificity to predict subsequent CIN 2+ were: margin status (56 and 84 percent), high-risk HPV status (91 and 84 percent), and combination of both margin and HPV status (99 and 58 percent) Absolute CIN 2+ risks associated with each measure were: negative margins (0.8 percent), positive margins (17 percent), HPV-negative (0.8 percent), and HPV-positive</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1234440"/>
          </a:xfrm>
        </p:spPr>
        <p:txBody>
          <a:bodyPr>
            <a:normAutofit/>
          </a:bodyPr>
          <a:lstStyle/>
          <a:p>
            <a:r>
              <a:rPr lang="en-US" sz="2400" dirty="0" smtClean="0"/>
              <a:t>Patients with CIN (all grades) treated with ablation or excision (and with negative margins)</a:t>
            </a:r>
            <a:endParaRPr lang="en-US" sz="2400" dirty="0"/>
          </a:p>
        </p:txBody>
      </p:sp>
      <p:sp>
        <p:nvSpPr>
          <p:cNvPr id="3" name="Content Placeholder 2"/>
          <p:cNvSpPr>
            <a:spLocks noGrp="1"/>
          </p:cNvSpPr>
          <p:nvPr>
            <p:ph idx="1"/>
          </p:nvPr>
        </p:nvSpPr>
        <p:spPr/>
        <p:txBody>
          <a:bodyPr/>
          <a:lstStyle/>
          <a:p>
            <a:r>
              <a:rPr lang="en-US" dirty="0" smtClean="0"/>
              <a:t>For patients ≥25 years (algorithm 1) – HPV-based testing at six months; cervical cytology is acceptable only if HPV-based testing is not available.• If HPV is positive, then </a:t>
            </a:r>
            <a:r>
              <a:rPr lang="en-US" dirty="0" err="1" smtClean="0"/>
              <a:t>colposcopy</a:t>
            </a:r>
            <a:r>
              <a:rPr lang="en-US" dirty="0" smtClean="0"/>
              <a:t> and biopsies should be performed and managed based on these </a:t>
            </a:r>
            <a:r>
              <a:rPr lang="en-US" dirty="0" err="1" smtClean="0"/>
              <a:t>results.If</a:t>
            </a:r>
            <a:r>
              <a:rPr lang="en-US" dirty="0" smtClean="0"/>
              <a:t> HPV is negative, then HPV-based testing should occur annually for three </a:t>
            </a:r>
            <a:r>
              <a:rPr lang="en-US" dirty="0" err="1" smtClean="0"/>
              <a:t>years.If</a:t>
            </a:r>
            <a:r>
              <a:rPr lang="en-US" dirty="0" smtClean="0"/>
              <a:t> HPV remains negative, then HPV-based testing can occur every three years for at least 25 years</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239000" cy="1066800"/>
          </a:xfrm>
        </p:spPr>
        <p:txBody>
          <a:bodyPr>
            <a:normAutofit/>
          </a:bodyPr>
          <a:lstStyle/>
          <a:p>
            <a:r>
              <a:rPr lang="en-US" sz="2400" dirty="0" smtClean="0"/>
              <a:t>For patients &lt;25 years – Cervical cytology at six months</a:t>
            </a:r>
            <a:endParaRPr lang="en-US" sz="2400" dirty="0"/>
          </a:p>
        </p:txBody>
      </p:sp>
      <p:sp>
        <p:nvSpPr>
          <p:cNvPr id="3" name="Content Placeholder 2"/>
          <p:cNvSpPr>
            <a:spLocks noGrp="1"/>
          </p:cNvSpPr>
          <p:nvPr>
            <p:ph idx="1"/>
          </p:nvPr>
        </p:nvSpPr>
        <p:spPr>
          <a:xfrm>
            <a:off x="381000" y="1600200"/>
            <a:ext cx="7239000" cy="5181600"/>
          </a:xfrm>
        </p:spPr>
        <p:txBody>
          <a:bodyPr>
            <a:normAutofit fontScale="85000" lnSpcReduction="20000"/>
          </a:bodyPr>
          <a:lstStyle/>
          <a:p>
            <a:r>
              <a:rPr lang="en-US" dirty="0" smtClean="0"/>
              <a:t>If cervical cytology is high-grade </a:t>
            </a:r>
            <a:r>
              <a:rPr lang="en-US" dirty="0" err="1" smtClean="0"/>
              <a:t>squamous</a:t>
            </a:r>
            <a:r>
              <a:rPr lang="en-US" dirty="0" smtClean="0"/>
              <a:t> intraepithelial lesion (HSIL) or atypical </a:t>
            </a:r>
            <a:r>
              <a:rPr lang="en-US" dirty="0" err="1" smtClean="0"/>
              <a:t>squamous</a:t>
            </a:r>
            <a:r>
              <a:rPr lang="en-US" dirty="0" smtClean="0"/>
              <a:t> cells cannot exclude HSIL (ASC-H), then </a:t>
            </a:r>
            <a:r>
              <a:rPr lang="en-US" dirty="0" err="1" smtClean="0"/>
              <a:t>colposcopy</a:t>
            </a:r>
            <a:r>
              <a:rPr lang="en-US" dirty="0" smtClean="0"/>
              <a:t> with biopsies should be performed and managed based on these results.</a:t>
            </a:r>
          </a:p>
          <a:p>
            <a:r>
              <a:rPr lang="en-US" dirty="0" smtClean="0"/>
              <a:t>f cervical cytology is low-grade </a:t>
            </a:r>
            <a:r>
              <a:rPr lang="en-US" dirty="0" err="1" smtClean="0"/>
              <a:t>squamous</a:t>
            </a:r>
            <a:r>
              <a:rPr lang="en-US" dirty="0" smtClean="0"/>
              <a:t> intraepithelial lesion (LSIL) or less (LSIL, HPV-positive atypical </a:t>
            </a:r>
            <a:r>
              <a:rPr lang="en-US" dirty="0" err="1" smtClean="0"/>
              <a:t>squamous</a:t>
            </a:r>
            <a:r>
              <a:rPr lang="en-US" dirty="0" smtClean="0"/>
              <a:t> cells of undetermined significance [ASC-US]) and persists, then </a:t>
            </a:r>
            <a:r>
              <a:rPr lang="en-US" dirty="0" err="1" smtClean="0"/>
              <a:t>colposcopy</a:t>
            </a:r>
            <a:r>
              <a:rPr lang="en-US" dirty="0" smtClean="0"/>
              <a:t> with biopsies should be performed and managed based on these results.</a:t>
            </a:r>
          </a:p>
          <a:p>
            <a:endParaRPr lang="en-US" dirty="0" smtClean="0"/>
          </a:p>
          <a:p>
            <a:r>
              <a:rPr lang="en-US" dirty="0" smtClean="0"/>
              <a:t>If cytology is negative, then cytology should occur at six-month intervals for three </a:t>
            </a:r>
            <a:r>
              <a:rPr lang="en-US" dirty="0" err="1" smtClean="0"/>
              <a:t>years.If</a:t>
            </a:r>
            <a:r>
              <a:rPr lang="en-US" dirty="0" smtClean="0"/>
              <a:t> cytology remains negative, then cytology can occur annually. When the patient reaches the age of 25, testing can transition to the HPV-based model and occur every three years, as above</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463040"/>
          </a:xfrm>
        </p:spPr>
        <p:txBody>
          <a:bodyPr>
            <a:normAutofit/>
          </a:bodyPr>
          <a:lstStyle/>
          <a:p>
            <a:r>
              <a:rPr lang="en-US" sz="2400" dirty="0" smtClean="0"/>
              <a:t>Patients with CIN 2,3 treated with excision (and with margins and/or </a:t>
            </a:r>
            <a:r>
              <a:rPr lang="en-US" sz="2400" dirty="0" err="1" smtClean="0"/>
              <a:t>endocervical</a:t>
            </a:r>
            <a:r>
              <a:rPr lang="en-US" sz="2400" dirty="0" smtClean="0"/>
              <a:t> curettage [ECC] that is positive for CIN 2+)</a:t>
            </a:r>
            <a:endParaRPr lang="en-US" sz="2400" dirty="0"/>
          </a:p>
        </p:txBody>
      </p:sp>
      <p:sp>
        <p:nvSpPr>
          <p:cNvPr id="3" name="Content Placeholder 2"/>
          <p:cNvSpPr>
            <a:spLocks noGrp="1"/>
          </p:cNvSpPr>
          <p:nvPr>
            <p:ph idx="1"/>
          </p:nvPr>
        </p:nvSpPr>
        <p:spPr/>
        <p:txBody>
          <a:bodyPr>
            <a:normAutofit fontScale="70000" lnSpcReduction="20000"/>
          </a:bodyPr>
          <a:lstStyle/>
          <a:p>
            <a:r>
              <a:rPr lang="en-US" dirty="0" smtClean="0"/>
              <a:t>For patients &lt;25 years or those ≥25 years in whom there is concern about the potential effect of treatment on future pregnancy outcomes, observation (with HPV-based testing in six months [preferred] or </a:t>
            </a:r>
            <a:r>
              <a:rPr lang="en-US" dirty="0" err="1" smtClean="0"/>
              <a:t>colposcopy</a:t>
            </a:r>
            <a:r>
              <a:rPr lang="en-US" dirty="0" smtClean="0"/>
              <a:t> plus ECC at six months) is recommended.</a:t>
            </a:r>
          </a:p>
          <a:p>
            <a:pPr>
              <a:buNone/>
            </a:pPr>
            <a:endParaRPr lang="en-US" dirty="0" smtClean="0"/>
          </a:p>
          <a:p>
            <a:r>
              <a:rPr lang="en-US" dirty="0" smtClean="0"/>
              <a:t>If HPV is negative, then HPV-based testing should occur annually for three years. If testing remains negative, then HPV-based testing can occur every three years for at least 25 years.</a:t>
            </a:r>
          </a:p>
          <a:p>
            <a:endParaRPr lang="en-US" dirty="0" smtClean="0"/>
          </a:p>
          <a:p>
            <a:r>
              <a:rPr lang="en-US" dirty="0" smtClean="0"/>
              <a:t>If HPV is positive, then </a:t>
            </a:r>
            <a:r>
              <a:rPr lang="en-US" dirty="0" err="1" smtClean="0"/>
              <a:t>colposcopy</a:t>
            </a:r>
            <a:r>
              <a:rPr lang="en-US" dirty="0" smtClean="0"/>
              <a:t> and targeted biopsies should be performed and managed based on these </a:t>
            </a:r>
            <a:r>
              <a:rPr lang="en-US" dirty="0" err="1" smtClean="0"/>
              <a:t>results.If</a:t>
            </a:r>
            <a:r>
              <a:rPr lang="en-US" dirty="0" smtClean="0"/>
              <a:t> CIN 2+ continues, repeat excision should be </a:t>
            </a:r>
            <a:r>
              <a:rPr lang="en-US" dirty="0" err="1" smtClean="0"/>
              <a:t>performed.If</a:t>
            </a:r>
            <a:r>
              <a:rPr lang="en-US" dirty="0" smtClean="0"/>
              <a:t> repeat excision is not feasible or desired, hysterectomy is </a:t>
            </a:r>
            <a:r>
              <a:rPr lang="en-US" dirty="0" err="1" smtClean="0"/>
              <a:t>recommended.For</a:t>
            </a:r>
            <a:r>
              <a:rPr lang="en-US" dirty="0" smtClean="0"/>
              <a:t> patients ≥25 years and in whom future pregnancy and potential obstetric outcomes are not a primary concern, repeat excision or observation (with HPV-based testing [preferred] or </a:t>
            </a:r>
            <a:r>
              <a:rPr lang="en-US" dirty="0" err="1" smtClean="0"/>
              <a:t>colposcopy</a:t>
            </a:r>
            <a:r>
              <a:rPr lang="en-US" dirty="0" smtClean="0"/>
              <a:t> plus ECC at six months) are acceptable.</a:t>
            </a:r>
          </a:p>
          <a:p>
            <a:r>
              <a:rPr lang="en-US" dirty="0" smtClean="0"/>
              <a:t>•</a:t>
            </a:r>
          </a:p>
          <a:p>
            <a:endParaRPr lang="en-US" dirty="0"/>
          </a:p>
        </p:txBody>
      </p:sp>
    </p:spTree>
  </p:cSld>
  <p:clrMapOvr>
    <a:masterClrMapping/>
  </p:clrMapOvr>
  <p:transition>
    <p:pull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risk for progression to cancer</a:t>
            </a:r>
            <a:endParaRPr lang="en-US" dirty="0"/>
          </a:p>
        </p:txBody>
      </p:sp>
      <p:sp>
        <p:nvSpPr>
          <p:cNvPr id="3" name="Content Placeholder 2"/>
          <p:cNvSpPr>
            <a:spLocks noGrp="1"/>
          </p:cNvSpPr>
          <p:nvPr>
            <p:ph idx="1"/>
          </p:nvPr>
        </p:nvSpPr>
        <p:spPr/>
        <p:txBody>
          <a:bodyPr/>
          <a:lstStyle/>
          <a:p>
            <a:r>
              <a:rPr lang="en-US" sz="3200" b="1" i="1" dirty="0" smtClean="0"/>
              <a:t>Effect of age </a:t>
            </a:r>
            <a:r>
              <a:rPr lang="en-US" dirty="0" smtClean="0"/>
              <a:t>:The low risk of cervical cancer in young patients is supported by data from the United States (1999 to 2008) showing that the annual incidence of cervical cancer at ages 20 to 24 years and 25 to 39 years was </a:t>
            </a:r>
            <a:r>
              <a:rPr lang="en-US" b="1" dirty="0" smtClean="0">
                <a:solidFill>
                  <a:srgbClr val="FF0000"/>
                </a:solidFill>
              </a:rPr>
              <a:t>1.4/100,000</a:t>
            </a:r>
            <a:r>
              <a:rPr lang="en-US" dirty="0" smtClean="0"/>
              <a:t> women and 5.9 to </a:t>
            </a:r>
            <a:r>
              <a:rPr lang="en-US" b="1" dirty="0" smtClean="0">
                <a:solidFill>
                  <a:srgbClr val="FF0000"/>
                </a:solidFill>
              </a:rPr>
              <a:t>14.2/100,000</a:t>
            </a:r>
            <a:r>
              <a:rPr lang="en-US" dirty="0" smtClean="0"/>
              <a:t> women, respectively . in a cohort study of 2065 patients 18 to 29 years of age, 61 percent of patients with a newly diagnosed, high-risk HPV infection cleared the infection at 12 months of follow-up</a:t>
            </a:r>
            <a:endParaRPr lang="en-US" dirty="0"/>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If hysterectomy is performed, management is as follows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Patients with CIN 2,3 on hysterectomy specimen or patients who underwent a hysterectomy for a history of CIN 2,3 have an </a:t>
            </a:r>
            <a:r>
              <a:rPr lang="en-US" b="1" dirty="0" smtClean="0"/>
              <a:t>increased risk of disease recurrence</a:t>
            </a:r>
            <a:r>
              <a:rPr lang="en-US" dirty="0" smtClean="0"/>
              <a:t>  and should be followed with:</a:t>
            </a:r>
          </a:p>
          <a:p>
            <a:r>
              <a:rPr lang="en-US" dirty="0" smtClean="0"/>
              <a:t>HPV-based testing annually for three </a:t>
            </a:r>
            <a:r>
              <a:rPr lang="en-US" dirty="0" err="1" smtClean="0"/>
              <a:t>years.If</a:t>
            </a:r>
            <a:r>
              <a:rPr lang="en-US" dirty="0" smtClean="0"/>
              <a:t> HPV is positive, cytology should be performed. Interpretation and management of vaginal cytology results are discussed separately. If HPV is negative for three consecutive years, long-term follow-up with HPV-based testing at three-year intervals is performed for 25 </a:t>
            </a:r>
            <a:r>
              <a:rPr lang="en-US" dirty="0" err="1" smtClean="0"/>
              <a:t>years.Patients</a:t>
            </a:r>
            <a:r>
              <a:rPr lang="en-US" dirty="0" smtClean="0"/>
              <a:t> with CIN 1 or less on the hysterectomy specimen and no history of CIN 2+ can discontinue follow-up testing</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4294967295"/>
          </p:nvPr>
        </p:nvPicPr>
        <p:blipFill>
          <a:blip r:embed="rId2">
            <a:extLst>
              <a:ext uri="{28A0092B-C50C-407E-A947-70E740481C1C}">
                <a14:useLocalDpi xmlns="" xmlns:a14="http://schemas.microsoft.com/office/drawing/2010/main" val="0"/>
              </a:ext>
            </a:extLst>
          </a:blip>
          <a:stretch>
            <a:fillRect/>
          </a:stretch>
        </p:blipFill>
        <p:spPr>
          <a:xfrm>
            <a:off x="-533400" y="-228600"/>
            <a:ext cx="12573000" cy="7239000"/>
          </a:xfrm>
          <a:prstGeom prst="rect">
            <a:avLst/>
          </a:prstGeom>
        </p:spPr>
      </p:pic>
      <p:sp>
        <p:nvSpPr>
          <p:cNvPr id="5" name="TextBox 4"/>
          <p:cNvSpPr txBox="1"/>
          <p:nvPr/>
        </p:nvSpPr>
        <p:spPr>
          <a:xfrm>
            <a:off x="-1828800" y="76200"/>
            <a:ext cx="7696199" cy="1323439"/>
          </a:xfrm>
          <a:prstGeom prst="rect">
            <a:avLst/>
          </a:prstGeom>
          <a:noFill/>
        </p:spPr>
        <p:txBody>
          <a:bodyPr wrap="square" rtlCol="0">
            <a:spAutoFit/>
          </a:bodyPr>
          <a:lstStyle/>
          <a:p>
            <a:pPr algn="ctr"/>
            <a:r>
              <a:rPr lang="en-GB" sz="8000" dirty="0">
                <a:latin typeface="Bauhaus 93" pitchFamily="82" charset="0"/>
                <a:cs typeface="DaunPenh" pitchFamily="2" charset="0"/>
              </a:rPr>
              <a:t>THANKS</a:t>
            </a:r>
          </a:p>
        </p:txBody>
      </p:sp>
    </p:spTree>
    <p:extLst>
      <p:ext uri="{BB962C8B-B14F-4D97-AF65-F5344CB8AC3E}">
        <p14:creationId xmlns="" xmlns:p14="http://schemas.microsoft.com/office/powerpoint/2010/main" val="4062158438"/>
      </p:ext>
    </p:extLst>
  </p:cSld>
  <p:clrMapOvr>
    <a:masterClrMapping/>
  </p:clrMapOvr>
  <p:transition spd="slow">
    <p:circl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463040"/>
          </a:xfrm>
        </p:spPr>
        <p:txBody>
          <a:bodyPr>
            <a:normAutofit fontScale="90000"/>
          </a:bodyPr>
          <a:lstStyle/>
          <a:p>
            <a:r>
              <a:rPr lang="en-US" i="1" dirty="0" smtClean="0">
                <a:solidFill>
                  <a:schemeClr val="accent6">
                    <a:lumMod val="60000"/>
                    <a:lumOff val="40000"/>
                  </a:schemeClr>
                </a:solidFill>
              </a:rPr>
              <a:t>risk for progression to cancer </a:t>
            </a:r>
            <a:r>
              <a:rPr lang="en-US" i="1" dirty="0" smtClean="0">
                <a:solidFill>
                  <a:schemeClr val="tx1"/>
                </a:solidFill>
              </a:rPr>
              <a:t/>
            </a:r>
            <a:br>
              <a:rPr lang="en-US" i="1" dirty="0" smtClean="0">
                <a:solidFill>
                  <a:schemeClr val="tx1"/>
                </a:solidFill>
              </a:rPr>
            </a:br>
            <a:r>
              <a:rPr lang="en-US" i="1" dirty="0" smtClean="0">
                <a:solidFill>
                  <a:schemeClr val="tx1"/>
                </a:solidFill>
              </a:rPr>
              <a:t>Natural history of CIN 1 </a:t>
            </a:r>
            <a:endParaRPr lang="en-US" i="1" dirty="0">
              <a:solidFill>
                <a:schemeClr val="tx1"/>
              </a:solidFill>
            </a:endParaRPr>
          </a:p>
        </p:txBody>
      </p:sp>
      <p:sp>
        <p:nvSpPr>
          <p:cNvPr id="3" name="Content Placeholder 2"/>
          <p:cNvSpPr>
            <a:spLocks noGrp="1"/>
          </p:cNvSpPr>
          <p:nvPr>
            <p:ph idx="1"/>
          </p:nvPr>
        </p:nvSpPr>
        <p:spPr/>
        <p:txBody>
          <a:bodyPr>
            <a:normAutofit fontScale="92500"/>
          </a:bodyPr>
          <a:lstStyle/>
          <a:p>
            <a:r>
              <a:rPr lang="en-US" dirty="0" smtClean="0"/>
              <a:t>Among patients with </a:t>
            </a:r>
            <a:r>
              <a:rPr lang="en-US" b="1" dirty="0" smtClean="0"/>
              <a:t>negative</a:t>
            </a:r>
            <a:r>
              <a:rPr lang="en-US" dirty="0" smtClean="0"/>
              <a:t> results at 6 months and followed to 12 months, 80 percent remained negative</a:t>
            </a:r>
            <a:r>
              <a:rPr lang="en-US" b="1" dirty="0" smtClean="0"/>
              <a:t>,</a:t>
            </a:r>
            <a:r>
              <a:rPr lang="en-US" dirty="0" smtClean="0"/>
              <a:t> 16 percent had low-grade lesions, and 4 percent had high-grade lesions.</a:t>
            </a:r>
          </a:p>
          <a:p>
            <a:r>
              <a:rPr lang="en-US" dirty="0" smtClean="0"/>
              <a:t>Among patients with </a:t>
            </a:r>
            <a:r>
              <a:rPr lang="en-US" b="1" dirty="0" smtClean="0"/>
              <a:t>persistent</a:t>
            </a:r>
            <a:r>
              <a:rPr lang="en-US" dirty="0" smtClean="0"/>
              <a:t> CIN 1 at 6 months and followed to 12 months, 50 percent regressed to negative, 46 percent had low-grade lesions, and 4 percent had </a:t>
            </a:r>
            <a:r>
              <a:rPr lang="en-US" dirty="0" err="1" smtClean="0"/>
              <a:t>highgrade</a:t>
            </a:r>
            <a:r>
              <a:rPr lang="en-US" dirty="0" smtClean="0"/>
              <a:t> lesions.</a:t>
            </a:r>
          </a:p>
          <a:p>
            <a:r>
              <a:rPr lang="en-US" b="1" dirty="0" smtClean="0">
                <a:solidFill>
                  <a:srgbClr val="FF0000"/>
                </a:solidFill>
              </a:rPr>
              <a:t>At six months, 49 percent regressed to negative, 35 percent had persistent CIN 1, and 7 percent had high-grade lesions.•</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risk for progression to cancer </a:t>
            </a:r>
            <a:r>
              <a:rPr lang="en-US" i="1" dirty="0" smtClean="0">
                <a:solidFill>
                  <a:schemeClr val="tx1"/>
                </a:solidFill>
              </a:rPr>
              <a:t>Natural history of CIN 2,3 </a:t>
            </a:r>
            <a:endParaRPr lang="en-US" i="1" dirty="0">
              <a:solidFill>
                <a:schemeClr val="tx1"/>
              </a:solidFill>
            </a:endParaRPr>
          </a:p>
        </p:txBody>
      </p:sp>
      <p:sp>
        <p:nvSpPr>
          <p:cNvPr id="3" name="Content Placeholder 2"/>
          <p:cNvSpPr>
            <a:spLocks noGrp="1"/>
          </p:cNvSpPr>
          <p:nvPr>
            <p:ph idx="1"/>
          </p:nvPr>
        </p:nvSpPr>
        <p:spPr/>
        <p:txBody>
          <a:bodyPr>
            <a:normAutofit fontScale="85000" lnSpcReduction="10000"/>
          </a:bodyPr>
          <a:lstStyle/>
          <a:p>
            <a:r>
              <a:rPr lang="en-US" b="1" dirty="0" smtClean="0">
                <a:solidFill>
                  <a:srgbClr val="FF0000"/>
                </a:solidFill>
              </a:rPr>
              <a:t>For CIN 3, the estimated spontaneous regression rate is 32 to 47 percent, with 12 to 40 percent progressing to invasive cancer if untreated .</a:t>
            </a:r>
          </a:p>
          <a:p>
            <a:endParaRPr lang="en-US" b="1" dirty="0" smtClean="0">
              <a:solidFill>
                <a:srgbClr val="FF0000"/>
              </a:solidFill>
            </a:endParaRPr>
          </a:p>
          <a:p>
            <a:r>
              <a:rPr lang="en-US" b="1" dirty="0" smtClean="0"/>
              <a:t>For CIN 2, it appears that approximately one-half of patients will have regression if left untreated .</a:t>
            </a:r>
          </a:p>
          <a:p>
            <a:endParaRPr lang="en-US" b="1" dirty="0" smtClean="0"/>
          </a:p>
          <a:p>
            <a:r>
              <a:rPr lang="en-US" b="1" dirty="0" smtClean="0">
                <a:solidFill>
                  <a:srgbClr val="0070C0"/>
                </a:solidFill>
              </a:rPr>
              <a:t>One explanation for the lower rate of progression of CIN 2 compared with CIN 3 is that CIN 2 is more likely to be caused by </a:t>
            </a:r>
            <a:r>
              <a:rPr lang="en-US" b="1" dirty="0" err="1" smtClean="0">
                <a:solidFill>
                  <a:srgbClr val="0070C0"/>
                </a:solidFill>
              </a:rPr>
              <a:t>oncogenic</a:t>
            </a:r>
            <a:r>
              <a:rPr lang="en-US" b="1" dirty="0" smtClean="0">
                <a:solidFill>
                  <a:srgbClr val="0070C0"/>
                </a:solidFill>
              </a:rPr>
              <a:t> HPV subtypes 31, 33, 35, 39, 45, 51, 52, and 58, which have a </a:t>
            </a:r>
            <a:r>
              <a:rPr lang="en-US" b="1" dirty="0" smtClean="0"/>
              <a:t>weaker </a:t>
            </a:r>
            <a:r>
              <a:rPr lang="en-US" b="1" dirty="0" smtClean="0">
                <a:solidFill>
                  <a:srgbClr val="0070C0"/>
                </a:solidFill>
              </a:rPr>
              <a:t>association with development of cancer than the more highly </a:t>
            </a:r>
            <a:r>
              <a:rPr lang="en-US" b="1" dirty="0" err="1" smtClean="0">
                <a:solidFill>
                  <a:srgbClr val="0070C0"/>
                </a:solidFill>
              </a:rPr>
              <a:t>oncogenic</a:t>
            </a:r>
            <a:r>
              <a:rPr lang="en-US" b="1" dirty="0" smtClean="0">
                <a:solidFill>
                  <a:srgbClr val="0070C0"/>
                </a:solidFill>
              </a:rPr>
              <a:t> subtypes </a:t>
            </a:r>
            <a:r>
              <a:rPr lang="en-US" b="1" dirty="0" smtClean="0"/>
              <a:t>HPV 16 and 18, which are commonly found with CIN 3 </a:t>
            </a:r>
            <a:endParaRPr lang="en-US" b="1" dirty="0"/>
          </a:p>
        </p:txBody>
      </p:sp>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7239000" cy="1143000"/>
          </a:xfrm>
        </p:spPr>
        <p:txBody>
          <a:bodyPr>
            <a:normAutofit fontScale="90000"/>
          </a:bodyPr>
          <a:lstStyle/>
          <a:p>
            <a:r>
              <a:rPr lang="en-US" sz="4000" dirty="0" smtClean="0"/>
              <a:t>MANAGEMENT OF PATIENTS ≥25 </a:t>
            </a:r>
            <a:r>
              <a:rPr lang="en-US" dirty="0" smtClean="0"/>
              <a:t>CIN 2 </a:t>
            </a:r>
            <a:endParaRPr lang="en-US" dirty="0"/>
          </a:p>
        </p:txBody>
      </p:sp>
      <p:sp>
        <p:nvSpPr>
          <p:cNvPr id="3" name="Content Placeholder 2"/>
          <p:cNvSpPr>
            <a:spLocks noGrp="1"/>
          </p:cNvSpPr>
          <p:nvPr>
            <p:ph idx="1"/>
          </p:nvPr>
        </p:nvSpPr>
        <p:spPr>
          <a:xfrm>
            <a:off x="457200" y="1295400"/>
            <a:ext cx="7239000" cy="5160336"/>
          </a:xfrm>
        </p:spPr>
        <p:txBody>
          <a:bodyPr>
            <a:normAutofit/>
          </a:bodyPr>
          <a:lstStyle/>
          <a:p>
            <a:r>
              <a:rPr lang="en-US" dirty="0" smtClean="0"/>
              <a:t>When treatment is planned, a diagnostic </a:t>
            </a:r>
            <a:r>
              <a:rPr lang="en-US" dirty="0" err="1" smtClean="0"/>
              <a:t>excisional</a:t>
            </a:r>
            <a:r>
              <a:rPr lang="en-US" dirty="0" smtClean="0"/>
              <a:t> procedure (LEEP, cold knife cone, and laser cone biopsy) is preferred. An ablation (with </a:t>
            </a:r>
            <a:r>
              <a:rPr lang="en-US" dirty="0" err="1" smtClean="0"/>
              <a:t>cryotherapy</a:t>
            </a:r>
            <a:r>
              <a:rPr lang="en-US" dirty="0" smtClean="0"/>
              <a:t>, laser ablation, and </a:t>
            </a:r>
            <a:r>
              <a:rPr lang="en-US" dirty="0" err="1" smtClean="0"/>
              <a:t>thermoablation</a:t>
            </a:r>
            <a:r>
              <a:rPr lang="en-US" dirty="0" smtClean="0"/>
              <a:t>) is an acceptable alternative</a:t>
            </a:r>
          </a:p>
          <a:p>
            <a:r>
              <a:rPr lang="en-US" dirty="0" smtClean="0"/>
              <a:t> CIN 2,3 — High-grade CIN is also more likely to regress in younger patients than in older patients and is less likely to progress </a:t>
            </a:r>
            <a:r>
              <a:rPr lang="en-US" smtClean="0"/>
              <a:t>to cancer</a:t>
            </a:r>
            <a:endParaRPr lang="en-US" dirty="0" smtClean="0"/>
          </a:p>
        </p:txBody>
      </p:sp>
    </p:spTree>
  </p:cSld>
  <p:clrMapOvr>
    <a:masterClrMapping/>
  </p:clrMapOvr>
  <p:transition>
    <p:cover dir="l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99160"/>
          </a:xfrm>
        </p:spPr>
        <p:txBody>
          <a:bodyPr/>
          <a:lstStyle/>
          <a:p>
            <a:r>
              <a:rPr lang="en-US" sz="3600" dirty="0" smtClean="0"/>
              <a:t>PATIENTS ≥25 </a:t>
            </a:r>
            <a:r>
              <a:rPr lang="en-US" dirty="0" smtClean="0"/>
              <a:t>CIN 2</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When observation is performed:</a:t>
            </a:r>
          </a:p>
          <a:p>
            <a:r>
              <a:rPr lang="en-US" dirty="0" smtClean="0"/>
              <a:t>If </a:t>
            </a:r>
            <a:r>
              <a:rPr lang="en-US" dirty="0" err="1" smtClean="0"/>
              <a:t>histologic</a:t>
            </a:r>
            <a:r>
              <a:rPr lang="en-US" dirty="0" smtClean="0"/>
              <a:t> HSIL is unspecified (reported as </a:t>
            </a:r>
            <a:r>
              <a:rPr lang="en-US" dirty="0" err="1" smtClean="0"/>
              <a:t>histologic</a:t>
            </a:r>
            <a:r>
              <a:rPr lang="en-US" dirty="0" smtClean="0"/>
              <a:t> HSIL or HSIL [CIN 2,3] without distinction of CIN 2 or CIN 3):● Treatment is preferred; in these patients, CIN 3 cannot be excluded, and, therefore, patients are managed as if CIN 3 were present.</a:t>
            </a:r>
          </a:p>
          <a:p>
            <a:r>
              <a:rPr lang="en-US" dirty="0" smtClean="0"/>
              <a:t>• Observation (with </a:t>
            </a:r>
            <a:r>
              <a:rPr lang="en-US" dirty="0" err="1" smtClean="0"/>
              <a:t>colposcopy</a:t>
            </a:r>
            <a:r>
              <a:rPr lang="en-US" dirty="0" smtClean="0"/>
              <a:t> and HPV testing at 6 and 12 months) is acceptable.</a:t>
            </a:r>
          </a:p>
          <a:p>
            <a:r>
              <a:rPr lang="en-US" dirty="0" smtClean="0"/>
              <a:t>• If CIN 2 is specified:● Treatment is recommended.</a:t>
            </a:r>
          </a:p>
          <a:p>
            <a:r>
              <a:rPr lang="en-US" dirty="0" smtClean="0"/>
              <a:t>• Observation (with </a:t>
            </a:r>
            <a:r>
              <a:rPr lang="en-US" dirty="0" err="1" smtClean="0"/>
              <a:t>colposcopy</a:t>
            </a:r>
            <a:r>
              <a:rPr lang="en-US" dirty="0" smtClean="0"/>
              <a:t> and HPV testing at 6 and 12 months for up to two years) is acceptable if all of the following are present</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transition>
    <p:blinds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MANAGEMENT OF PATIENTS &lt;25 YEARS</a:t>
            </a:r>
            <a:endParaRPr lang="en-US" dirty="0"/>
          </a:p>
        </p:txBody>
      </p:sp>
      <p:sp>
        <p:nvSpPr>
          <p:cNvPr id="3" name="Content Placeholder 2"/>
          <p:cNvSpPr>
            <a:spLocks noGrp="1"/>
          </p:cNvSpPr>
          <p:nvPr>
            <p:ph idx="1"/>
          </p:nvPr>
        </p:nvSpPr>
        <p:spPr/>
        <p:txBody>
          <a:bodyPr/>
          <a:lstStyle/>
          <a:p>
            <a:r>
              <a:rPr lang="en-US" dirty="0" smtClean="0"/>
              <a:t>If </a:t>
            </a:r>
            <a:r>
              <a:rPr lang="en-US" dirty="0" err="1" smtClean="0"/>
              <a:t>histologic</a:t>
            </a:r>
            <a:r>
              <a:rPr lang="en-US" dirty="0" smtClean="0"/>
              <a:t> HSIL is unspecified (reported as </a:t>
            </a:r>
            <a:r>
              <a:rPr lang="en-US" dirty="0" err="1" smtClean="0"/>
              <a:t>histologic</a:t>
            </a:r>
            <a:r>
              <a:rPr lang="en-US" dirty="0" smtClean="0"/>
              <a:t> HSIL or HSIL [CIN 2,3]):● Observation or treatment is acceptable.• If CIN 2 is specified:</a:t>
            </a:r>
            <a:r>
              <a:rPr lang="en-US" b="1" dirty="0" smtClean="0"/>
              <a:t>● Observation is preferred.</a:t>
            </a:r>
            <a:r>
              <a:rPr lang="en-US" dirty="0" smtClean="0"/>
              <a:t>• Treatment is an acceptable option.</a:t>
            </a:r>
          </a:p>
          <a:p>
            <a:r>
              <a:rPr lang="en-US" dirty="0" smtClean="0"/>
              <a:t>• If CIN 3 is specified or if the entire SCJ or lesion is not visible on </a:t>
            </a:r>
            <a:r>
              <a:rPr lang="en-US" dirty="0" err="1" smtClean="0"/>
              <a:t>colposcopy</a:t>
            </a:r>
            <a:r>
              <a:rPr lang="en-US" dirty="0" smtClean="0"/>
              <a:t>:● </a:t>
            </a:r>
            <a:r>
              <a:rPr lang="en-US" b="1" dirty="0" smtClean="0"/>
              <a:t>Treatment is recommended</a:t>
            </a:r>
            <a:r>
              <a:rPr lang="en-US" dirty="0" smtClean="0"/>
              <a:t>.• Observation is unacceptable</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310</TotalTime>
  <Words>2159</Words>
  <Application>Microsoft Office PowerPoint</Application>
  <PresentationFormat>On-screen Show (4:3)</PresentationFormat>
  <Paragraphs>97</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Opulent</vt:lpstr>
      <vt:lpstr>HSIL</vt:lpstr>
      <vt:lpstr>INTRODUCTION</vt:lpstr>
      <vt:lpstr> risk for progression to cancer</vt:lpstr>
      <vt:lpstr>risk for progression to cancer  Natural history of CIN 1 </vt:lpstr>
      <vt:lpstr>risk for progression to cancer Natural history of CIN 2,3 </vt:lpstr>
      <vt:lpstr>MANAGEMENT OF PATIENTS ≥25 CIN 2 </vt:lpstr>
      <vt:lpstr>PATIENTS ≥25 CIN 2</vt:lpstr>
      <vt:lpstr>Slide 8</vt:lpstr>
      <vt:lpstr>MANAGEMENT OF PATIENTS &lt;25 YEARS</vt:lpstr>
      <vt:lpstr>Slide 10</vt:lpstr>
      <vt:lpstr>P16</vt:lpstr>
      <vt:lpstr>CIN3</vt:lpstr>
      <vt:lpstr>Slide 13</vt:lpstr>
      <vt:lpstr>Pregnant patients</vt:lpstr>
      <vt:lpstr>Patients with compliance issues</vt:lpstr>
      <vt:lpstr>Factors to consider in choosing excision versus ablation </vt:lpstr>
      <vt:lpstr>Is a diagnostic specimen needed? </vt:lpstr>
      <vt:lpstr>Is excision more effective than ablation? </vt:lpstr>
      <vt:lpstr>Is future pregnancy planned? </vt:lpstr>
      <vt:lpstr>Comparison Excision &amp; Ablation</vt:lpstr>
      <vt:lpstr>Potential candidates for hysterectomy</vt:lpstr>
      <vt:lpstr>radical hysterectomy</vt:lpstr>
      <vt:lpstr>Poor prognostic factors</vt:lpstr>
      <vt:lpstr>Prognosis by margin status</vt:lpstr>
      <vt:lpstr>Prognosis when the entire excisional specimen is negative</vt:lpstr>
      <vt:lpstr>Prognosis when HPV is positive on follow-up testing</vt:lpstr>
      <vt:lpstr>Patients with CIN (all grades) treated with ablation or excision (and with negative margins)</vt:lpstr>
      <vt:lpstr>For patients &lt;25 years – Cervical cytology at six months</vt:lpstr>
      <vt:lpstr>Patients with CIN 2,3 treated with excision (and with margins and/or endocervical curettage [ECC] that is positive for CIN 2+)</vt:lpstr>
      <vt:lpstr>If hysterectomy is performed, management is as follows</vt:lpstr>
      <vt:lpstr>Slide 31</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dc:creator>
  <cp:lastModifiedBy>dr</cp:lastModifiedBy>
  <cp:revision>31</cp:revision>
  <dcterms:created xsi:type="dcterms:W3CDTF">2020-01-24T20:33:35Z</dcterms:created>
  <dcterms:modified xsi:type="dcterms:W3CDTF">2020-01-29T04:45:08Z</dcterms:modified>
</cp:coreProperties>
</file>