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8" r:id="rId3"/>
    <p:sldId id="259" r:id="rId4"/>
    <p:sldId id="260" r:id="rId5"/>
    <p:sldId id="284" r:id="rId6"/>
    <p:sldId id="261" r:id="rId7"/>
    <p:sldId id="265" r:id="rId8"/>
    <p:sldId id="262" r:id="rId9"/>
    <p:sldId id="285" r:id="rId10"/>
    <p:sldId id="266" r:id="rId11"/>
    <p:sldId id="269" r:id="rId12"/>
    <p:sldId id="270" r:id="rId13"/>
    <p:sldId id="272" r:id="rId14"/>
    <p:sldId id="274" r:id="rId15"/>
    <p:sldId id="286"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4B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8988D9-3E8D-4CA4-BC25-AF9BC50C19D0}" type="datetimeFigureOut">
              <a:rPr lang="en-US" smtClean="0"/>
              <a:t>9/26/2023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8BBD4D-F0E0-4253-BE25-1718B6DCB388}" type="slidenum">
              <a:rPr lang="en-US" smtClean="0"/>
              <a:t>‹#›</a:t>
            </a:fld>
            <a:endParaRPr lang="en-US"/>
          </a:p>
        </p:txBody>
      </p:sp>
    </p:spTree>
    <p:extLst>
      <p:ext uri="{BB962C8B-B14F-4D97-AF65-F5344CB8AC3E}">
        <p14:creationId xmlns:p14="http://schemas.microsoft.com/office/powerpoint/2010/main" val="305445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8BBD4D-F0E0-4253-BE25-1718B6DCB388}" type="slidenum">
              <a:rPr lang="en-US" smtClean="0"/>
              <a:t>5</a:t>
            </a:fld>
            <a:endParaRPr lang="en-US"/>
          </a:p>
        </p:txBody>
      </p:sp>
    </p:spTree>
    <p:extLst>
      <p:ext uri="{BB962C8B-B14F-4D97-AF65-F5344CB8AC3E}">
        <p14:creationId xmlns:p14="http://schemas.microsoft.com/office/powerpoint/2010/main" val="388915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77B1CE9-2172-44FD-A9CC-A97780A02773}" type="datetimeFigureOut">
              <a:rPr lang="en-US" smtClean="0"/>
              <a:t>9/26/2023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26ACDAF-8FFE-4A19-A254-042FA53E9E7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7B1CE9-2172-44FD-A9CC-A97780A02773}"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ACDAF-8FFE-4A19-A254-042FA53E9E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7B1CE9-2172-44FD-A9CC-A97780A02773}"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6ACDAF-8FFE-4A19-A254-042FA53E9E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77B1CE9-2172-44FD-A9CC-A97780A02773}" type="datetimeFigureOut">
              <a:rPr lang="en-US" smtClean="0"/>
              <a:t>9/26/2023</a:t>
            </a:fld>
            <a:endParaRPr lang="en-US"/>
          </a:p>
        </p:txBody>
      </p:sp>
      <p:sp>
        <p:nvSpPr>
          <p:cNvPr id="9" name="Slide Number Placeholder 8"/>
          <p:cNvSpPr>
            <a:spLocks noGrp="1"/>
          </p:cNvSpPr>
          <p:nvPr>
            <p:ph type="sldNum" sz="quarter" idx="15"/>
          </p:nvPr>
        </p:nvSpPr>
        <p:spPr/>
        <p:txBody>
          <a:bodyPr rtlCol="0"/>
          <a:lstStyle/>
          <a:p>
            <a:fld id="{E26ACDAF-8FFE-4A19-A254-042FA53E9E76}"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77B1CE9-2172-44FD-A9CC-A97780A02773}" type="datetimeFigureOut">
              <a:rPr lang="en-US" smtClean="0"/>
              <a:t>9/26/2023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26ACDAF-8FFE-4A19-A254-042FA53E9E7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77B1CE9-2172-44FD-A9CC-A97780A02773}"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6ACDAF-8FFE-4A19-A254-042FA53E9E76}"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77B1CE9-2172-44FD-A9CC-A97780A02773}" type="datetimeFigureOut">
              <a:rPr lang="en-US" smtClean="0"/>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6ACDAF-8FFE-4A19-A254-042FA53E9E76}"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77B1CE9-2172-44FD-A9CC-A97780A02773}" type="datetimeFigureOut">
              <a:rPr lang="en-US" smtClean="0"/>
              <a:t>9/26/2023</a:t>
            </a:fld>
            <a:endParaRPr lang="en-US"/>
          </a:p>
        </p:txBody>
      </p:sp>
      <p:sp>
        <p:nvSpPr>
          <p:cNvPr id="7" name="Slide Number Placeholder 6"/>
          <p:cNvSpPr>
            <a:spLocks noGrp="1"/>
          </p:cNvSpPr>
          <p:nvPr>
            <p:ph type="sldNum" sz="quarter" idx="11"/>
          </p:nvPr>
        </p:nvSpPr>
        <p:spPr/>
        <p:txBody>
          <a:bodyPr rtlCol="0"/>
          <a:lstStyle/>
          <a:p>
            <a:fld id="{E26ACDAF-8FFE-4A19-A254-042FA53E9E76}"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B1CE9-2172-44FD-A9CC-A97780A02773}" type="datetimeFigureOut">
              <a:rPr lang="en-US" smtClean="0"/>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6ACDAF-8FFE-4A19-A254-042FA53E9E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77B1CE9-2172-44FD-A9CC-A97780A02773}" type="datetimeFigureOut">
              <a:rPr lang="en-US" smtClean="0"/>
              <a:t>9/26/2023</a:t>
            </a:fld>
            <a:endParaRPr lang="en-US"/>
          </a:p>
        </p:txBody>
      </p:sp>
      <p:sp>
        <p:nvSpPr>
          <p:cNvPr id="22" name="Slide Number Placeholder 21"/>
          <p:cNvSpPr>
            <a:spLocks noGrp="1"/>
          </p:cNvSpPr>
          <p:nvPr>
            <p:ph type="sldNum" sz="quarter" idx="15"/>
          </p:nvPr>
        </p:nvSpPr>
        <p:spPr/>
        <p:txBody>
          <a:bodyPr rtlCol="0"/>
          <a:lstStyle/>
          <a:p>
            <a:fld id="{E26ACDAF-8FFE-4A19-A254-042FA53E9E76}"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77B1CE9-2172-44FD-A9CC-A97780A02773}" type="datetimeFigureOut">
              <a:rPr lang="en-US" smtClean="0"/>
              <a:t>9/26/2023</a:t>
            </a:fld>
            <a:endParaRPr lang="en-US"/>
          </a:p>
        </p:txBody>
      </p:sp>
      <p:sp>
        <p:nvSpPr>
          <p:cNvPr id="18" name="Slide Number Placeholder 17"/>
          <p:cNvSpPr>
            <a:spLocks noGrp="1"/>
          </p:cNvSpPr>
          <p:nvPr>
            <p:ph type="sldNum" sz="quarter" idx="11"/>
          </p:nvPr>
        </p:nvSpPr>
        <p:spPr/>
        <p:txBody>
          <a:bodyPr rtlCol="0"/>
          <a:lstStyle/>
          <a:p>
            <a:fld id="{E26ACDAF-8FFE-4A19-A254-042FA53E9E76}"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77B1CE9-2172-44FD-A9CC-A97780A02773}" type="datetimeFigureOut">
              <a:rPr lang="en-US" smtClean="0"/>
              <a:t>9/26/2023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26ACDAF-8FFE-4A19-A254-042FA53E9E7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solidFill>
                  <a:schemeClr val="tx1"/>
                </a:solidFill>
              </a:rPr>
              <a:t>Dr.f.hadavi</a:t>
            </a:r>
            <a:r>
              <a:rPr lang="en-US" dirty="0" smtClean="0"/>
              <a:t> </a:t>
            </a:r>
            <a:endParaRPr lang="en-US" dirty="0"/>
          </a:p>
        </p:txBody>
      </p:sp>
      <p:sp>
        <p:nvSpPr>
          <p:cNvPr id="3" name="Subtitle 2"/>
          <p:cNvSpPr>
            <a:spLocks noGrp="1"/>
          </p:cNvSpPr>
          <p:nvPr>
            <p:ph type="subTitle" idx="1"/>
          </p:nvPr>
        </p:nvSpPr>
        <p:spPr/>
        <p:txBody>
          <a:bodyPr/>
          <a:lstStyle/>
          <a:p>
            <a:r>
              <a:rPr lang="en-US" dirty="0">
                <a:solidFill>
                  <a:schemeClr val="tx1"/>
                </a:solidFill>
              </a:rPr>
              <a:t>Infertility Fellowship Assistant, University of Tehran</a:t>
            </a:r>
            <a:endParaRPr lang="en-US"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762000"/>
            <a:ext cx="5672137"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8588"/>
            <a:ext cx="23717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1715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New subcutaneous progesterone preparation </a:t>
            </a:r>
            <a:endParaRPr lang="en-US" b="1" dirty="0"/>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44958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470102"/>
            <a:ext cx="5410200" cy="2111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033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DURATION OF PROGESTERONE TREATMENT Onset of treatment </a:t>
            </a:r>
          </a:p>
        </p:txBody>
      </p:sp>
      <p:sp>
        <p:nvSpPr>
          <p:cNvPr id="3" name="Content Placeholder 2"/>
          <p:cNvSpPr>
            <a:spLocks noGrp="1"/>
          </p:cNvSpPr>
          <p:nvPr>
            <p:ph sz="quarter" idx="1"/>
          </p:nvPr>
        </p:nvSpPr>
        <p:spPr>
          <a:xfrm>
            <a:off x="457200" y="1600200"/>
            <a:ext cx="7467600" cy="3962400"/>
          </a:xfrm>
        </p:spPr>
        <p:txBody>
          <a:bodyPr>
            <a:normAutofit/>
          </a:bodyPr>
          <a:lstStyle/>
          <a:p>
            <a:pPr marL="0" indent="0">
              <a:buNone/>
            </a:pPr>
            <a:endParaRPr lang="en-US" dirty="0"/>
          </a:p>
          <a:p>
            <a:r>
              <a:rPr lang="en-US" dirty="0" smtClean="0"/>
              <a:t>There </a:t>
            </a:r>
            <a:r>
              <a:rPr lang="en-US" dirty="0"/>
              <a:t>is now a general consensus for favoring an early onset </a:t>
            </a:r>
            <a:r>
              <a:rPr lang="en-US" dirty="0">
                <a:solidFill>
                  <a:schemeClr val="accent2">
                    <a:lumMod val="75000"/>
                  </a:schemeClr>
                </a:solidFill>
              </a:rPr>
              <a:t>of LPS in ART on the evening of oocyte retrieval or the day after</a:t>
            </a:r>
            <a:r>
              <a:rPr lang="en-US" dirty="0" smtClean="0">
                <a:solidFill>
                  <a:schemeClr val="accent2">
                    <a:lumMod val="75000"/>
                  </a:schemeClr>
                </a:solidFill>
              </a:rPr>
              <a:t>.</a:t>
            </a:r>
          </a:p>
          <a:p>
            <a:r>
              <a:rPr lang="en-US" dirty="0" smtClean="0"/>
              <a:t> </a:t>
            </a:r>
            <a:r>
              <a:rPr lang="en-US" dirty="0"/>
              <a:t>This is in part motivated by the fact that the uterus-relaxing properties of progesterone tend to reduce uterine contractions (UCs) at the time of ET .</a:t>
            </a:r>
            <a:endParaRPr lang="en-US" dirty="0" smtClean="0"/>
          </a:p>
          <a:p>
            <a:r>
              <a:rPr lang="en-US" dirty="0" smtClean="0"/>
              <a:t> </a:t>
            </a:r>
            <a:endParaRPr lang="en-US" dirty="0"/>
          </a:p>
        </p:txBody>
      </p:sp>
    </p:spTree>
    <p:extLst>
      <p:ext uri="{BB962C8B-B14F-4D97-AF65-F5344CB8AC3E}">
        <p14:creationId xmlns:p14="http://schemas.microsoft.com/office/powerpoint/2010/main" val="3032577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Termination of treatment </a:t>
            </a:r>
          </a:p>
        </p:txBody>
      </p:sp>
      <p:sp>
        <p:nvSpPr>
          <p:cNvPr id="3" name="Content Placeholder 2"/>
          <p:cNvSpPr>
            <a:spLocks noGrp="1"/>
          </p:cNvSpPr>
          <p:nvPr>
            <p:ph sz="quarter" idx="1"/>
          </p:nvPr>
        </p:nvSpPr>
        <p:spPr>
          <a:xfrm>
            <a:off x="457200" y="1600200"/>
            <a:ext cx="7848600" cy="5105400"/>
          </a:xfrm>
        </p:spPr>
        <p:txBody>
          <a:bodyPr>
            <a:normAutofit/>
          </a:bodyPr>
          <a:lstStyle/>
          <a:p>
            <a:r>
              <a:rPr lang="en-US" dirty="0" smtClean="0"/>
              <a:t>Later</a:t>
            </a:r>
            <a:r>
              <a:rPr lang="en-US" dirty="0"/>
              <a:t>, it is </a:t>
            </a:r>
            <a:r>
              <a:rPr lang="en-US" b="1" dirty="0">
                <a:solidFill>
                  <a:srgbClr val="FF0000"/>
                </a:solidFill>
              </a:rPr>
              <a:t>indeed the </a:t>
            </a:r>
            <a:r>
              <a:rPr lang="en-US" b="1" dirty="0" err="1">
                <a:solidFill>
                  <a:srgbClr val="FF0000"/>
                </a:solidFill>
              </a:rPr>
              <a:t>hCG</a:t>
            </a:r>
            <a:r>
              <a:rPr lang="en-US" b="1" dirty="0">
                <a:solidFill>
                  <a:srgbClr val="FF0000"/>
                </a:solidFill>
              </a:rPr>
              <a:t> produced </a:t>
            </a:r>
            <a:r>
              <a:rPr lang="en-US" dirty="0"/>
              <a:t>by the developing embryo, not the anterior pituitary, that sustains proper CL function. In spite of this seemingly </a:t>
            </a:r>
            <a:r>
              <a:rPr lang="en-US" dirty="0" smtClean="0"/>
              <a:t>simple </a:t>
            </a:r>
            <a:r>
              <a:rPr lang="en-US" dirty="0"/>
              <a:t>principle, </a:t>
            </a:r>
            <a:r>
              <a:rPr lang="en-US" b="1" dirty="0">
                <a:solidFill>
                  <a:srgbClr val="FF0000"/>
                </a:solidFill>
              </a:rPr>
              <a:t>it has been common practice for most ART centers to continue LPS until 10 weeks of pregnancy. </a:t>
            </a:r>
            <a:endParaRPr lang="en-US" b="1" dirty="0" smtClean="0">
              <a:solidFill>
                <a:srgbClr val="FF0000"/>
              </a:solidFill>
            </a:endParaRPr>
          </a:p>
          <a:p>
            <a:r>
              <a:rPr lang="en-US" dirty="0" smtClean="0"/>
              <a:t>This </a:t>
            </a:r>
            <a:r>
              <a:rPr lang="en-US" dirty="0"/>
              <a:t>corresponds to the </a:t>
            </a:r>
            <a:r>
              <a:rPr lang="en-US" b="1" dirty="0">
                <a:solidFill>
                  <a:schemeClr val="accent2">
                    <a:lumMod val="75000"/>
                  </a:schemeClr>
                </a:solidFill>
              </a:rPr>
              <a:t>moment of </a:t>
            </a:r>
            <a:r>
              <a:rPr lang="en-US" b="1" dirty="0" err="1">
                <a:solidFill>
                  <a:schemeClr val="accent2">
                    <a:lumMod val="75000"/>
                  </a:schemeClr>
                </a:solidFill>
              </a:rPr>
              <a:t>luteo</a:t>
            </a:r>
            <a:r>
              <a:rPr lang="en-US" b="1" dirty="0">
                <a:solidFill>
                  <a:schemeClr val="accent2">
                    <a:lumMod val="75000"/>
                  </a:schemeClr>
                </a:solidFill>
              </a:rPr>
              <a:t>-placental transition </a:t>
            </a:r>
            <a:r>
              <a:rPr lang="en-US" dirty="0"/>
              <a:t>when hormone production (E2 and progesterone) is entirely taken over from the CL by the placenta</a:t>
            </a:r>
          </a:p>
        </p:txBody>
      </p:sp>
    </p:spTree>
    <p:extLst>
      <p:ext uri="{BB962C8B-B14F-4D97-AF65-F5344CB8AC3E}">
        <p14:creationId xmlns:p14="http://schemas.microsoft.com/office/powerpoint/2010/main" val="2593355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E2 ADMINISTRATION </a:t>
            </a:r>
          </a:p>
        </p:txBody>
      </p:sp>
      <p:sp>
        <p:nvSpPr>
          <p:cNvPr id="3" name="Content Placeholder 2"/>
          <p:cNvSpPr>
            <a:spLocks noGrp="1"/>
          </p:cNvSpPr>
          <p:nvPr>
            <p:ph sz="quarter" idx="1"/>
          </p:nvPr>
        </p:nvSpPr>
        <p:spPr>
          <a:xfrm>
            <a:off x="381000" y="1066800"/>
            <a:ext cx="7467600" cy="4873752"/>
          </a:xfrm>
        </p:spPr>
        <p:txBody>
          <a:bodyPr>
            <a:normAutofit/>
          </a:bodyPr>
          <a:lstStyle/>
          <a:p>
            <a:r>
              <a:rPr lang="en-US" dirty="0" smtClean="0"/>
              <a:t>E2 </a:t>
            </a:r>
            <a:r>
              <a:rPr lang="en-US" dirty="0"/>
              <a:t>pretreatment is mandatory, however, for priming endometrial receptivity for </a:t>
            </a:r>
            <a:r>
              <a:rPr lang="en-US" dirty="0" smtClean="0"/>
              <a:t>FET.</a:t>
            </a:r>
            <a:endParaRPr lang="en-US" dirty="0" smtClean="0"/>
          </a:p>
          <a:p>
            <a:r>
              <a:rPr lang="en-US" dirty="0" smtClean="0"/>
              <a:t> </a:t>
            </a:r>
            <a:r>
              <a:rPr lang="en-US" dirty="0"/>
              <a:t>Decades of ART and donor egg ART activity have revealed that E2 administration is relatively simple, effective, and extremely forgiving. </a:t>
            </a:r>
            <a:endParaRPr lang="en-US" dirty="0" smtClean="0"/>
          </a:p>
          <a:p>
            <a:r>
              <a:rPr lang="en-US" dirty="0" smtClean="0"/>
              <a:t>The </a:t>
            </a:r>
            <a:r>
              <a:rPr lang="en-US" dirty="0"/>
              <a:t>daily oral administration of 4–8 mg of E2 reproduces the serum levels and peripheral effects of E2 as seen in the menstrual cycle. </a:t>
            </a:r>
            <a:endParaRPr lang="en-US" dirty="0" smtClean="0"/>
          </a:p>
          <a:p>
            <a:pPr marL="0" indent="0">
              <a:buNone/>
            </a:pPr>
            <a:endParaRPr lang="en-US" dirty="0"/>
          </a:p>
        </p:txBody>
      </p:sp>
      <p:sp>
        <p:nvSpPr>
          <p:cNvPr id="4" name="Oval 3"/>
          <p:cNvSpPr/>
          <p:nvPr/>
        </p:nvSpPr>
        <p:spPr>
          <a:xfrm>
            <a:off x="533400" y="4495800"/>
            <a:ext cx="2286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ORAL</a:t>
            </a:r>
          </a:p>
        </p:txBody>
      </p:sp>
      <p:sp>
        <p:nvSpPr>
          <p:cNvPr id="5" name="Oval 4"/>
          <p:cNvSpPr/>
          <p:nvPr/>
        </p:nvSpPr>
        <p:spPr>
          <a:xfrm>
            <a:off x="2971800" y="4544291"/>
            <a:ext cx="2286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TRANSDERMAL</a:t>
            </a:r>
          </a:p>
        </p:txBody>
      </p:sp>
      <p:sp>
        <p:nvSpPr>
          <p:cNvPr id="6" name="Oval 5"/>
          <p:cNvSpPr/>
          <p:nvPr/>
        </p:nvSpPr>
        <p:spPr>
          <a:xfrm>
            <a:off x="5562600" y="4544291"/>
            <a:ext cx="2286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VAGINAL</a:t>
            </a:r>
          </a:p>
        </p:txBody>
      </p:sp>
    </p:spTree>
    <p:extLst>
      <p:ext uri="{BB962C8B-B14F-4D97-AF65-F5344CB8AC3E}">
        <p14:creationId xmlns:p14="http://schemas.microsoft.com/office/powerpoint/2010/main" val="819348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a:t>The donor egg </a:t>
            </a:r>
            <a:r>
              <a:rPr lang="en-US" dirty="0" smtClean="0"/>
              <a:t>lesson</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229600" cy="468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074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smtClean="0"/>
              <a:t>FET</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7724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urved Left Arrow 6"/>
          <p:cNvSpPr/>
          <p:nvPr/>
        </p:nvSpPr>
        <p:spPr>
          <a:xfrm>
            <a:off x="6477000" y="1828800"/>
            <a:ext cx="533400" cy="15240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4267200" y="2829369"/>
            <a:ext cx="2052165" cy="523220"/>
          </a:xfrm>
          <a:prstGeom prst="rect">
            <a:avLst/>
          </a:prstGeom>
        </p:spPr>
        <p:txBody>
          <a:bodyPr wrap="none">
            <a:spAutoFit/>
          </a:bodyPr>
          <a:lstStyle/>
          <a:p>
            <a:r>
              <a:rPr lang="en-US" sz="2800" b="1" dirty="0"/>
              <a:t>EL&gt;&gt;7mm</a:t>
            </a:r>
          </a:p>
        </p:txBody>
      </p:sp>
      <p:sp>
        <p:nvSpPr>
          <p:cNvPr id="9" name="Rectangle 8"/>
          <p:cNvSpPr/>
          <p:nvPr/>
        </p:nvSpPr>
        <p:spPr>
          <a:xfrm>
            <a:off x="381000" y="3886200"/>
            <a:ext cx="8153400" cy="2862322"/>
          </a:xfrm>
          <a:prstGeom prst="rect">
            <a:avLst/>
          </a:prstGeom>
        </p:spPr>
        <p:txBody>
          <a:bodyPr wrap="square">
            <a:spAutoFit/>
          </a:bodyPr>
          <a:lstStyle/>
          <a:p>
            <a:pPr marL="285750" indent="-285750">
              <a:buFont typeface="Arial" panose="020B0604020202020204" pitchFamily="34" charset="0"/>
              <a:buChar char="•"/>
            </a:pPr>
            <a:r>
              <a:rPr lang="en-US" dirty="0"/>
              <a:t>Generally, FET priming implies an E2 priming phase of two to three weeks followed by timed progesterone administration. In principle, a single clinical control is necessary at the end of the E2-only priming phase. </a:t>
            </a:r>
            <a:endParaRPr lang="en-US" dirty="0" smtClean="0"/>
          </a:p>
          <a:p>
            <a:pPr marL="285750" indent="-285750">
              <a:buFont typeface="Arial" panose="020B0604020202020204" pitchFamily="34" charset="0"/>
              <a:buChar char="•"/>
            </a:pPr>
            <a:r>
              <a:rPr lang="en-US" dirty="0" smtClean="0"/>
              <a:t>This </a:t>
            </a:r>
            <a:r>
              <a:rPr lang="en-US" dirty="0"/>
              <a:t>is done for asserting proper </a:t>
            </a:r>
            <a:r>
              <a:rPr lang="en-US" dirty="0" err="1"/>
              <a:t>estrogenization</a:t>
            </a:r>
            <a:r>
              <a:rPr lang="en-US" dirty="0"/>
              <a:t> (endometrial thickness ≥7 mm) and ensuring that no exposure to progesterone had taken place (plasma progesterone ≤1.5 ng/mL). </a:t>
            </a:r>
            <a:endParaRPr lang="en-US" dirty="0" smtClean="0"/>
          </a:p>
          <a:p>
            <a:pPr marL="285750" indent="-285750">
              <a:buFont typeface="Arial" panose="020B0604020202020204" pitchFamily="34" charset="0"/>
              <a:buChar char="•"/>
            </a:pPr>
            <a:r>
              <a:rPr lang="en-US" dirty="0" smtClean="0"/>
              <a:t>The </a:t>
            </a:r>
            <a:r>
              <a:rPr lang="en-US" dirty="0"/>
              <a:t>timing of ETs is scheduled on the third to fourth day and fifth to sixth day of progesterone exposure for </a:t>
            </a:r>
            <a:r>
              <a:rPr lang="en-US" dirty="0" err="1"/>
              <a:t>cleavingstage</a:t>
            </a:r>
            <a:r>
              <a:rPr lang="en-US" dirty="0"/>
              <a:t> and blastocyst transfers, respectively.</a:t>
            </a:r>
          </a:p>
        </p:txBody>
      </p:sp>
    </p:spTree>
    <p:extLst>
      <p:ext uri="{BB962C8B-B14F-4D97-AF65-F5344CB8AC3E}">
        <p14:creationId xmlns:p14="http://schemas.microsoft.com/office/powerpoint/2010/main" val="228956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77092" y="0"/>
            <a:ext cx="8610599" cy="2133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2455" y="2514600"/>
            <a:ext cx="8382000" cy="4031873"/>
          </a:xfrm>
          <a:prstGeom prst="rect">
            <a:avLst/>
          </a:prstGeom>
        </p:spPr>
        <p:txBody>
          <a:bodyPr wrap="square">
            <a:spAutoFit/>
          </a:bodyPr>
          <a:lstStyle/>
          <a:p>
            <a:r>
              <a:rPr lang="en-US" sz="1600" b="1" dirty="0"/>
              <a:t>LPS has been proven to be necessary in ART. </a:t>
            </a:r>
            <a:endParaRPr lang="fa-IR" sz="1600" b="1" dirty="0" smtClean="0"/>
          </a:p>
          <a:p>
            <a:r>
              <a:rPr lang="en-US" sz="1600" b="1" dirty="0" smtClean="0"/>
              <a:t>LPS </a:t>
            </a:r>
            <a:r>
              <a:rPr lang="en-US" sz="1600" b="1" dirty="0"/>
              <a:t>is ideally started early, on the day of oocyte retrieval or the day after, as this minimizes the risk that UCs adversely affect ART outcome. </a:t>
            </a:r>
          </a:p>
          <a:p>
            <a:endParaRPr lang="en-US" sz="1600" b="1" dirty="0"/>
          </a:p>
          <a:p>
            <a:r>
              <a:rPr lang="en-US" sz="1600" b="1" dirty="0"/>
              <a:t>LPS consists of delivering supplemental doses of progesterone either by injectable preparation or vaginal administration. </a:t>
            </a:r>
          </a:p>
          <a:p>
            <a:endParaRPr lang="en-US" sz="1600" b="1" dirty="0"/>
          </a:p>
          <a:p>
            <a:r>
              <a:rPr lang="en-US" sz="1600" b="1" dirty="0"/>
              <a:t>The recent availability of an aqueous progesterone preparation allowing self-administration by subcutaneous injections provides women who dislike vaginal administration with an alternative. </a:t>
            </a:r>
            <a:endParaRPr lang="fa-IR" sz="1600" b="1" dirty="0" smtClean="0"/>
          </a:p>
          <a:p>
            <a:r>
              <a:rPr lang="en-US" sz="1600" b="1" dirty="0" smtClean="0"/>
              <a:t>It </a:t>
            </a:r>
            <a:r>
              <a:rPr lang="en-US" sz="1600" b="1" dirty="0"/>
              <a:t>has been amply documented that LPS can be stopped after the first positive ultrasound finding or even positive pregnancy test. </a:t>
            </a:r>
          </a:p>
          <a:p>
            <a:endParaRPr lang="en-US" sz="1600" b="1" dirty="0"/>
          </a:p>
          <a:p>
            <a:r>
              <a:rPr lang="en-US" sz="1600" b="1" dirty="0"/>
              <a:t>Yet many groups continue to prescribe LPS for longer than necessary, in part because this is necessary in FETs, as many fear that having two distinct regimens for fresh ART and FET might cause confusion.</a:t>
            </a:r>
          </a:p>
        </p:txBody>
      </p:sp>
    </p:spTree>
    <p:extLst>
      <p:ext uri="{BB962C8B-B14F-4D97-AF65-F5344CB8AC3E}">
        <p14:creationId xmlns:p14="http://schemas.microsoft.com/office/powerpoint/2010/main" val="3814375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LUTEAL FUNCTION IN ART Physiology </a:t>
            </a:r>
            <a:r>
              <a:rPr lang="en-US" sz="2800" b="1" dirty="0" smtClean="0"/>
              <a:t>of</a:t>
            </a:r>
            <a:r>
              <a:rPr lang="fa-IR" sz="2800" b="1" dirty="0" smtClean="0"/>
              <a:t> </a:t>
            </a:r>
            <a:r>
              <a:rPr lang="en-US" sz="2800" b="1" dirty="0" smtClean="0"/>
              <a:t>Corpus </a:t>
            </a:r>
            <a:r>
              <a:rPr lang="en-US" sz="2800" b="1" dirty="0"/>
              <a:t>luteum</a:t>
            </a:r>
            <a:r>
              <a:rPr lang="en-US" sz="2800" b="1" dirty="0" smtClean="0"/>
              <a:t> function </a:t>
            </a:r>
            <a:endParaRPr lang="en-US" sz="2800" b="1" dirty="0"/>
          </a:p>
        </p:txBody>
      </p:sp>
      <p:sp>
        <p:nvSpPr>
          <p:cNvPr id="3" name="Content Placeholder 2"/>
          <p:cNvSpPr>
            <a:spLocks noGrp="1"/>
          </p:cNvSpPr>
          <p:nvPr>
            <p:ph sz="quarter" idx="1"/>
          </p:nvPr>
        </p:nvSpPr>
        <p:spPr>
          <a:xfrm>
            <a:off x="457200" y="1447800"/>
            <a:ext cx="7924800" cy="5029200"/>
          </a:xfrm>
        </p:spPr>
        <p:txBody>
          <a:bodyPr>
            <a:normAutofit fontScale="92500" lnSpcReduction="10000"/>
          </a:bodyPr>
          <a:lstStyle/>
          <a:p>
            <a:pPr marL="0" indent="0">
              <a:buNone/>
            </a:pPr>
            <a:endParaRPr lang="en-US" dirty="0"/>
          </a:p>
          <a:p>
            <a:r>
              <a:rPr lang="en-US" dirty="0" smtClean="0"/>
              <a:t>The </a:t>
            </a:r>
            <a:r>
              <a:rPr lang="en-US" dirty="0"/>
              <a:t>hormonal activity of </a:t>
            </a:r>
            <a:r>
              <a:rPr lang="en-US" dirty="0"/>
              <a:t>Corpus luteum</a:t>
            </a:r>
            <a:r>
              <a:rPr lang="fa-IR" dirty="0" smtClean="0"/>
              <a:t> </a:t>
            </a:r>
            <a:r>
              <a:rPr lang="en-US" dirty="0" smtClean="0"/>
              <a:t>is </a:t>
            </a:r>
            <a:r>
              <a:rPr lang="en-US" dirty="0"/>
              <a:t>tightly </a:t>
            </a:r>
            <a:r>
              <a:rPr lang="en-US" dirty="0" smtClean="0"/>
              <a:t>controlled </a:t>
            </a:r>
            <a:r>
              <a:rPr lang="en-US" dirty="0"/>
              <a:t>by the pulsatile production of LH by the anterior pituitary</a:t>
            </a:r>
            <a:r>
              <a:rPr lang="en-US" dirty="0" smtClean="0"/>
              <a:t>.</a:t>
            </a:r>
          </a:p>
          <a:p>
            <a:endParaRPr lang="en-US" dirty="0"/>
          </a:p>
          <a:p>
            <a:r>
              <a:rPr lang="en-US" dirty="0" smtClean="0"/>
              <a:t> </a:t>
            </a:r>
            <a:r>
              <a:rPr lang="en-US" dirty="0"/>
              <a:t>During the mid-luteal phase of the menstrual cycle, the daily production of progesterone is of </a:t>
            </a:r>
            <a:r>
              <a:rPr lang="en-US" dirty="0" smtClean="0"/>
              <a:t>approximately</a:t>
            </a:r>
            <a:r>
              <a:rPr lang="en-US" b="1" dirty="0" smtClean="0">
                <a:solidFill>
                  <a:srgbClr val="FF0000"/>
                </a:solidFill>
              </a:rPr>
              <a:t> </a:t>
            </a:r>
            <a:r>
              <a:rPr lang="en-US" b="1" dirty="0">
                <a:solidFill>
                  <a:srgbClr val="FF0000"/>
                </a:solidFill>
              </a:rPr>
              <a:t>25 mg/24 hours.</a:t>
            </a:r>
            <a:r>
              <a:rPr lang="en-US" dirty="0"/>
              <a:t> </a:t>
            </a:r>
            <a:endParaRPr lang="en-US" dirty="0" smtClean="0"/>
          </a:p>
          <a:p>
            <a:r>
              <a:rPr lang="en-US" dirty="0" smtClean="0"/>
              <a:t>reported </a:t>
            </a:r>
            <a:r>
              <a:rPr lang="en-US" dirty="0"/>
              <a:t>the results of serial (every 10 minutes) blood </a:t>
            </a:r>
            <a:r>
              <a:rPr lang="en-US" dirty="0" smtClean="0"/>
              <a:t>sampling </a:t>
            </a:r>
            <a:r>
              <a:rPr lang="en-US" dirty="0"/>
              <a:t>(2): pulsatile LH secretion (one pulse approximately every 3 hours) is tightly accompanied by a progesterone pulse. </a:t>
            </a:r>
            <a:endParaRPr lang="en-US" dirty="0" smtClean="0"/>
          </a:p>
          <a:p>
            <a:r>
              <a:rPr lang="en-US" dirty="0" smtClean="0"/>
              <a:t>Based </a:t>
            </a:r>
            <a:r>
              <a:rPr lang="en-US" dirty="0"/>
              <a:t>on these data, the through levels (in between pulses) are of approximately 5 ng/mL</a:t>
            </a:r>
          </a:p>
        </p:txBody>
      </p:sp>
    </p:spTree>
    <p:extLst>
      <p:ext uri="{BB962C8B-B14F-4D97-AF65-F5344CB8AC3E}">
        <p14:creationId xmlns:p14="http://schemas.microsoft.com/office/powerpoint/2010/main" val="3506680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fontScale="90000"/>
          </a:bodyPr>
          <a:lstStyle/>
          <a:p>
            <a:r>
              <a:rPr lang="en-US" sz="3600" b="1" dirty="0"/>
              <a:t>Disruption </a:t>
            </a:r>
            <a:r>
              <a:rPr lang="en-US" sz="3600" b="1" dirty="0"/>
              <a:t>of Corpus luteum </a:t>
            </a:r>
            <a:r>
              <a:rPr lang="en-US" sz="3600" b="1" dirty="0" smtClean="0"/>
              <a:t>in </a:t>
            </a:r>
            <a:r>
              <a:rPr lang="en-US" sz="3600" b="1" dirty="0"/>
              <a:t>ART </a:t>
            </a:r>
          </a:p>
        </p:txBody>
      </p:sp>
      <p:sp>
        <p:nvSpPr>
          <p:cNvPr id="3" name="Content Placeholder 2"/>
          <p:cNvSpPr>
            <a:spLocks noGrp="1"/>
          </p:cNvSpPr>
          <p:nvPr>
            <p:ph sz="quarter" idx="1"/>
          </p:nvPr>
        </p:nvSpPr>
        <p:spPr>
          <a:xfrm>
            <a:off x="457200" y="1371600"/>
            <a:ext cx="8153400" cy="5257800"/>
          </a:xfrm>
        </p:spPr>
        <p:txBody>
          <a:bodyPr>
            <a:normAutofit fontScale="92500"/>
          </a:bodyPr>
          <a:lstStyle/>
          <a:p>
            <a:r>
              <a:rPr lang="en-US" dirty="0" smtClean="0"/>
              <a:t>In </a:t>
            </a:r>
            <a:r>
              <a:rPr lang="en-US" dirty="0"/>
              <a:t>ART, the factors interfering with the normal support of CL function by the anterior </a:t>
            </a:r>
            <a:r>
              <a:rPr lang="en-US" dirty="0" smtClean="0"/>
              <a:t>pituitary </a:t>
            </a:r>
            <a:r>
              <a:rPr lang="en-US" dirty="0"/>
              <a:t>include notably: </a:t>
            </a:r>
            <a:endParaRPr lang="en-US" dirty="0" smtClean="0"/>
          </a:p>
          <a:p>
            <a:r>
              <a:rPr lang="en-US" dirty="0" smtClean="0">
                <a:solidFill>
                  <a:schemeClr val="accent2">
                    <a:lumMod val="75000"/>
                  </a:schemeClr>
                </a:solidFill>
              </a:rPr>
              <a:t>• </a:t>
            </a:r>
            <a:r>
              <a:rPr lang="en-US" dirty="0">
                <a:solidFill>
                  <a:schemeClr val="accent2">
                    <a:lumMod val="75000"/>
                  </a:schemeClr>
                </a:solidFill>
              </a:rPr>
              <a:t>Gonadotropin-releasing hormone (GnRH) analogs, agonists, and antagonists </a:t>
            </a:r>
            <a:endParaRPr lang="en-US" dirty="0" smtClean="0">
              <a:solidFill>
                <a:schemeClr val="accent2">
                  <a:lumMod val="75000"/>
                </a:schemeClr>
              </a:solidFill>
            </a:endParaRPr>
          </a:p>
          <a:p>
            <a:r>
              <a:rPr lang="en-US" dirty="0" smtClean="0">
                <a:solidFill>
                  <a:schemeClr val="accent2">
                    <a:lumMod val="75000"/>
                  </a:schemeClr>
                </a:solidFill>
              </a:rPr>
              <a:t>• </a:t>
            </a:r>
            <a:r>
              <a:rPr lang="en-US" dirty="0">
                <a:solidFill>
                  <a:schemeClr val="accent2">
                    <a:lumMod val="75000"/>
                  </a:schemeClr>
                </a:solidFill>
              </a:rPr>
              <a:t>Excessive levels of E2 induced by COS </a:t>
            </a:r>
            <a:endParaRPr lang="en-US" dirty="0" smtClean="0">
              <a:solidFill>
                <a:schemeClr val="accent2">
                  <a:lumMod val="75000"/>
                </a:schemeClr>
              </a:solidFill>
            </a:endParaRPr>
          </a:p>
          <a:p>
            <a:r>
              <a:rPr lang="en-US" dirty="0" smtClean="0">
                <a:solidFill>
                  <a:schemeClr val="accent2">
                    <a:lumMod val="75000"/>
                  </a:schemeClr>
                </a:solidFill>
              </a:rPr>
              <a:t>• </a:t>
            </a:r>
            <a:r>
              <a:rPr lang="en-US" dirty="0">
                <a:solidFill>
                  <a:schemeClr val="accent2">
                    <a:lumMod val="75000"/>
                  </a:schemeClr>
                </a:solidFill>
              </a:rPr>
              <a:t>The replacement of the LH surge by a triggering dose of </a:t>
            </a:r>
            <a:r>
              <a:rPr lang="en-US" dirty="0" err="1">
                <a:solidFill>
                  <a:schemeClr val="accent2">
                    <a:lumMod val="75000"/>
                  </a:schemeClr>
                </a:solidFill>
              </a:rPr>
              <a:t>hCG</a:t>
            </a:r>
            <a:r>
              <a:rPr lang="en-US" dirty="0">
                <a:solidFill>
                  <a:schemeClr val="accent2">
                    <a:lumMod val="75000"/>
                  </a:schemeClr>
                </a:solidFill>
              </a:rPr>
              <a:t> The net result of these effects is an insufficient </a:t>
            </a:r>
            <a:r>
              <a:rPr lang="en-US" dirty="0" smtClean="0">
                <a:solidFill>
                  <a:schemeClr val="accent2">
                    <a:lumMod val="75000"/>
                  </a:schemeClr>
                </a:solidFill>
              </a:rPr>
              <a:t>production </a:t>
            </a:r>
            <a:r>
              <a:rPr lang="en-US" dirty="0">
                <a:solidFill>
                  <a:schemeClr val="accent2">
                    <a:lumMod val="75000"/>
                  </a:schemeClr>
                </a:solidFill>
              </a:rPr>
              <a:t>of progesterone by the CL, which compromises embryo implantation and </a:t>
            </a:r>
            <a:r>
              <a:rPr lang="en-US" dirty="0" smtClean="0">
                <a:solidFill>
                  <a:schemeClr val="accent2">
                    <a:lumMod val="75000"/>
                  </a:schemeClr>
                </a:solidFill>
              </a:rPr>
              <a:t>development. </a:t>
            </a:r>
          </a:p>
          <a:p>
            <a:r>
              <a:rPr lang="en-US" sz="2800" b="1" dirty="0" smtClean="0">
                <a:solidFill>
                  <a:srgbClr val="FF0000"/>
                </a:solidFill>
              </a:rPr>
              <a:t>There </a:t>
            </a:r>
            <a:r>
              <a:rPr lang="en-US" sz="2800" b="1" dirty="0">
                <a:solidFill>
                  <a:srgbClr val="FF0000"/>
                </a:solidFill>
              </a:rPr>
              <a:t>is now overwhelming evidence that ART </a:t>
            </a:r>
            <a:r>
              <a:rPr lang="en-US" sz="2800" b="1" dirty="0" smtClean="0">
                <a:solidFill>
                  <a:srgbClr val="FF0000"/>
                </a:solidFill>
              </a:rPr>
              <a:t>outcomes—pregnancy </a:t>
            </a:r>
            <a:r>
              <a:rPr lang="en-US" sz="2800" b="1" dirty="0">
                <a:solidFill>
                  <a:srgbClr val="FF0000"/>
                </a:solidFill>
              </a:rPr>
              <a:t>rates and live birth rates—are improved by luteal-phase support (LPS) </a:t>
            </a:r>
            <a:r>
              <a:rPr lang="en-US" sz="2800" b="1" dirty="0" smtClean="0">
                <a:solidFill>
                  <a:srgbClr val="FF0000"/>
                </a:solidFill>
              </a:rPr>
              <a:t>. </a:t>
            </a:r>
            <a:endParaRPr lang="en-US" sz="2800" b="1" dirty="0">
              <a:solidFill>
                <a:srgbClr val="FF0000"/>
              </a:solidFill>
            </a:endParaRPr>
          </a:p>
        </p:txBody>
      </p:sp>
    </p:spTree>
    <p:extLst>
      <p:ext uri="{BB962C8B-B14F-4D97-AF65-F5344CB8AC3E}">
        <p14:creationId xmlns:p14="http://schemas.microsoft.com/office/powerpoint/2010/main" val="3885214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077200" cy="6092952"/>
          </a:xfrm>
        </p:spPr>
        <p:txBody>
          <a:bodyPr/>
          <a:lstStyle/>
          <a:p>
            <a:r>
              <a:rPr lang="en-US" dirty="0" smtClean="0"/>
              <a:t>LPS </a:t>
            </a:r>
            <a:r>
              <a:rPr lang="en-US" dirty="0"/>
              <a:t>can be accomplished by either an intermittent administration </a:t>
            </a:r>
            <a:r>
              <a:rPr lang="en-US" dirty="0" smtClean="0"/>
              <a:t>of</a:t>
            </a:r>
          </a:p>
          <a:p>
            <a:r>
              <a:rPr lang="en-US" dirty="0" smtClean="0"/>
              <a:t> </a:t>
            </a:r>
            <a:r>
              <a:rPr lang="en-US" b="1" dirty="0" err="1">
                <a:solidFill>
                  <a:srgbClr val="FF0000"/>
                </a:solidFill>
              </a:rPr>
              <a:t>hCG</a:t>
            </a:r>
            <a:r>
              <a:rPr lang="en-US" b="1" dirty="0">
                <a:solidFill>
                  <a:srgbClr val="FF0000"/>
                </a:solidFill>
              </a:rPr>
              <a:t> </a:t>
            </a:r>
            <a:r>
              <a:rPr lang="en-US" b="1" dirty="0" smtClean="0">
                <a:solidFill>
                  <a:srgbClr val="FF0000"/>
                </a:solidFill>
              </a:rPr>
              <a:t>or</a:t>
            </a:r>
          </a:p>
          <a:p>
            <a:r>
              <a:rPr lang="en-US" b="1" dirty="0" smtClean="0">
                <a:solidFill>
                  <a:srgbClr val="FF0000"/>
                </a:solidFill>
              </a:rPr>
              <a:t> </a:t>
            </a:r>
            <a:r>
              <a:rPr lang="en-US" b="1" dirty="0">
                <a:solidFill>
                  <a:srgbClr val="FF0000"/>
                </a:solidFill>
              </a:rPr>
              <a:t>sustained (daily) progesterone replacement</a:t>
            </a:r>
            <a:r>
              <a:rPr lang="en-US" b="1" dirty="0" smtClean="0">
                <a:solidFill>
                  <a:srgbClr val="FF0000"/>
                </a:solidFill>
              </a:rPr>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75438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884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PROGESTERONE ADMINISTRATION</a:t>
            </a:r>
          </a:p>
        </p:txBody>
      </p:sp>
      <p:sp>
        <p:nvSpPr>
          <p:cNvPr id="3" name="Rectangle 2"/>
          <p:cNvSpPr/>
          <p:nvPr/>
        </p:nvSpPr>
        <p:spPr>
          <a:xfrm>
            <a:off x="256309" y="1676400"/>
            <a:ext cx="1981200" cy="2057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rPr>
              <a:t>Parentral</a:t>
            </a:r>
            <a:endParaRPr lang="en-US" sz="2400" b="1" dirty="0">
              <a:solidFill>
                <a:schemeClr val="tx1"/>
              </a:solidFill>
            </a:endParaRPr>
          </a:p>
        </p:txBody>
      </p:sp>
      <p:sp>
        <p:nvSpPr>
          <p:cNvPr id="5" name="Rectangle 4"/>
          <p:cNvSpPr/>
          <p:nvPr/>
        </p:nvSpPr>
        <p:spPr>
          <a:xfrm>
            <a:off x="2362200" y="2743200"/>
            <a:ext cx="1981200" cy="2057400"/>
          </a:xfrm>
          <a:prstGeom prst="rect">
            <a:avLst/>
          </a:prstGeom>
          <a:solidFill>
            <a:srgbClr val="EB4B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oral</a:t>
            </a:r>
          </a:p>
        </p:txBody>
      </p:sp>
      <p:sp>
        <p:nvSpPr>
          <p:cNvPr id="6" name="Rectangle 5"/>
          <p:cNvSpPr/>
          <p:nvPr/>
        </p:nvSpPr>
        <p:spPr>
          <a:xfrm>
            <a:off x="4572000" y="2743200"/>
            <a:ext cx="1981200" cy="20574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transdermic</a:t>
            </a:r>
            <a:endParaRPr lang="en-US" sz="2000" b="1" dirty="0">
              <a:solidFill>
                <a:schemeClr val="tx1"/>
              </a:solidFill>
            </a:endParaRPr>
          </a:p>
        </p:txBody>
      </p:sp>
      <p:sp>
        <p:nvSpPr>
          <p:cNvPr id="7" name="Rectangle 6"/>
          <p:cNvSpPr/>
          <p:nvPr/>
        </p:nvSpPr>
        <p:spPr>
          <a:xfrm>
            <a:off x="6705600" y="1676400"/>
            <a:ext cx="1981200" cy="2057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vaginal</a:t>
            </a:r>
          </a:p>
        </p:txBody>
      </p:sp>
      <p:sp>
        <p:nvSpPr>
          <p:cNvPr id="8" name="Down Arrow 7"/>
          <p:cNvSpPr/>
          <p:nvPr/>
        </p:nvSpPr>
        <p:spPr>
          <a:xfrm>
            <a:off x="509154" y="3849914"/>
            <a:ext cx="1475509" cy="1752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3149" y="5867400"/>
            <a:ext cx="2125903" cy="400110"/>
          </a:xfrm>
          <a:prstGeom prst="rect">
            <a:avLst/>
          </a:prstGeom>
          <a:solidFill>
            <a:srgbClr val="FF0000"/>
          </a:solidFill>
        </p:spPr>
        <p:txBody>
          <a:bodyPr wrap="none">
            <a:spAutoFit/>
          </a:bodyPr>
          <a:lstStyle/>
          <a:p>
            <a:r>
              <a:rPr lang="en-US" sz="2000" b="1" dirty="0"/>
              <a:t>first described</a:t>
            </a:r>
          </a:p>
        </p:txBody>
      </p:sp>
      <p:sp>
        <p:nvSpPr>
          <p:cNvPr id="10" name="Down Arrow 9"/>
          <p:cNvSpPr/>
          <p:nvPr/>
        </p:nvSpPr>
        <p:spPr>
          <a:xfrm>
            <a:off x="3124339" y="482846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5320284" y="4800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3200" y="5882789"/>
            <a:ext cx="2552302" cy="369332"/>
          </a:xfrm>
          <a:prstGeom prst="rect">
            <a:avLst/>
          </a:prstGeom>
          <a:solidFill>
            <a:srgbClr val="EB4BD4"/>
          </a:solidFill>
        </p:spPr>
        <p:txBody>
          <a:bodyPr wrap="none">
            <a:spAutoFit/>
          </a:bodyPr>
          <a:lstStyle/>
          <a:p>
            <a:r>
              <a:rPr lang="en-US" b="1" dirty="0"/>
              <a:t>poor bioavailability</a:t>
            </a:r>
          </a:p>
        </p:txBody>
      </p:sp>
      <p:sp>
        <p:nvSpPr>
          <p:cNvPr id="13" name="Rectangle 12"/>
          <p:cNvSpPr/>
          <p:nvPr/>
        </p:nvSpPr>
        <p:spPr>
          <a:xfrm>
            <a:off x="5320284" y="5779008"/>
            <a:ext cx="2350323" cy="369332"/>
          </a:xfrm>
          <a:prstGeom prst="rect">
            <a:avLst/>
          </a:prstGeom>
          <a:solidFill>
            <a:schemeClr val="accent1">
              <a:lumMod val="60000"/>
              <a:lumOff val="40000"/>
            </a:schemeClr>
          </a:solidFill>
        </p:spPr>
        <p:txBody>
          <a:bodyPr wrap="none">
            <a:spAutoFit/>
          </a:bodyPr>
          <a:lstStyle/>
          <a:p>
            <a:r>
              <a:rPr lang="en-US" b="1" dirty="0"/>
              <a:t>poor permeability</a:t>
            </a:r>
          </a:p>
        </p:txBody>
      </p:sp>
    </p:spTree>
    <p:extLst>
      <p:ext uri="{BB962C8B-B14F-4D97-AF65-F5344CB8AC3E}">
        <p14:creationId xmlns:p14="http://schemas.microsoft.com/office/powerpoint/2010/main" val="1132320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PROGESTERONE ADMINISTRATION Injectable preparations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133600"/>
            <a:ext cx="39624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453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7467600" cy="838200"/>
          </a:xfrm>
        </p:spPr>
        <p:txBody>
          <a:bodyPr>
            <a:normAutofit/>
          </a:bodyPr>
          <a:lstStyle/>
          <a:p>
            <a:r>
              <a:rPr lang="en-US" sz="3600" b="1" dirty="0"/>
              <a:t>Vaginal progesterone </a:t>
            </a:r>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419600" y="3733800"/>
            <a:ext cx="4295775" cy="200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33528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06683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467600" cy="1143000"/>
          </a:xfrm>
        </p:spPr>
        <p:txBody>
          <a:bodyPr>
            <a:noAutofit/>
          </a:bodyPr>
          <a:lstStyle/>
          <a:p>
            <a:r>
              <a:rPr lang="en-US" sz="3600" b="1" dirty="0"/>
              <a:t>Impossible oral and transdermal progesterone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42672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1284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transdermal</a:t>
            </a:r>
          </a:p>
        </p:txBody>
      </p:sp>
      <p:pic>
        <p:nvPicPr>
          <p:cNvPr id="4" name="Content Placeholder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5562600" cy="470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896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177</TotalTime>
  <Words>717</Words>
  <Application>Microsoft Office PowerPoint</Application>
  <PresentationFormat>On-screen Show (4:3)</PresentationFormat>
  <Paragraphs>62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Dr.f.hadavi </vt:lpstr>
      <vt:lpstr>LUTEAL FUNCTION IN ART Physiology of Corpus luteum function </vt:lpstr>
      <vt:lpstr>Disruption of Corpus luteum in ART </vt:lpstr>
      <vt:lpstr>PowerPoint Presentation</vt:lpstr>
      <vt:lpstr>PROGESTERONE ADMINISTRATION</vt:lpstr>
      <vt:lpstr>PROGESTERONE ADMINISTRATION Injectable preparations </vt:lpstr>
      <vt:lpstr>Vaginal progesterone </vt:lpstr>
      <vt:lpstr>Impossible oral and transdermal progesterone </vt:lpstr>
      <vt:lpstr>transdermal</vt:lpstr>
      <vt:lpstr>New subcutaneous progesterone preparation </vt:lpstr>
      <vt:lpstr>DURATION OF PROGESTERONE TREATMENT Onset of treatment </vt:lpstr>
      <vt:lpstr>Termination of treatment </vt:lpstr>
      <vt:lpstr>E2 ADMINISTRATION </vt:lpstr>
      <vt:lpstr>The donor egg lesson</vt:lpstr>
      <vt:lpstr>FET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karbar</dc:creator>
  <cp:lastModifiedBy>karbar</cp:lastModifiedBy>
  <cp:revision>30</cp:revision>
  <dcterms:created xsi:type="dcterms:W3CDTF">2023-09-19T16:46:15Z</dcterms:created>
  <dcterms:modified xsi:type="dcterms:W3CDTF">2023-09-26T17:09:42Z</dcterms:modified>
</cp:coreProperties>
</file>