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98" r:id="rId3"/>
    <p:sldId id="299" r:id="rId4"/>
    <p:sldId id="345" r:id="rId5"/>
    <p:sldId id="311" r:id="rId6"/>
    <p:sldId id="310" r:id="rId7"/>
    <p:sldId id="312" r:id="rId8"/>
    <p:sldId id="315" r:id="rId9"/>
    <p:sldId id="353" r:id="rId10"/>
    <p:sldId id="262" r:id="rId11"/>
    <p:sldId id="264" r:id="rId12"/>
    <p:sldId id="327" r:id="rId13"/>
    <p:sldId id="265" r:id="rId14"/>
    <p:sldId id="316" r:id="rId15"/>
    <p:sldId id="317" r:id="rId16"/>
    <p:sldId id="348" r:id="rId17"/>
    <p:sldId id="347" r:id="rId18"/>
    <p:sldId id="318" r:id="rId19"/>
    <p:sldId id="349" r:id="rId20"/>
    <p:sldId id="328" r:id="rId21"/>
    <p:sldId id="323" r:id="rId22"/>
    <p:sldId id="313" r:id="rId23"/>
    <p:sldId id="292" r:id="rId24"/>
    <p:sldId id="321" r:id="rId25"/>
    <p:sldId id="293" r:id="rId26"/>
    <p:sldId id="297" r:id="rId27"/>
    <p:sldId id="350" r:id="rId28"/>
    <p:sldId id="351" r:id="rId29"/>
    <p:sldId id="287" r:id="rId30"/>
    <p:sldId id="269" r:id="rId31"/>
    <p:sldId id="268" r:id="rId32"/>
    <p:sldId id="314" r:id="rId33"/>
    <p:sldId id="354" r:id="rId34"/>
    <p:sldId id="322" r:id="rId35"/>
    <p:sldId id="27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5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A6EAC-9106-4967-B4E1-1E8954E51398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593A3FB-A0BC-4C9D-B379-FA17F0C5F97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Organic-metabolic</a:t>
          </a:r>
          <a:endParaRPr lang="en-US" dirty="0">
            <a:solidFill>
              <a:schemeClr val="bg1"/>
            </a:solidFill>
          </a:endParaRPr>
        </a:p>
      </dgm:t>
    </dgm:pt>
    <dgm:pt modelId="{EBB29ED3-8AC7-4CA9-BA8E-256B623DE5FB}" type="parTrans" cxnId="{FE4B4757-1DBA-4AAD-BA96-D2A13009810D}">
      <dgm:prSet/>
      <dgm:spPr/>
      <dgm:t>
        <a:bodyPr/>
        <a:lstStyle/>
        <a:p>
          <a:endParaRPr lang="en-US"/>
        </a:p>
      </dgm:t>
    </dgm:pt>
    <dgm:pt modelId="{64677281-C527-4DDD-B0D3-DA4CEEC99206}" type="sibTrans" cxnId="{FE4B4757-1DBA-4AAD-BA96-D2A13009810D}">
      <dgm:prSet/>
      <dgm:spPr/>
      <dgm:t>
        <a:bodyPr/>
        <a:lstStyle/>
        <a:p>
          <a:endParaRPr lang="en-US"/>
        </a:p>
      </dgm:t>
    </dgm:pt>
    <dgm:pt modelId="{B4AD42F6-FD26-46BA-A211-93CBA1048CC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Couples dynamic</a:t>
          </a:r>
          <a:endParaRPr lang="en-US" dirty="0">
            <a:solidFill>
              <a:schemeClr val="bg1"/>
            </a:solidFill>
          </a:endParaRPr>
        </a:p>
      </dgm:t>
    </dgm:pt>
    <dgm:pt modelId="{D6D44E2B-F3A8-4C0C-BEA5-6D0FAE2EFB53}" type="parTrans" cxnId="{FB5CE1BA-FA11-4009-AD3D-BE450B80C916}">
      <dgm:prSet/>
      <dgm:spPr/>
      <dgm:t>
        <a:bodyPr/>
        <a:lstStyle/>
        <a:p>
          <a:endParaRPr lang="en-US"/>
        </a:p>
      </dgm:t>
    </dgm:pt>
    <dgm:pt modelId="{7522F493-8EFE-4619-91F1-4457DE579D62}" type="sibTrans" cxnId="{FB5CE1BA-FA11-4009-AD3D-BE450B80C916}">
      <dgm:prSet/>
      <dgm:spPr/>
      <dgm:t>
        <a:bodyPr/>
        <a:lstStyle/>
        <a:p>
          <a:endParaRPr lang="en-US"/>
        </a:p>
      </dgm:t>
    </dgm:pt>
    <dgm:pt modelId="{3F06D2FC-B11B-463E-A9BE-B8B1DA3FDE0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Affective-cognitive</a:t>
          </a:r>
          <a:endParaRPr lang="en-US" dirty="0">
            <a:solidFill>
              <a:schemeClr val="bg1"/>
            </a:solidFill>
          </a:endParaRPr>
        </a:p>
      </dgm:t>
    </dgm:pt>
    <dgm:pt modelId="{DFCCCA4B-3920-41F8-9F90-E43A561DF4FE}" type="parTrans" cxnId="{4E1EE130-AF30-4D99-8E6D-289D1B8E1032}">
      <dgm:prSet/>
      <dgm:spPr/>
      <dgm:t>
        <a:bodyPr/>
        <a:lstStyle/>
        <a:p>
          <a:endParaRPr lang="en-US"/>
        </a:p>
      </dgm:t>
    </dgm:pt>
    <dgm:pt modelId="{E415838D-F43F-4A54-BBCF-0FD38F3F95A8}" type="sibTrans" cxnId="{4E1EE130-AF30-4D99-8E6D-289D1B8E1032}">
      <dgm:prSet/>
      <dgm:spPr/>
      <dgm:t>
        <a:bodyPr/>
        <a:lstStyle/>
        <a:p>
          <a:endParaRPr lang="en-US"/>
        </a:p>
      </dgm:t>
    </dgm:pt>
    <dgm:pt modelId="{6428DDD2-501D-4D02-A661-EAB0A56C4A2A}" type="pres">
      <dgm:prSet presAssocID="{B59A6EAC-9106-4967-B4E1-1E8954E51398}" presName="Name0" presStyleCnt="0">
        <dgm:presLayoutVars>
          <dgm:chMax val="7"/>
          <dgm:dir/>
          <dgm:resizeHandles val="exact"/>
        </dgm:presLayoutVars>
      </dgm:prSet>
      <dgm:spPr/>
    </dgm:pt>
    <dgm:pt modelId="{DA94820B-0159-49B0-8C8C-5EA3741B435C}" type="pres">
      <dgm:prSet presAssocID="{B59A6EAC-9106-4967-B4E1-1E8954E51398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72DDE-36F4-498D-9A80-BA513A2EB409}" type="pres">
      <dgm:prSet presAssocID="{B59A6EAC-9106-4967-B4E1-1E8954E51398}" presName="ellipse2" presStyleLbl="vennNode1" presStyleIdx="1" presStyleCnt="3" custLinFactNeighborX="-17040" custLinFactNeighborY="-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62ACB-3E4E-4DAA-99F8-41E46EEB51D2}" type="pres">
      <dgm:prSet presAssocID="{B59A6EAC-9106-4967-B4E1-1E8954E51398}" presName="ellipse3" presStyleLbl="vennNode1" presStyleIdx="2" presStyleCnt="3" custLinFactNeighborX="-28129" custLinFactNeighborY="-2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4CD77-45DC-404D-AEAA-4EB336D56C81}" type="presOf" srcId="{B59A6EAC-9106-4967-B4E1-1E8954E51398}" destId="{6428DDD2-501D-4D02-A661-EAB0A56C4A2A}" srcOrd="0" destOrd="0" presId="urn:microsoft.com/office/officeart/2005/8/layout/rings+Icon"/>
    <dgm:cxn modelId="{4E1EE130-AF30-4D99-8E6D-289D1B8E1032}" srcId="{B59A6EAC-9106-4967-B4E1-1E8954E51398}" destId="{3F06D2FC-B11B-463E-A9BE-B8B1DA3FDE03}" srcOrd="2" destOrd="0" parTransId="{DFCCCA4B-3920-41F8-9F90-E43A561DF4FE}" sibTransId="{E415838D-F43F-4A54-BBCF-0FD38F3F95A8}"/>
    <dgm:cxn modelId="{D3DF9FE3-345C-4F95-8F07-43DAE0C61977}" type="presOf" srcId="{3F06D2FC-B11B-463E-A9BE-B8B1DA3FDE03}" destId="{61C62ACB-3E4E-4DAA-99F8-41E46EEB51D2}" srcOrd="0" destOrd="0" presId="urn:microsoft.com/office/officeart/2005/8/layout/rings+Icon"/>
    <dgm:cxn modelId="{FB5CE1BA-FA11-4009-AD3D-BE450B80C916}" srcId="{B59A6EAC-9106-4967-B4E1-1E8954E51398}" destId="{B4AD42F6-FD26-46BA-A211-93CBA1048CC3}" srcOrd="1" destOrd="0" parTransId="{D6D44E2B-F3A8-4C0C-BEA5-6D0FAE2EFB53}" sibTransId="{7522F493-8EFE-4619-91F1-4457DE579D62}"/>
    <dgm:cxn modelId="{EA9B53A3-4D6B-4375-A4EB-A00C78372927}" type="presOf" srcId="{5593A3FB-A0BC-4C9D-B379-FA17F0C5F97A}" destId="{DA94820B-0159-49B0-8C8C-5EA3741B435C}" srcOrd="0" destOrd="0" presId="urn:microsoft.com/office/officeart/2005/8/layout/rings+Icon"/>
    <dgm:cxn modelId="{FE4B4757-1DBA-4AAD-BA96-D2A13009810D}" srcId="{B59A6EAC-9106-4967-B4E1-1E8954E51398}" destId="{5593A3FB-A0BC-4C9D-B379-FA17F0C5F97A}" srcOrd="0" destOrd="0" parTransId="{EBB29ED3-8AC7-4CA9-BA8E-256B623DE5FB}" sibTransId="{64677281-C527-4DDD-B0D3-DA4CEEC99206}"/>
    <dgm:cxn modelId="{4682CC15-04A6-412E-9556-635FF7B89826}" type="presOf" srcId="{B4AD42F6-FD26-46BA-A211-93CBA1048CC3}" destId="{58172DDE-36F4-498D-9A80-BA513A2EB409}" srcOrd="0" destOrd="0" presId="urn:microsoft.com/office/officeart/2005/8/layout/rings+Icon"/>
    <dgm:cxn modelId="{D329DF83-50D8-478D-9452-A98BF7274133}" type="presParOf" srcId="{6428DDD2-501D-4D02-A661-EAB0A56C4A2A}" destId="{DA94820B-0159-49B0-8C8C-5EA3741B435C}" srcOrd="0" destOrd="0" presId="urn:microsoft.com/office/officeart/2005/8/layout/rings+Icon"/>
    <dgm:cxn modelId="{A8ACC142-DFB8-4A51-AA65-13AF149965A9}" type="presParOf" srcId="{6428DDD2-501D-4D02-A661-EAB0A56C4A2A}" destId="{58172DDE-36F4-498D-9A80-BA513A2EB409}" srcOrd="1" destOrd="0" presId="urn:microsoft.com/office/officeart/2005/8/layout/rings+Icon"/>
    <dgm:cxn modelId="{EA439118-E54C-4C7D-BE84-8A1376AA4831}" type="presParOf" srcId="{6428DDD2-501D-4D02-A661-EAB0A56C4A2A}" destId="{61C62ACB-3E4E-4DAA-99F8-41E46EEB51D2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820B-0159-49B0-8C8C-5EA3741B435C}">
      <dsp:nvSpPr>
        <dsp:cNvPr id="0" name=""/>
        <dsp:cNvSpPr/>
      </dsp:nvSpPr>
      <dsp:spPr>
        <a:xfrm>
          <a:off x="766470" y="0"/>
          <a:ext cx="3250704" cy="325065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Organic-metabolic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242525" y="476048"/>
        <a:ext cx="2298594" cy="2298562"/>
      </dsp:txXfrm>
    </dsp:sp>
    <dsp:sp modelId="{58172DDE-36F4-498D-9A80-BA513A2EB409}">
      <dsp:nvSpPr>
        <dsp:cNvPr id="0" name=""/>
        <dsp:cNvSpPr/>
      </dsp:nvSpPr>
      <dsp:spPr>
        <a:xfrm>
          <a:off x="1885716" y="1983371"/>
          <a:ext cx="3250704" cy="325065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Couples dynamic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361771" y="2459419"/>
        <a:ext cx="2298594" cy="2298562"/>
      </dsp:txXfrm>
    </dsp:sp>
    <dsp:sp modelId="{61C62ACB-3E4E-4DAA-99F8-41E46EEB51D2}">
      <dsp:nvSpPr>
        <dsp:cNvPr id="0" name=""/>
        <dsp:cNvSpPr/>
      </dsp:nvSpPr>
      <dsp:spPr>
        <a:xfrm>
          <a:off x="3196434" y="0"/>
          <a:ext cx="3250704" cy="325065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Affective-cognitive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672489" y="476048"/>
        <a:ext cx="2298594" cy="22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B3519-C80D-4915-95C3-8A07C4FB21EB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DC295-54B9-4C71-9422-DB20C3BBD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3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4000">
              <a:schemeClr val="accent1">
                <a:lumMod val="0"/>
                <a:lumOff val="100000"/>
              </a:schemeClr>
            </a:gs>
            <a:gs pos="92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2">
                <a:lumMod val="75000"/>
              </a:schemeClr>
            </a:gs>
            <a:gs pos="34000">
              <a:schemeClr val="accent1">
                <a:lumMod val="0"/>
                <a:lumOff val="100000"/>
              </a:schemeClr>
            </a:gs>
            <a:gs pos="92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31" y="1380393"/>
            <a:ext cx="10805745" cy="79130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Sexual dysfunction in organic disease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6815" y="2672861"/>
            <a:ext cx="10339754" cy="2110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Dr. Mitra Abdoli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MD. Gynecologist ,FESCM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Fellowship of European Committee of Sexual Medicine</a:t>
            </a:r>
            <a:endParaRPr lang="fa-I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National Association of Iranian Gynecologist and Obstetrics(NIGO)</a:t>
            </a:r>
            <a:endParaRPr lang="fa-IR" sz="24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8" y="167357"/>
            <a:ext cx="10647485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66" y="449890"/>
            <a:ext cx="7984840" cy="60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7" y="597877"/>
            <a:ext cx="9006823" cy="451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7" y="5423071"/>
            <a:ext cx="9006823" cy="7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22" y="114897"/>
            <a:ext cx="10109801" cy="66375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1562" y="3868615"/>
            <a:ext cx="553915" cy="10111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67" y="482406"/>
            <a:ext cx="7897848" cy="59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1" y="232133"/>
            <a:ext cx="9205758" cy="63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729763" y="4455540"/>
            <a:ext cx="11218984" cy="1160585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28701" y="914400"/>
            <a:ext cx="854612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Basic questions: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you sexually active?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 smtClean="0">
                <a:solidFill>
                  <a:prstClr val="black"/>
                </a:solidFill>
                <a:latin typeface="Century Gothic" panose="020B0502020202020204"/>
              </a:rPr>
              <a:t>Any sexual problem :pain </a:t>
            </a:r>
            <a:r>
              <a:rPr lang="en-GB" dirty="0" smtClean="0">
                <a:solidFill>
                  <a:prstClr val="black"/>
                </a:solidFill>
                <a:latin typeface="Century Gothic" panose="020B0502020202020204"/>
              </a:rPr>
              <a:t>,dryness ,difficulty getting aroused ,sexual desire ,satisfaction ,orgasm </a:t>
            </a:r>
            <a:endParaRPr lang="en-GB" dirty="0">
              <a:solidFill>
                <a:prstClr val="black"/>
              </a:solidFill>
              <a:latin typeface="Century Gothic" panose="020B0502020202020204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Any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sexual problem in spouse</a:t>
            </a:r>
          </a:p>
          <a:p>
            <a:pPr marR="0" lvl="1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609" y="4686300"/>
            <a:ext cx="1104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Many problems in postmenopausal women are due to PE/ ED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937" y="261571"/>
            <a:ext cx="8546123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 smtClean="0">
                <a:solidFill>
                  <a:srgbClr val="FF0000"/>
                </a:solidFill>
              </a:rPr>
              <a:t>Medical exam</a:t>
            </a: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bg1"/>
                </a:solidFill>
              </a:rPr>
              <a:t>Full pelvic examination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Ultrasound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External genital exam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Pain trigger point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Pelvic floor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Vaginal PH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bg1"/>
                </a:solidFill>
              </a:rPr>
              <a:t>Lab test(TSH/FBS/Iron/D3/FSH/LH/Prolactin)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bg1"/>
                </a:solidFill>
              </a:rPr>
              <a:t>Total testosterone/SHBG/Free T(for T therapy)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bg1"/>
                </a:solidFill>
              </a:rPr>
              <a:t>Others as indicated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52" y="822734"/>
            <a:ext cx="9403895" cy="52125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8992" y="5530362"/>
            <a:ext cx="2989385" cy="504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16936" y="1638094"/>
            <a:ext cx="6254497" cy="2606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63566" y="2217839"/>
            <a:ext cx="5074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Treatment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845" y="2833392"/>
            <a:ext cx="1084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7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8683" y="3613637"/>
            <a:ext cx="8431823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Etiology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Medical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Physical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Psychological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Emotional</a:t>
            </a:r>
          </a:p>
          <a:p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98684" y="628500"/>
            <a:ext cx="8431823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Female sexual dysfunction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Desire</a:t>
            </a:r>
            <a:b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arousal</a:t>
            </a:r>
            <a:b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orgasm</a:t>
            </a:r>
            <a:b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r>
              <a:rPr lang="en-GB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ain</a:t>
            </a:r>
          </a:p>
        </p:txBody>
      </p:sp>
    </p:spTree>
    <p:extLst>
      <p:ext uri="{BB962C8B-B14F-4D97-AF65-F5344CB8AC3E}">
        <p14:creationId xmlns:p14="http://schemas.microsoft.com/office/powerpoint/2010/main" val="36960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0" y="458473"/>
            <a:ext cx="7559695" cy="5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7953" y="939330"/>
            <a:ext cx="101351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 smtClean="0">
              <a:latin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</a:endParaRPr>
          </a:p>
          <a:p>
            <a:endParaRPr lang="en-GB" sz="1200" dirty="0" smtClean="0">
              <a:latin typeface="Verdana" panose="020B0604030504040204" pitchFamily="34" charset="0"/>
            </a:endParaRPr>
          </a:p>
          <a:p>
            <a:endParaRPr lang="en-GB" sz="1200" dirty="0" smtClean="0">
              <a:latin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VVA/GSM is natural sign of aging, has significant biological, psychological and social consequences.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Systemic Est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Est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dose </a:t>
            </a: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therapies are effective &amp; FDA-approved Result in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 systemic </a:t>
            </a: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absorption in local E</a:t>
            </a:r>
            <a:endParaRPr lang="en-GB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GB" sz="2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long-term </a:t>
            </a: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 without medical risk or endometrial stimulation.</a:t>
            </a:r>
          </a:p>
          <a:p>
            <a:pPr marL="971550" lvl="1" indent="-514350">
              <a:buFont typeface="+mj-lt"/>
              <a:buAutoNum type="alphaLcPeriod"/>
            </a:pPr>
            <a:endParaRPr lang="en-GB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28" y="313143"/>
            <a:ext cx="3113593" cy="76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2870" y="393192"/>
            <a:ext cx="329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Estrogen therapy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97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1506861" y="5195017"/>
            <a:ext cx="2924432" cy="100218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53" y="267275"/>
            <a:ext cx="2725615" cy="654908"/>
          </a:xfrm>
          <a:prstGeom prst="roundRect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79815" y="325850"/>
            <a:ext cx="9144000" cy="952500"/>
          </a:xfrm>
        </p:spPr>
        <p:txBody>
          <a:bodyPr>
            <a:normAutofit/>
          </a:bodyPr>
          <a:lstStyle/>
          <a:p>
            <a:pPr rtl="1"/>
            <a:r>
              <a:rPr lang="en-US" sz="24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Androgens</a:t>
            </a:r>
            <a:br>
              <a:rPr lang="en-US" sz="24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4294967295"/>
          </p:nvPr>
        </p:nvSpPr>
        <p:spPr>
          <a:xfrm>
            <a:off x="988541" y="1369600"/>
            <a:ext cx="10369550" cy="2101850"/>
          </a:xfrm>
        </p:spPr>
        <p:txBody>
          <a:bodyPr>
            <a:noAutofit/>
          </a:bodyPr>
          <a:lstStyle/>
          <a:p>
            <a:pPr lvl="0" algn="l" defTabSz="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9000"/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Testosterone preparations: </a:t>
            </a:r>
            <a:endParaRPr lang="en-GB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subcutaneous implants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transdermal testosterone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patches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oral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formulations </a:t>
            </a:r>
            <a:endParaRPr lang="en-GB" sz="2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often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combination with estrogen therapies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2" y="4003589"/>
            <a:ext cx="4342668" cy="26505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15297" y="4979773"/>
            <a:ext cx="2014152" cy="79083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0984" y="5156824"/>
            <a:ext cx="877330" cy="38241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0596" y="5156824"/>
            <a:ext cx="836140" cy="38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8541" y="4003589"/>
            <a:ext cx="535459" cy="432487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334" y="5156824"/>
            <a:ext cx="465548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rtl="1">
              <a:lnSpc>
                <a:spcPct val="150000"/>
              </a:lnSpc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systemic T: Increase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libido</a:t>
            </a:r>
            <a:endParaRPr lang="en-US" b="1" dirty="0" smtClean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lvl="1" rtl="1">
              <a:lnSpc>
                <a:spcPct val="150000"/>
              </a:lnSpc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Vaginal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T: Decrease vulvovaginal atrophy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1039" y="4094839"/>
            <a:ext cx="4342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760" y="2041574"/>
            <a:ext cx="11098355" cy="21698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There </a:t>
            </a:r>
            <a:r>
              <a:rPr lang="en-GB" dirty="0">
                <a:solidFill>
                  <a:schemeClr val="bg1"/>
                </a:solidFill>
              </a:rPr>
              <a:t>is no testosterone level for diagnosis of HSDD or for </a:t>
            </a:r>
            <a:r>
              <a:rPr lang="en-GB" dirty="0" smtClean="0">
                <a:solidFill>
                  <a:schemeClr val="bg1"/>
                </a:solidFill>
              </a:rPr>
              <a:t>use as </a:t>
            </a:r>
            <a:r>
              <a:rPr lang="en-GB" dirty="0">
                <a:solidFill>
                  <a:schemeClr val="bg1"/>
                </a:solidFill>
              </a:rPr>
              <a:t>a treatment target.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Total </a:t>
            </a:r>
            <a:r>
              <a:rPr lang="en-GB" dirty="0">
                <a:solidFill>
                  <a:schemeClr val="bg1"/>
                </a:solidFill>
              </a:rPr>
              <a:t>testosterone concentration is the best practical assay.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Total </a:t>
            </a:r>
            <a:r>
              <a:rPr lang="en-GB" dirty="0">
                <a:solidFill>
                  <a:schemeClr val="bg1"/>
                </a:solidFill>
              </a:rPr>
              <a:t>testosterone and SHBG should be measured </a:t>
            </a:r>
            <a:r>
              <a:rPr lang="en-GB" dirty="0" smtClean="0">
                <a:solidFill>
                  <a:schemeClr val="bg1"/>
                </a:solidFill>
              </a:rPr>
              <a:t>before initiating </a:t>
            </a:r>
            <a:r>
              <a:rPr lang="en-GB" dirty="0">
                <a:solidFill>
                  <a:schemeClr val="bg1"/>
                </a:solidFill>
              </a:rPr>
              <a:t>therapy.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Proper </a:t>
            </a:r>
            <a:r>
              <a:rPr lang="en-GB" dirty="0">
                <a:solidFill>
                  <a:schemeClr val="bg1"/>
                </a:solidFill>
              </a:rPr>
              <a:t>dosing should attain and maintain total </a:t>
            </a:r>
            <a:r>
              <a:rPr lang="en-GB" dirty="0" smtClean="0">
                <a:solidFill>
                  <a:schemeClr val="bg1"/>
                </a:solidFill>
              </a:rPr>
              <a:t>testosterone levels </a:t>
            </a:r>
            <a:r>
              <a:rPr lang="en-GB" dirty="0">
                <a:solidFill>
                  <a:schemeClr val="bg1"/>
                </a:solidFill>
              </a:rPr>
              <a:t>in the premenopausal physiological range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2707" y="2164665"/>
            <a:ext cx="11098355" cy="21698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Compounded testosterone, pellets, IM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injections ,oral formulations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 not recommended.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Additional testing and alternative strategies may be required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assess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failure to respond to typical testosterone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treatment, particularly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when testosterone or SHBG levels are high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an approved female formulation is not available, one-tenth of a standard male dose can usually achieve the normal premenopausal physiological range.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577" y="1063869"/>
            <a:ext cx="1112226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C00000"/>
                </a:solidFill>
              </a:rPr>
              <a:t>Contraindication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bg1"/>
                </a:solidFill>
              </a:rPr>
              <a:t>signs </a:t>
            </a:r>
            <a:r>
              <a:rPr lang="en-GB" sz="2400" dirty="0">
                <a:solidFill>
                  <a:schemeClr val="bg1"/>
                </a:solidFill>
              </a:rPr>
              <a:t>of clinical </a:t>
            </a:r>
            <a:r>
              <a:rPr lang="en-GB" sz="2400" dirty="0" smtClean="0">
                <a:solidFill>
                  <a:schemeClr val="bg1"/>
                </a:solidFill>
              </a:rPr>
              <a:t>androgen excess (acne</a:t>
            </a:r>
            <a:r>
              <a:rPr lang="en-GB" sz="2400" dirty="0">
                <a:solidFill>
                  <a:schemeClr val="bg1"/>
                </a:solidFill>
              </a:rPr>
              <a:t>, hirsutism, androgenic alopecia)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bg1"/>
                </a:solidFill>
              </a:rPr>
              <a:t>using an </a:t>
            </a:r>
            <a:r>
              <a:rPr lang="it-IT" sz="2400" dirty="0" smtClean="0">
                <a:solidFill>
                  <a:schemeClr val="bg1"/>
                </a:solidFill>
              </a:rPr>
              <a:t>antiandrogenic </a:t>
            </a:r>
            <a:r>
              <a:rPr lang="it-IT" sz="2400" dirty="0">
                <a:solidFill>
                  <a:schemeClr val="bg1"/>
                </a:solidFill>
              </a:rPr>
              <a:t>medication </a:t>
            </a:r>
            <a:r>
              <a:rPr lang="it-IT" sz="2400" dirty="0" smtClean="0">
                <a:solidFill>
                  <a:schemeClr val="bg1"/>
                </a:solidFill>
              </a:rPr>
              <a:t>(finasteride</a:t>
            </a:r>
            <a:r>
              <a:rPr lang="it-IT" sz="2400" dirty="0">
                <a:solidFill>
                  <a:schemeClr val="bg1"/>
                </a:solidFill>
              </a:rPr>
              <a:t>, dutasteride). 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bg1"/>
                </a:solidFill>
              </a:rPr>
              <a:t>hormone-dependent neoplasia should </a:t>
            </a:r>
            <a:r>
              <a:rPr lang="en-GB" sz="2400" dirty="0">
                <a:solidFill>
                  <a:schemeClr val="bg1"/>
                </a:solidFill>
              </a:rPr>
              <a:t>only be recommended in </a:t>
            </a:r>
            <a:r>
              <a:rPr lang="en-GB" sz="2400" dirty="0" smtClean="0">
                <a:solidFill>
                  <a:schemeClr val="bg1"/>
                </a:solidFill>
              </a:rPr>
              <a:t>consultation with oncologist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bg1"/>
                </a:solidFill>
              </a:rPr>
              <a:t>Women </a:t>
            </a:r>
            <a:r>
              <a:rPr lang="en-GB" sz="2400" dirty="0">
                <a:solidFill>
                  <a:schemeClr val="bg1"/>
                </a:solidFill>
              </a:rPr>
              <a:t>with a high SHBG </a:t>
            </a:r>
            <a:r>
              <a:rPr lang="en-GB" sz="2400" dirty="0" smtClean="0">
                <a:solidFill>
                  <a:schemeClr val="bg1"/>
                </a:solidFill>
              </a:rPr>
              <a:t>concentration are </a:t>
            </a:r>
            <a:r>
              <a:rPr lang="en-GB" sz="2400" dirty="0">
                <a:solidFill>
                  <a:schemeClr val="bg1"/>
                </a:solidFill>
              </a:rPr>
              <a:t>less likely to experience treatment benefit</a:t>
            </a:r>
            <a:endParaRPr lang="en-GB" sz="2400" b="1" i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1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408" y="2910144"/>
            <a:ext cx="11588262" cy="967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ral DHEA not recommended for HSDD in postmenopausal women with normal adrenal function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vaginal DHEA (FDA approved) only effective for dyspareunia because of vulvovaginal atrophy.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408" y="105508"/>
            <a:ext cx="356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293" y="1023847"/>
            <a:ext cx="1132449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DHEA: production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declines with increasing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age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low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levels of DHEA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associate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with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low desire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81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9838" y="1215838"/>
            <a:ext cx="1013518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Synthetic steroid 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selective tissue estrogenic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activity regulator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600" baseline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an estrogen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androgen and progesterone in multiple tissues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Treating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mood and sexual desire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600" baseline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term safety ???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Previous breast cancer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over 60 y(Increased risk of stroke)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28" y="313143"/>
            <a:ext cx="3113593" cy="76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3162" y="454738"/>
            <a:ext cx="329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Tibolone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7953" y="939330"/>
            <a:ext cx="1013518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counselling 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physiologic and psychologic change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600" noProof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Couple relationship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600" noProof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in desire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Psychosexual management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600" noProof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Behavioral 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Psychosexual therapy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600" noProof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Couple 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28" y="313143"/>
            <a:ext cx="3943526" cy="76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2870" y="393192"/>
            <a:ext cx="403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Psychosocial therapy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0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4112" y="426675"/>
            <a:ext cx="11109752" cy="28968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ctrTitle" idx="4294967295"/>
          </p:nvPr>
        </p:nvSpPr>
        <p:spPr>
          <a:xfrm>
            <a:off x="638163" y="595565"/>
            <a:ext cx="10661650" cy="15621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Neurokinin 3 (NK3) receptor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signalling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 a key role in positive and negative feedback loops regulating the hypothalamic-pituitary-gonadal (HPG)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axis.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absence of estrogen 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proportion of the brain chemical neurokinin 3 (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NK3)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trigger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disruption in the brain's ability to regulate body temperature. </a:t>
            </a:r>
          </a:p>
        </p:txBody>
      </p:sp>
      <p:cxnSp>
        <p:nvCxnSpPr>
          <p:cNvPr id="16" name="Curved Connector 15"/>
          <p:cNvCxnSpPr/>
          <p:nvPr/>
        </p:nvCxnSpPr>
        <p:spPr>
          <a:xfrm rot="5400000">
            <a:off x="1767924" y="3483542"/>
            <a:ext cx="1192120" cy="872021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6954" y="4515613"/>
            <a:ext cx="2158807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Hot Flash</a:t>
            </a:r>
            <a:endParaRPr lang="en-GB" sz="3200" b="1" i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12" y="3172289"/>
            <a:ext cx="5746402" cy="321798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842238" y="1941406"/>
            <a:ext cx="615462" cy="272562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1436077" y="2487289"/>
            <a:ext cx="594946" cy="251428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76945" y="3923905"/>
            <a:ext cx="5934809" cy="381586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GB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536" y="3923905"/>
            <a:ext cx="8431823" cy="230832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Psychological factors</a:t>
            </a:r>
            <a:endParaRPr lang="en-GB" sz="2400" b="1" dirty="0">
              <a:solidFill>
                <a:srgbClr val="FF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lvl="1"/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Satisfaction with relation</a:t>
            </a:r>
          </a:p>
          <a:p>
            <a:pPr lvl="1"/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 image</a:t>
            </a:r>
          </a:p>
          <a:p>
            <a:pPr lvl="1"/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Earlier negative experiences</a:t>
            </a:r>
          </a:p>
          <a:p>
            <a:pPr lvl="1"/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4535" y="703556"/>
            <a:ext cx="8431823" cy="2628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04540" y="879232"/>
            <a:ext cx="8431823" cy="304698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Medical aspects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contraception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pregnancy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 disease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surgery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ging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15561" y="1529861"/>
            <a:ext cx="8071339" cy="4387973"/>
          </a:xfrm>
        </p:spPr>
        <p:txBody>
          <a:bodyPr/>
          <a:lstStyle/>
          <a:p>
            <a:pPr algn="l">
              <a:buClrTx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non hormonal drug</a:t>
            </a:r>
            <a:endParaRPr lang="fa-IR" sz="32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Tx/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SSRI</a:t>
            </a:r>
          </a:p>
          <a:p>
            <a:pPr algn="l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SNRI</a:t>
            </a:r>
          </a:p>
          <a:p>
            <a:pPr algn="l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Clonidine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Herbal products can affect physical and sexual state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a-IR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a-IR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6139" y="949569"/>
            <a:ext cx="111486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Targeting KNDY Neurons</a:t>
            </a:r>
          </a:p>
          <a:p>
            <a:pPr lvl="0">
              <a:defRPr/>
            </a:pPr>
            <a:endParaRPr lang="en-US" sz="2000" b="1" i="1" dirty="0">
              <a:solidFill>
                <a:srgbClr val="FF0000"/>
              </a:solidFill>
              <a:latin typeface="Calibri" panose="020F0502020204030204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Fezolinetant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Neurokinin 3 receptor antagonists</a:t>
            </a:r>
            <a:endParaRPr kumimoji="0" lang="fa-IR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treatment/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non-hormonal therapies for the treatment of vasomotor symptoms in menopausal women </a:t>
            </a:r>
            <a:endParaRPr lang="en-GB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Thermoregulation (4-12 week)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FDA approved: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771" y="949569"/>
            <a:ext cx="11641014" cy="420272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16" y="677008"/>
            <a:ext cx="114827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Premature Ovarian Insufficiency and Early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Menopause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Menopausal hormone therapy (MHT) is strongly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recommended for early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menopause, at least until the age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of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natural menopause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relieving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symptoms 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preventing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long-term medical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conditions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Physiological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replacement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of estrogen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(and progesterone if the uterus is intact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controversies surrounding the use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of MHT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concerning benefits and risks should not apply to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premature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and early menopause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population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87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89989" y="321276"/>
            <a:ext cx="457200" cy="69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85138" y="6137031"/>
            <a:ext cx="4369777" cy="3868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93431"/>
            <a:ext cx="9108831" cy="6330461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80592" y="450546"/>
            <a:ext cx="4281854" cy="5627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2668" y="340642"/>
            <a:ext cx="518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Myths about sexuality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5" y="1335024"/>
            <a:ext cx="10077152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3277" y="1552988"/>
            <a:ext cx="9588844" cy="31880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7482" y="1746580"/>
            <a:ext cx="9020433" cy="243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Meno-pause </a:t>
            </a:r>
          </a:p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 smtClean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Is not 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Sex-pause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9862" y="5099538"/>
            <a:ext cx="9056077" cy="89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upper age limit for sexual activity</a:t>
            </a:r>
          </a:p>
        </p:txBody>
      </p:sp>
    </p:spTree>
    <p:extLst>
      <p:ext uri="{BB962C8B-B14F-4D97-AF65-F5344CB8AC3E}">
        <p14:creationId xmlns:p14="http://schemas.microsoft.com/office/powerpoint/2010/main" val="23023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54955" y="1476375"/>
            <a:ext cx="8825658" cy="195798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Pelvic organ prolapse and </a:t>
            </a:r>
            <a:b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</a:b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Sexual Function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3692" y="2180492"/>
            <a:ext cx="113244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Correlation between SF/pelvic floor disorder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Higher score in POP: </a:t>
            </a:r>
          </a:p>
          <a:p>
            <a:pPr marL="914400" marR="0" lvl="2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decreased arousal</a:t>
            </a:r>
          </a:p>
          <a:p>
            <a:pPr marL="914400" marR="0" lvl="2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nfrequent orgasm</a:t>
            </a:r>
          </a:p>
          <a:p>
            <a:pPr marL="914400" marR="0" lvl="2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Increased dyspareunia(due to body image and self steam more than change in anatomy)</a:t>
            </a:r>
          </a:p>
          <a:p>
            <a:pPr marL="1371600" marR="0" lvl="3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405" y="588862"/>
            <a:ext cx="101052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Prevalence FSD in POP : 25-63%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higher stage POP (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regardless of vaginal topography but dependent body image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1688123" y="1046286"/>
            <a:ext cx="826478" cy="47478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7315" y="2892669"/>
            <a:ext cx="113244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Associated factor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menopause(deceased sexual interest/arousal)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low lubrication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low androgen: low desire/genital sensation/ responsiveness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Depression , social factor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117" y="1452973"/>
            <a:ext cx="11043409" cy="9541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correlation with vaginal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dimension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sexual activity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 SF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50" normalizeH="0" baseline="0" noProof="0" dirty="0">
              <a:ln w="0"/>
              <a:solidFill>
                <a:srgbClr val="EE581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3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154" y="2804746"/>
            <a:ext cx="113244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Attention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14400" marR="0" lvl="2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Patient selection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specially in</a:t>
            </a:r>
          </a:p>
          <a:p>
            <a:pPr marL="1371600" marR="0" lvl="3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pelvic floor dysfunction(muscle spasm ,trigger point, interstitial cystitis) </a:t>
            </a:r>
          </a:p>
          <a:p>
            <a:pPr marL="1371600" marR="0" lvl="3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Vulvodynia</a:t>
            </a:r>
          </a:p>
          <a:p>
            <a:pPr marL="1371600" marR="0" lvl="3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Chronic constipation</a:t>
            </a:r>
          </a:p>
          <a:p>
            <a:pPr marL="1371600" marR="0" lvl="3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Obstructive lower urinary tract syndrome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865" y="769104"/>
            <a:ext cx="10105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Effect of surgery of pop surgical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Dissection             tissue damage ,devascularisation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denervation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Decreased vaginal blood flow and fibrosis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Mesh           dyspareunia, tissue contracture ,mesh erosion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1761" y="6062697"/>
            <a:ext cx="997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patients maybe has more complication and less satisfaction especially in Coitus UI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91509" y="1334252"/>
            <a:ext cx="606669" cy="23739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79333" y="2182748"/>
            <a:ext cx="606669" cy="23739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1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2708" y="1055077"/>
            <a:ext cx="113244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Prevalence of sexual problems decreased with increasing 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except in trouble lubricating</a:t>
            </a:r>
          </a:p>
          <a:p>
            <a:pPr marL="2857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Significantly related to marital status (Divorced , widowed : elevated risk)</a:t>
            </a:r>
          </a:p>
          <a:p>
            <a:pPr marL="2857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Educational status (desire/orgasm/pain/sexual anxiety)</a:t>
            </a:r>
          </a:p>
          <a:p>
            <a:pPr marL="2857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Urinary tract symptoms: arousal /pain disorder in women</a:t>
            </a:r>
          </a:p>
          <a:p>
            <a:pPr marL="2857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 </a:t>
            </a:r>
          </a:p>
        </p:txBody>
      </p:sp>
    </p:spTree>
    <p:extLst>
      <p:ext uri="{BB962C8B-B14F-4D97-AF65-F5344CB8AC3E}">
        <p14:creationId xmlns:p14="http://schemas.microsoft.com/office/powerpoint/2010/main" val="6162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3690" y="2540976"/>
            <a:ext cx="1083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220" y="1353794"/>
            <a:ext cx="101052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Prevalence of urinary Incontinence : 43-45%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Sexual dysfunction: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29% in SI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71% in UI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MUI(mixed)lower quality of life(QOL)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9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354" y="439615"/>
            <a:ext cx="393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UI &amp; FSD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6431" y="1573823"/>
            <a:ext cx="7763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affect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Lubrication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Orgasm , Sexual satisfaction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Indirectly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Dermatitis and vulvar irritation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Dyspareunia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 engaging in sexual activity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654" y="1433147"/>
            <a:ext cx="9935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34% : HSDD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23% : Arousal disorder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11% : orgasmic deficiency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7% : Lower desire , lubrication , sexual satisfaction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4018" y="2115574"/>
            <a:ext cx="1083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Prevalence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Coitus urinary incontinence (CUI) :10-27%</a:t>
            </a:r>
          </a:p>
          <a:p>
            <a:pPr marL="4572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During in orgasm related to Detrusor over activity</a:t>
            </a:r>
          </a:p>
          <a:p>
            <a:pPr marL="4572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During penetration or thrust related to SI </a:t>
            </a:r>
          </a:p>
          <a:p>
            <a:pPr marL="4572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More effect On QOL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930" y="1617785"/>
            <a:ext cx="10067193" cy="3573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3179" y="524502"/>
            <a:ext cx="108379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Treatment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Biofeedback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Functional electrical stimulation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Pelvic floor muscle exercise 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Vaginal cones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dirty="0" smtClean="0">
                <a:solidFill>
                  <a:prstClr val="black"/>
                </a:solidFill>
                <a:latin typeface="Century Gothic" panose="020B0502020202020204"/>
              </a:rPr>
              <a:t>Energy base devices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372102" y="2362784"/>
            <a:ext cx="1059472" cy="2446607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1300" y="3355254"/>
            <a:ext cx="5269524" cy="46166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5818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Pelvic Rehabilitation Program(PRP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5818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E5818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784" y="1273928"/>
            <a:ext cx="11456377" cy="4407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66" y="1224879"/>
            <a:ext cx="101052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Behavioral treatment: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Empting bladder before sexual activity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void ingestion fluid one hour before love making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Intercourse at female recumbent position(decreasing prolapse pressure and leakage)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Water base lubricant/vaginal estrogen(decreased trauma)</a:t>
            </a:r>
          </a:p>
        </p:txBody>
      </p:sp>
    </p:spTree>
    <p:extLst>
      <p:ext uri="{BB962C8B-B14F-4D97-AF65-F5344CB8AC3E}">
        <p14:creationId xmlns:p14="http://schemas.microsoft.com/office/powerpoint/2010/main" val="10080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285" y="465992"/>
            <a:ext cx="830873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Treatment pain after urogynecological surgery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Analgesics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Anti inflammatory drugs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Muscle relaxant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Local anesthetics injection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Nerve block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Steroid injection at trigger point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 vaginal injection of BOTOX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315" y="4572000"/>
            <a:ext cx="1142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Successful surgery and improvement SF : pre-existing behavioral- emotive and partner related factors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937" y="4369804"/>
            <a:ext cx="11473962" cy="773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9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5" y="2145323"/>
            <a:ext cx="10802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Sexual counselling skills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 empathy the effects Of POP on sexual life as well as overall quality of life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View of her self , embarrassing ,relationship with partner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Describe all available treatment(surgical and non surgical)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Follow patient for improvement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222" y="835048"/>
            <a:ext cx="10105293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role of cervix in sexual function is unclear and controversy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Important to consider both urinary and sexual health concerns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0292" y="2391508"/>
            <a:ext cx="10823331" cy="28750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31" y="520424"/>
            <a:ext cx="6030576" cy="5527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0897" y="6131785"/>
            <a:ext cx="453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Partner dyspareunia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5622" y="743885"/>
            <a:ext cx="3675185" cy="729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390" y="827315"/>
            <a:ext cx="2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hispareunia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69" y="313654"/>
            <a:ext cx="7274607" cy="641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2">
                <a:lumMod val="75000"/>
              </a:schemeClr>
            </a:gs>
            <a:gs pos="34000">
              <a:schemeClr val="accent1">
                <a:lumMod val="0"/>
                <a:lumOff val="100000"/>
              </a:schemeClr>
            </a:gs>
            <a:gs pos="92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76375"/>
            <a:ext cx="8825658" cy="1957981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Sexual </a:t>
            </a:r>
            <a:r>
              <a:rPr lang="en-GB" sz="6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life </a:t>
            </a:r>
            <a:br>
              <a:rPr lang="en-GB" sz="6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GB" sz="6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after </a:t>
            </a:r>
            <a:r>
              <a:rPr lang="en-GB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menopause</a:t>
            </a:r>
          </a:p>
        </p:txBody>
      </p:sp>
    </p:spTree>
    <p:extLst>
      <p:ext uri="{BB962C8B-B14F-4D97-AF65-F5344CB8AC3E}">
        <p14:creationId xmlns:p14="http://schemas.microsoft.com/office/powerpoint/2010/main" val="7657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999232" y="2665951"/>
            <a:ext cx="2889504" cy="110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4301" y="158263"/>
            <a:ext cx="11207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personal </a:t>
            </a:r>
            <a:r>
              <a:rPr lang="en-GB" sz="2000" dirty="0">
                <a:solidFill>
                  <a:schemeClr val="bg1"/>
                </a:solidFill>
              </a:rPr>
              <a:t>and relationship </a:t>
            </a:r>
            <a:r>
              <a:rPr lang="en-GB" sz="2000" dirty="0" smtClean="0">
                <a:solidFill>
                  <a:schemeClr val="bg1"/>
                </a:solidFill>
              </a:rPr>
              <a:t>distress: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800100" lvl="2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psychosocial factors</a:t>
            </a:r>
          </a:p>
          <a:p>
            <a:pPr marL="800100" lvl="2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the </a:t>
            </a:r>
            <a:r>
              <a:rPr lang="en-GB" sz="2000" dirty="0">
                <a:solidFill>
                  <a:schemeClr val="bg1"/>
                </a:solidFill>
              </a:rPr>
              <a:t>biological changes at </a:t>
            </a:r>
            <a:r>
              <a:rPr lang="en-GB" sz="2000" dirty="0" smtClean="0">
                <a:solidFill>
                  <a:schemeClr val="bg1"/>
                </a:solidFill>
              </a:rPr>
              <a:t>menopause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1024" y="2973221"/>
            <a:ext cx="299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Menopause</a:t>
            </a: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614" y="1787869"/>
            <a:ext cx="381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Low sexual desire</a:t>
            </a:r>
            <a:endParaRPr lang="en-GB" sz="20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468" y="3712687"/>
            <a:ext cx="381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Increased prevalence of physical symptoms</a:t>
            </a:r>
            <a:endParaRPr lang="en-GB" sz="20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2212" y="4278906"/>
            <a:ext cx="381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Frequency of sexual activity</a:t>
            </a:r>
            <a:endParaRPr lang="en-GB" sz="20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61638" y="4323617"/>
            <a:ext cx="20574" cy="35028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54546" y="3114440"/>
            <a:ext cx="381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orgasm</a:t>
            </a:r>
            <a:endParaRPr lang="en-GB" sz="20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654546" y="3164680"/>
            <a:ext cx="17145" cy="42662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p Arrow 21"/>
          <p:cNvSpPr/>
          <p:nvPr/>
        </p:nvSpPr>
        <p:spPr>
          <a:xfrm>
            <a:off x="4143611" y="2205760"/>
            <a:ext cx="521207" cy="368532"/>
          </a:xfrm>
          <a:prstGeom prst="upArrow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5923026" y="3132640"/>
            <a:ext cx="475488" cy="430480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4592288">
            <a:off x="4408847" y="3873718"/>
            <a:ext cx="475488" cy="430480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8328083">
            <a:off x="2533962" y="3376064"/>
            <a:ext cx="475488" cy="430480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0" y="5046785"/>
            <a:ext cx="2347163" cy="156985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524912" y="5118711"/>
            <a:ext cx="426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Good past sexual HX.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Good physical and mental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Healthy marital relationship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Higher education /social class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24913" y="5046785"/>
            <a:ext cx="4353496" cy="15650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09999" y="5467309"/>
            <a:ext cx="303966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Positive effect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897792" y="5671773"/>
            <a:ext cx="578989" cy="1758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370" y="196656"/>
            <a:ext cx="1137724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Sexual dysfunction in relation to age and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menopause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400" noProof="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HSDD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Inadequate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lubrication, vaginal dryness, and 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dyspareunia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 in intensity, duration of stimulation needed for arousal and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orgasm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orgasmic response: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muted or take longer to 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frequency of sexual activity 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 than men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estrogen , androgen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desire, poor arousal, dyspareunia, impaired orgasm 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reduced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sexual 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satisfaction</a:t>
            </a:r>
          </a:p>
          <a:p>
            <a:pPr marL="0" lvl="1"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081953" y="3771735"/>
            <a:ext cx="545123" cy="1758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2359269" y="4360818"/>
            <a:ext cx="545123" cy="1758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515600" y="196656"/>
            <a:ext cx="483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  <a:endParaRPr lang="en-GB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271" y="1015626"/>
            <a:ext cx="102254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emotional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 cognitive aspects of sexuality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type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menopause (natural or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surgical)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achievement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reproductive goals, education, body image, and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self-esteem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33185" y="246185"/>
            <a:ext cx="562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endParaRPr lang="en-GB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3" y="3256026"/>
            <a:ext cx="2980980" cy="1765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05" y="3017169"/>
            <a:ext cx="2956612" cy="25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190261" y="3139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25061" y="5732585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Age- related changes in midlife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7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1445</TotalTime>
  <Words>1212</Words>
  <Application>Microsoft Office PowerPoint</Application>
  <PresentationFormat>Widescreen</PresentationFormat>
  <Paragraphs>244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Arabic Typesetting</vt:lpstr>
      <vt:lpstr>Arial</vt:lpstr>
      <vt:lpstr>Arial Rounded MT Bold</vt:lpstr>
      <vt:lpstr>B Titr</vt:lpstr>
      <vt:lpstr>Berlin Sans FB</vt:lpstr>
      <vt:lpstr>Britannic Bold</vt:lpstr>
      <vt:lpstr>Calibri</vt:lpstr>
      <vt:lpstr>Century Gothic</vt:lpstr>
      <vt:lpstr>Courier New</vt:lpstr>
      <vt:lpstr>Gadugi</vt:lpstr>
      <vt:lpstr>Verdana</vt:lpstr>
      <vt:lpstr>Wingdings</vt:lpstr>
      <vt:lpstr>Wingdings 3</vt:lpstr>
      <vt:lpstr>Ion</vt:lpstr>
      <vt:lpstr>Sexual dysfunction in organic disease</vt:lpstr>
      <vt:lpstr>PowerPoint Presentation</vt:lpstr>
      <vt:lpstr> </vt:lpstr>
      <vt:lpstr>PowerPoint Presentation</vt:lpstr>
      <vt:lpstr>Sexual life  after menopause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Androgens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Neurokinin 3 (NK3) receptor signalling play a key role in positive and negative feedback loops regulating the hypothalamic-pituitary-gonadal (HPG) axis. the absence of estrogen            greater proportion of the brain chemical neurokinin 3 (NK3)         trigger a disruption in the brain's ability to regulate body temperature.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organ prolapse and  Sexual Function</dc:title>
  <dc:creator>Lenovo</dc:creator>
  <cp:lastModifiedBy>Lenovo</cp:lastModifiedBy>
  <cp:revision>115</cp:revision>
  <dcterms:created xsi:type="dcterms:W3CDTF">2024-10-13T05:15:03Z</dcterms:created>
  <dcterms:modified xsi:type="dcterms:W3CDTF">2024-11-04T10:21:30Z</dcterms:modified>
</cp:coreProperties>
</file>