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2" r:id="rId3"/>
    <p:sldId id="273" r:id="rId4"/>
    <p:sldId id="257" r:id="rId5"/>
    <p:sldId id="270" r:id="rId6"/>
    <p:sldId id="271" r:id="rId7"/>
    <p:sldId id="258" r:id="rId8"/>
    <p:sldId id="259" r:id="rId9"/>
    <p:sldId id="260" r:id="rId10"/>
    <p:sldId id="261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9862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83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7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2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7501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48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467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74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73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18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54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18DAE1C-8860-463E-9E50-5DC9C6D547E7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E258F4B-BB6A-4009-9C3A-A0721EDD9EF0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81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 smtClean="0"/>
              <a:t>Urinary Symptoms </a:t>
            </a:r>
            <a:r>
              <a:rPr lang="en-US" sz="7200" dirty="0"/>
              <a:t>of BPH</a:t>
            </a:r>
            <a:endParaRPr lang="en-US" sz="7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4480" y="5220976"/>
            <a:ext cx="9144000" cy="760100"/>
          </a:xfrm>
        </p:spPr>
        <p:txBody>
          <a:bodyPr/>
          <a:lstStyle/>
          <a:p>
            <a:pPr algn="ctr"/>
            <a:r>
              <a:rPr lang="en-US" dirty="0" smtClean="0"/>
              <a:t>MAHDI RAMEZANI</a:t>
            </a:r>
          </a:p>
        </p:txBody>
      </p:sp>
    </p:spTree>
    <p:extLst>
      <p:ext uri="{BB962C8B-B14F-4D97-AF65-F5344CB8AC3E}">
        <p14:creationId xmlns:p14="http://schemas.microsoft.com/office/powerpoint/2010/main" val="3930621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Another study has estimated that 90% of men between 45 and 80 years of age suffer some type of LUTS</a:t>
            </a:r>
            <a:r>
              <a:rPr lang="en-US" sz="2400" dirty="0"/>
              <a:t>. however, symptoms are often mild or not very </a:t>
            </a:r>
            <a:r>
              <a:rPr lang="en-US" sz="2400" dirty="0" smtClean="0"/>
              <a:t>bothersome.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Although LUTS/BPH is not often a life threatening condition, the impact of LUTS/BPH on </a:t>
            </a:r>
            <a:r>
              <a:rPr lang="en-US" sz="2400" dirty="0" err="1" smtClean="0"/>
              <a:t>QoL</a:t>
            </a:r>
            <a:r>
              <a:rPr lang="en-US" sz="2400" dirty="0" smtClean="0"/>
              <a:t> can be significant and should not be underestimated.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The IPSS, a validated self administered questionnaire, can provide clinicians with information regarding the symptom burden patients are experiencing.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027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3063" y="230213"/>
            <a:ext cx="5930591" cy="6492875"/>
          </a:xfrm>
        </p:spPr>
      </p:pic>
    </p:spTree>
    <p:extLst>
      <p:ext uri="{BB962C8B-B14F-4D97-AF65-F5344CB8AC3E}">
        <p14:creationId xmlns:p14="http://schemas.microsoft.com/office/powerpoint/2010/main" val="130947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</a:rPr>
              <a:t>The </a:t>
            </a:r>
            <a:r>
              <a:rPr lang="en-US" sz="2400" dirty="0">
                <a:solidFill>
                  <a:schemeClr val="tx1"/>
                </a:solidFill>
              </a:rPr>
              <a:t>term </a:t>
            </a:r>
            <a:r>
              <a:rPr lang="en-US" sz="2400" b="1" dirty="0">
                <a:solidFill>
                  <a:schemeClr val="tx1"/>
                </a:solidFill>
              </a:rPr>
              <a:t>benign prostatic hyperplasia (BPH</a:t>
            </a:r>
            <a:r>
              <a:rPr lang="en-US" sz="2400" b="1" dirty="0" smtClean="0">
                <a:solidFill>
                  <a:schemeClr val="tx1"/>
                </a:solidFill>
              </a:rPr>
              <a:t>) </a:t>
            </a:r>
            <a:r>
              <a:rPr lang="en-US" sz="2400" dirty="0" smtClean="0">
                <a:solidFill>
                  <a:schemeClr val="tx1"/>
                </a:solidFill>
              </a:rPr>
              <a:t>has </a:t>
            </a:r>
            <a:r>
              <a:rPr lang="en-US" sz="2400" dirty="0">
                <a:solidFill>
                  <a:schemeClr val="tx1"/>
                </a:solidFill>
              </a:rPr>
              <a:t>been historically </a:t>
            </a:r>
            <a:r>
              <a:rPr lang="en-US" sz="2400" dirty="0" smtClean="0">
                <a:solidFill>
                  <a:schemeClr val="tx1"/>
                </a:solidFill>
              </a:rPr>
              <a:t>used </a:t>
            </a:r>
            <a:r>
              <a:rPr lang="en-US" sz="2400" dirty="0">
                <a:solidFill>
                  <a:schemeClr val="tx1"/>
                </a:solidFill>
              </a:rPr>
              <a:t>to define a disease characterized by symptoms of urinary </a:t>
            </a:r>
            <a:r>
              <a:rPr lang="en-US" sz="2400" dirty="0" smtClean="0">
                <a:solidFill>
                  <a:schemeClr val="tx1"/>
                </a:solidFill>
              </a:rPr>
              <a:t>dysfunction </a:t>
            </a:r>
            <a:r>
              <a:rPr lang="en-US" sz="2400" dirty="0">
                <a:solidFill>
                  <a:schemeClr val="tx1"/>
                </a:solidFill>
              </a:rPr>
              <a:t>as a consequence of an obstacle to micturition </a:t>
            </a:r>
            <a:r>
              <a:rPr lang="en-US" sz="2400" dirty="0" smtClean="0">
                <a:solidFill>
                  <a:schemeClr val="tx1"/>
                </a:solidFill>
              </a:rPr>
              <a:t>caused </a:t>
            </a:r>
            <a:r>
              <a:rPr lang="en-US" sz="2400" dirty="0">
                <a:solidFill>
                  <a:schemeClr val="tx1"/>
                </a:solidFill>
              </a:rPr>
              <a:t>by an enlarged prostate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</a:rPr>
              <a:t> During recent decades, the </a:t>
            </a:r>
            <a:r>
              <a:rPr lang="en-US" sz="2400" b="1" dirty="0">
                <a:solidFill>
                  <a:schemeClr val="tx1"/>
                </a:solidFill>
              </a:rPr>
              <a:t>acronym </a:t>
            </a:r>
            <a:r>
              <a:rPr lang="en-US" sz="2400" b="1" dirty="0" smtClean="0">
                <a:solidFill>
                  <a:schemeClr val="tx1"/>
                </a:solidFill>
              </a:rPr>
              <a:t>LUTS </a:t>
            </a:r>
            <a:r>
              <a:rPr lang="en-US" sz="2400" b="1" dirty="0">
                <a:solidFill>
                  <a:schemeClr val="tx1"/>
                </a:solidFill>
              </a:rPr>
              <a:t>(i.e., lower urinary tract symptoms</a:t>
            </a:r>
            <a:r>
              <a:rPr lang="en-US" sz="2400" b="1" dirty="0" smtClean="0">
                <a:solidFill>
                  <a:schemeClr val="tx1"/>
                </a:solidFill>
              </a:rPr>
              <a:t>) </a:t>
            </a:r>
            <a:r>
              <a:rPr lang="en-US" sz="2400" dirty="0" smtClean="0">
                <a:solidFill>
                  <a:schemeClr val="tx1"/>
                </a:solidFill>
              </a:rPr>
              <a:t>has </a:t>
            </a:r>
            <a:r>
              <a:rPr lang="en-US" sz="2400" dirty="0">
                <a:solidFill>
                  <a:schemeClr val="tx1"/>
                </a:solidFill>
              </a:rPr>
              <a:t>been introduced as </a:t>
            </a:r>
            <a:r>
              <a:rPr lang="en-US" sz="2400" dirty="0" smtClean="0">
                <a:solidFill>
                  <a:schemeClr val="tx1"/>
                </a:solidFill>
              </a:rPr>
              <a:t>an </a:t>
            </a:r>
            <a:r>
              <a:rPr lang="en-US" sz="2400" dirty="0">
                <a:solidFill>
                  <a:schemeClr val="tx1"/>
                </a:solidFill>
              </a:rPr>
              <a:t>umbrella term to define a complex of symptoms involving dysfunction of both the storage phase and the voiding phase of </a:t>
            </a:r>
            <a:r>
              <a:rPr lang="en-US" sz="2400" dirty="0" smtClean="0">
                <a:solidFill>
                  <a:schemeClr val="tx1"/>
                </a:solidFill>
              </a:rPr>
              <a:t>micturition.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/>
              <a:t>LUTS are considered as a clinical manifestation with a multifactorial pathophysiology arising from different </a:t>
            </a:r>
            <a:r>
              <a:rPr lang="en-US" sz="2400" b="1" dirty="0" smtClean="0"/>
              <a:t>conditions including:</a:t>
            </a:r>
          </a:p>
          <a:p>
            <a:pPr lvl="2" algn="just"/>
            <a:r>
              <a:rPr lang="en-US" sz="2000" dirty="0" smtClean="0"/>
              <a:t>	bladder </a:t>
            </a:r>
            <a:r>
              <a:rPr lang="en-US" sz="2000" dirty="0"/>
              <a:t>outlet obstruction (BOO) possibly caused by </a:t>
            </a:r>
            <a:r>
              <a:rPr lang="en-US" sz="2000" dirty="0" smtClean="0"/>
              <a:t>benign </a:t>
            </a:r>
            <a:r>
              <a:rPr lang="en-US" sz="2000" dirty="0"/>
              <a:t>prostatic </a:t>
            </a:r>
            <a:r>
              <a:rPr lang="en-US" sz="2000" dirty="0" smtClean="0"/>
              <a:t>	obstruction </a:t>
            </a:r>
            <a:r>
              <a:rPr lang="en-US" sz="2000" dirty="0"/>
              <a:t>(BPO), </a:t>
            </a:r>
            <a:r>
              <a:rPr lang="en-US" sz="2000" dirty="0" smtClean="0"/>
              <a:t>associated </a:t>
            </a:r>
            <a:r>
              <a:rPr lang="en-US" sz="2000" dirty="0"/>
              <a:t>with benign prostatic </a:t>
            </a:r>
            <a:r>
              <a:rPr lang="en-US" sz="2000" dirty="0" smtClean="0"/>
              <a:t>enlargement </a:t>
            </a:r>
            <a:r>
              <a:rPr lang="en-US" sz="2000" dirty="0"/>
              <a:t>(BPE), </a:t>
            </a:r>
            <a:r>
              <a:rPr lang="en-US" sz="2000" dirty="0" smtClean="0"/>
              <a:t>	and </a:t>
            </a:r>
            <a:r>
              <a:rPr lang="en-US" sz="2000" dirty="0"/>
              <a:t>potentially resulting from the histologic </a:t>
            </a:r>
            <a:r>
              <a:rPr lang="en-US" sz="2000" dirty="0" smtClean="0"/>
              <a:t>condition </a:t>
            </a:r>
            <a:r>
              <a:rPr lang="en-US" sz="2000" dirty="0"/>
              <a:t>of </a:t>
            </a:r>
            <a:r>
              <a:rPr lang="en-US" sz="2000" dirty="0" smtClean="0"/>
              <a:t>BPH.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/>
              <a:t>However, LUTS may also </a:t>
            </a:r>
            <a:r>
              <a:rPr lang="en-US" sz="2400" b="1" dirty="0" smtClean="0"/>
              <a:t>be </a:t>
            </a:r>
            <a:r>
              <a:rPr lang="en-US" sz="2400" b="1" dirty="0"/>
              <a:t>the expression of </a:t>
            </a:r>
            <a:r>
              <a:rPr lang="en-US" sz="2400" b="1" dirty="0" smtClean="0"/>
              <a:t>non-prostatic </a:t>
            </a:r>
            <a:r>
              <a:rPr lang="en-US" sz="2400" b="1" dirty="0"/>
              <a:t>conditions, such as </a:t>
            </a:r>
            <a:r>
              <a:rPr lang="en-US" sz="2400" b="1" dirty="0" smtClean="0"/>
              <a:t>:</a:t>
            </a:r>
          </a:p>
          <a:p>
            <a:pPr lvl="2" algn="just"/>
            <a:r>
              <a:rPr lang="en-US" sz="2000" dirty="0" smtClean="0"/>
              <a:t>	bladder </a:t>
            </a:r>
            <a:r>
              <a:rPr lang="en-US" sz="2000" dirty="0"/>
              <a:t>dysfunction (e.g., detrusor </a:t>
            </a:r>
            <a:r>
              <a:rPr lang="en-US" sz="2000" dirty="0" err="1"/>
              <a:t>overactivity</a:t>
            </a:r>
            <a:r>
              <a:rPr lang="en-US" sz="2000" dirty="0"/>
              <a:t> [DO] or detrusor </a:t>
            </a:r>
            <a:r>
              <a:rPr lang="en-US" sz="2000" dirty="0" smtClean="0"/>
              <a:t>	underactivity </a:t>
            </a:r>
            <a:r>
              <a:rPr lang="en-US" sz="2000" dirty="0"/>
              <a:t>[DUA]), </a:t>
            </a:r>
            <a:r>
              <a:rPr lang="en-US" sz="2000" dirty="0" smtClean="0"/>
              <a:t>urethral </a:t>
            </a:r>
            <a:r>
              <a:rPr lang="en-US" sz="2000" dirty="0"/>
              <a:t>strictures, or urinary tract infections (UTIs</a:t>
            </a:r>
            <a:r>
              <a:rPr lang="en-US" sz="2000" dirty="0" smtClean="0"/>
              <a:t>).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91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BPH is nearly ubiquitous in the aging male with worldwide autopsy proven histological prevalence increases starting at age 40-45 years to reach 60% at age 60 and 80% at age 80.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 The onset of the enlargement is highly variable as is the growth rate, and not all men with BPH will develop any evidence of BPE.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It is important to realize that not all men with BPE will develop obstruction or BPO, just as not all men with BPH will have BPE.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6091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Most elderly men have at least one LUTS </a:t>
            </a:r>
            <a:r>
              <a:rPr lang="en-US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Lower </a:t>
            </a:r>
            <a:r>
              <a:rPr lang="en-US" sz="2400" dirty="0"/>
              <a:t>urinary tract symptoms can progress dynamically: for some individuals LUTS </a:t>
            </a:r>
            <a:r>
              <a:rPr lang="en-US" sz="2400" dirty="0" smtClean="0"/>
              <a:t>persist </a:t>
            </a:r>
            <a:r>
              <a:rPr lang="en-US" sz="2400" dirty="0"/>
              <a:t>and progress over long time periods, and for others they remit </a:t>
            </a:r>
            <a:r>
              <a:rPr lang="en-US" sz="2400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Lower urinary tract symptoms </a:t>
            </a:r>
            <a:r>
              <a:rPr lang="en-US" sz="2400" dirty="0" smtClean="0"/>
              <a:t>have </a:t>
            </a:r>
            <a:r>
              <a:rPr lang="en-US" sz="2400" dirty="0"/>
              <a:t>traditionally been related to bladder outlet obstruction (BOO), most frequently when histological BPH </a:t>
            </a:r>
            <a:r>
              <a:rPr lang="en-US" sz="2400" dirty="0" smtClean="0"/>
              <a:t>progresses </a:t>
            </a:r>
            <a:r>
              <a:rPr lang="en-US" sz="2400" dirty="0"/>
              <a:t>through benign prostatic enlargement (BPE) to </a:t>
            </a:r>
            <a:r>
              <a:rPr lang="en-US" sz="2400" dirty="0" smtClean="0"/>
              <a:t>BPO.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8314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3209" y="-98503"/>
            <a:ext cx="10515600" cy="1325563"/>
          </a:xfrm>
        </p:spPr>
        <p:txBody>
          <a:bodyPr/>
          <a:lstStyle/>
          <a:p>
            <a:pPr algn="ctr"/>
            <a:r>
              <a:rPr lang="en-US" b="1" dirty="0"/>
              <a:t>Causes of male LUTS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7521" y="1325563"/>
            <a:ext cx="5231567" cy="4815043"/>
          </a:xfrm>
        </p:spPr>
      </p:pic>
      <p:sp>
        <p:nvSpPr>
          <p:cNvPr id="5" name="Rectangle 4"/>
          <p:cNvSpPr/>
          <p:nvPr/>
        </p:nvSpPr>
        <p:spPr>
          <a:xfrm>
            <a:off x="3345304" y="62116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/>
              <a:t>In any man complaining of LUTS, it is common for more than </a:t>
            </a:r>
          </a:p>
          <a:p>
            <a:pPr algn="ctr"/>
            <a:r>
              <a:rPr lang="en-US" b="1" dirty="0"/>
              <a:t>one of these factors to be present.</a:t>
            </a:r>
          </a:p>
        </p:txBody>
      </p:sp>
    </p:spTree>
    <p:extLst>
      <p:ext uri="{BB962C8B-B14F-4D97-AF65-F5344CB8AC3E}">
        <p14:creationId xmlns:p14="http://schemas.microsoft.com/office/powerpoint/2010/main" val="265784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Parallel to these anatomical and functional processes, LUTS increase in frequency and severity with age and are divided into those associated with storage of urine, and/or with voiding or </a:t>
            </a:r>
            <a:r>
              <a:rPr lang="en-US" dirty="0"/>
              <a:t>emptying and post-micturition symptoms</a:t>
            </a:r>
            <a:r>
              <a:rPr lang="en-US" dirty="0" smtClean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dirty="0" smtClean="0"/>
              <a:t>The enlarged gland has been proposed to contribute to the male LUTS complex via at least two routes: </a:t>
            </a:r>
          </a:p>
          <a:p>
            <a:pPr marL="201168" lvl="1" indent="0" algn="just">
              <a:buNone/>
            </a:pPr>
            <a:r>
              <a:rPr lang="en-US" sz="2000" dirty="0" smtClean="0"/>
              <a:t>	1</a:t>
            </a:r>
            <a:r>
              <a:rPr lang="en-US" sz="2000" dirty="0" smtClean="0"/>
              <a:t>. Direct BOO/BPO from enlarged tissue (static component)</a:t>
            </a:r>
          </a:p>
          <a:p>
            <a:pPr marL="201168" lvl="1" indent="0" algn="just">
              <a:buNone/>
            </a:pPr>
            <a:r>
              <a:rPr lang="en-US" sz="2000" dirty="0" smtClean="0"/>
              <a:t>	2</a:t>
            </a:r>
            <a:r>
              <a:rPr lang="en-US" sz="2000" dirty="0" smtClean="0"/>
              <a:t>. Increased smooth muscle tone and resistance within the enlarged gland (dynamic component)</a:t>
            </a:r>
            <a:endParaRPr lang="en-US" sz="2000" dirty="0"/>
          </a:p>
          <a:p>
            <a:pPr lvl="2" algn="just"/>
            <a:r>
              <a:rPr lang="en-US" sz="2000" b="1" dirty="0" smtClean="0"/>
              <a:t>This complex of storage symptoms is often referred to as overactive bladder (OAB). In men, OAB may be the result of primary detrusor over activity (DO)/underactivity, or secondary to the obstruction induced by BPE and BPO.</a:t>
            </a:r>
          </a:p>
        </p:txBody>
      </p:sp>
    </p:spTree>
    <p:extLst>
      <p:ext uri="{BB962C8B-B14F-4D97-AF65-F5344CB8AC3E}">
        <p14:creationId xmlns:p14="http://schemas.microsoft.com/office/powerpoint/2010/main" val="3873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It is important to recognize that LUTS are non-specific, occur in men and women with similar frequency and may be caused by many conditions, including BPE and BPO.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Because BPH is nearly ubiquitous and because LUTS in men is commonly associated with and/or caused by BPE/BPO, a compromise terminology is often used referring to </a:t>
            </a:r>
            <a:r>
              <a:rPr lang="en-US" sz="2400" b="1" dirty="0" smtClean="0"/>
              <a:t>“LUTS most likely associated with BPE/BPO and BPH” or “LUTS secondary to BPH.” 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2178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Progressive increase in the prevalence of moderate-to severe LUTS, rising to nearly 50% by the eighth decade of life.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 smtClean="0"/>
              <a:t>The presence of moderate-to-severe LUTS was also associated with the development of AUR as a symptom of BPH progression, increasing from an incidence of 6.8 episodes per 1,000 patient years of follow-up in the overall population to a high of 34.7 episodes in men aged 70 and older with moderate-to severe LUTS. 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In </a:t>
            </a:r>
            <a:r>
              <a:rPr lang="en-US" sz="2400" dirty="0" smtClean="0"/>
              <a:t>addition</a:t>
            </a:r>
            <a:r>
              <a:rPr lang="en-US" sz="2400" dirty="0"/>
              <a:t>, men with moderate-to-severe LUTS may have an increased risk of major adverse cardiac </a:t>
            </a:r>
            <a:r>
              <a:rPr lang="en-US" sz="2400" dirty="0" smtClean="0"/>
              <a:t>events.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8965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433</TotalTime>
  <Words>587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Urinary Symptoms of BPH</vt:lpstr>
      <vt:lpstr>PowerPoint Presentation</vt:lpstr>
      <vt:lpstr>PowerPoint Presentation</vt:lpstr>
      <vt:lpstr>PowerPoint Presentation</vt:lpstr>
      <vt:lpstr>PowerPoint Presentation</vt:lpstr>
      <vt:lpstr>Causes of male LUTS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MAHDI</dc:creator>
  <cp:lastModifiedBy>MAHDI</cp:lastModifiedBy>
  <cp:revision>16</cp:revision>
  <dcterms:created xsi:type="dcterms:W3CDTF">2023-06-17T18:06:15Z</dcterms:created>
  <dcterms:modified xsi:type="dcterms:W3CDTF">2023-06-19T19:34:20Z</dcterms:modified>
</cp:coreProperties>
</file>