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  <p:sldMasterId id="2147483756" r:id="rId2"/>
  </p:sldMasterIdLst>
  <p:sldIdLst>
    <p:sldId id="256" r:id="rId3"/>
    <p:sldId id="263" r:id="rId4"/>
    <p:sldId id="264" r:id="rId5"/>
    <p:sldId id="265" r:id="rId6"/>
    <p:sldId id="260" r:id="rId7"/>
    <p:sldId id="267" r:id="rId8"/>
    <p:sldId id="272" r:id="rId9"/>
    <p:sldId id="262" r:id="rId10"/>
    <p:sldId id="261" r:id="rId11"/>
    <p:sldId id="266" r:id="rId12"/>
    <p:sldId id="268" r:id="rId13"/>
    <p:sldId id="269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723828"/>
    <a:srgbClr val="2E1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746988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374769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0399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454870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140781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5649252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238064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6328033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88567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2809970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523611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wipe dir="r"/>
  </p:transition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D4187-61EC-4312-B6C8-F577365134FD}" type="datetimeFigureOut">
              <a:rPr lang="fa-IR" smtClean="0"/>
              <a:t>08/02/1439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50E34-DCE7-45E9-98EC-262A70B49B3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4517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64" y="-18000"/>
            <a:ext cx="10431139" cy="68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2163" y="47667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C0099"/>
                </a:solidFill>
              </a:rPr>
              <a:t>Report of the Iranian Neonatal Registry: A Pilot Study</a:t>
            </a:r>
            <a:r>
              <a:rPr lang="en-US" dirty="0" smtClean="0"/>
              <a:t> 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1905" y="5733256"/>
            <a:ext cx="6400800" cy="576064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rgbClr val="2E1FF3"/>
                </a:solidFill>
              </a:rPr>
              <a:t>Golnaz</a:t>
            </a:r>
            <a:r>
              <a:rPr lang="en-US" dirty="0" smtClean="0">
                <a:solidFill>
                  <a:srgbClr val="2E1FF3"/>
                </a:solidFill>
              </a:rPr>
              <a:t> </a:t>
            </a:r>
            <a:r>
              <a:rPr lang="en-US" dirty="0" err="1" smtClean="0">
                <a:solidFill>
                  <a:srgbClr val="2E1FF3"/>
                </a:solidFill>
              </a:rPr>
              <a:t>Rezaeizadeh</a:t>
            </a:r>
            <a:r>
              <a:rPr lang="en-US" dirty="0" smtClean="0">
                <a:solidFill>
                  <a:srgbClr val="2E1FF3"/>
                </a:solidFill>
              </a:rPr>
              <a:t> MD</a:t>
            </a:r>
            <a:endParaRPr lang="fa-IR" dirty="0">
              <a:solidFill>
                <a:srgbClr val="2E1F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9363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2" y="-22584"/>
            <a:ext cx="9134802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513" y="1628800"/>
            <a:ext cx="93020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the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inbox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system</a:t>
            </a:r>
            <a:endParaRPr lang="fa-IR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601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205" y="-1"/>
            <a:ext cx="4533886" cy="2780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681" y="3933057"/>
            <a:ext cx="4623637" cy="2917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878830" y="3018657"/>
            <a:ext cx="914400" cy="914400"/>
          </a:xfrm>
          <a:prstGeom prst="straightConnector1">
            <a:avLst/>
          </a:prstGeom>
          <a:ln w="762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3569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9" y="12146"/>
            <a:ext cx="6442502" cy="406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62087" y="5114989"/>
            <a:ext cx="4656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Connect to Lab.</a:t>
            </a:r>
          </a:p>
        </p:txBody>
      </p:sp>
      <p:sp>
        <p:nvSpPr>
          <p:cNvPr id="8" name="Curved Left Arrow 7"/>
          <p:cNvSpPr/>
          <p:nvPr/>
        </p:nvSpPr>
        <p:spPr>
          <a:xfrm>
            <a:off x="6518811" y="3789040"/>
            <a:ext cx="1113071" cy="2088231"/>
          </a:xfrm>
          <a:prstGeom prst="curvedLeftArrow">
            <a:avLst>
              <a:gd name="adj1" fmla="val 25000"/>
              <a:gd name="adj2" fmla="val 50000"/>
              <a:gd name="adj3" fmla="val 549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33406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" y="1"/>
            <a:ext cx="9108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 rot="20555073">
            <a:off x="-147576" y="2111397"/>
            <a:ext cx="9001000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99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SPSS</a:t>
            </a:r>
            <a:endParaRPr lang="en-US" sz="199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95824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9143999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20951911">
            <a:off x="287524" y="2784460"/>
            <a:ext cx="8568952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LAB. SPSS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248682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700808"/>
            <a:ext cx="8064896" cy="309634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rgbClr val="FEB80A">
                    <a:lumMod val="75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ill Sans MT"/>
              </a:rPr>
              <a:t>Future?</a:t>
            </a:r>
            <a:endParaRPr lang="fa-IR" sz="5400" b="1" spc="50" dirty="0">
              <a:ln w="11430"/>
              <a:solidFill>
                <a:srgbClr val="FEB80A">
                  <a:lumMod val="75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60350470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78392" y="1916832"/>
            <a:ext cx="6400800" cy="2969493"/>
          </a:xfrm>
        </p:spPr>
        <p:txBody>
          <a:bodyPr>
            <a:noAutofit/>
          </a:bodyPr>
          <a:lstStyle/>
          <a:p>
            <a:r>
              <a:rPr lang="en-US" sz="3200" cap="non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Goal:  </a:t>
            </a:r>
            <a:r>
              <a:rPr lang="en-US" sz="3200" b="0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Improving the </a:t>
            </a:r>
            <a:r>
              <a:rPr lang="en-US" sz="32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effectiveness and </a:t>
            </a:r>
            <a:r>
              <a:rPr lang="en-US" sz="3200" b="0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efficiency of medical care </a:t>
            </a:r>
            <a:r>
              <a:rPr lang="en-US" sz="32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newborn </a:t>
            </a:r>
            <a:r>
              <a:rPr lang="en-US" sz="3200" b="0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infants and their families through a </a:t>
            </a:r>
            <a:r>
              <a:rPr lang="en-US" sz="32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coordinated program </a:t>
            </a:r>
            <a:r>
              <a:rPr lang="en-US" sz="3200" b="0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research, education, and </a:t>
            </a:r>
            <a:r>
              <a:rPr lang="en-US" sz="32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quality improvement projects</a:t>
            </a:r>
            <a:endParaRPr lang="fa-I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627784" y="332656"/>
            <a:ext cx="6400800" cy="150971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Vermont Oxford Network was established</a:t>
            </a:r>
            <a:endParaRPr lang="fa-IR" sz="3600" b="1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a-IR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963489" y="2627785"/>
            <a:ext cx="4176464" cy="14584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1989</a:t>
            </a:r>
            <a:endParaRPr lang="fa-IR" sz="5400" b="1" spc="50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753031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3789040"/>
            <a:ext cx="6400800" cy="2286000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4400" cap="none" dirty="0">
                <a:solidFill>
                  <a:srgbClr val="CC009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</a:t>
            </a:r>
            <a:r>
              <a:rPr lang="en-US" sz="4400" b="0" cap="none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hospitals submitted data for about </a:t>
            </a:r>
            <a:r>
              <a:rPr lang="en-US" sz="4400" cap="none" dirty="0">
                <a:solidFill>
                  <a:srgbClr val="CC009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3000</a:t>
            </a:r>
            <a:r>
              <a:rPr lang="en-US" sz="4400" b="0" cap="none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very low birth weight infants</a:t>
            </a:r>
            <a:r>
              <a:rPr lang="fa-IR" sz="4400" b="0" cap="none" dirty="0">
                <a:solidFill>
                  <a:prstClr val="black"/>
                </a:solidFill>
                <a:effectLst/>
                <a:ea typeface="+mn-ea"/>
              </a:rPr>
              <a:t/>
            </a:r>
            <a:br>
              <a:rPr lang="fa-IR" sz="4400" b="0" cap="none" dirty="0">
                <a:solidFill>
                  <a:prstClr val="black"/>
                </a:solidFill>
                <a:effectLst/>
                <a:ea typeface="+mn-ea"/>
              </a:rPr>
            </a:b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3768" y="764704"/>
            <a:ext cx="6400800" cy="1509712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40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full year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database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lang="fa-I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rot="16200000">
            <a:off x="-963489" y="2627785"/>
            <a:ext cx="4176464" cy="14584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1990</a:t>
            </a:r>
            <a:endParaRPr lang="fa-IR" sz="5400" b="1" spc="50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323469" y="2420888"/>
            <a:ext cx="484632" cy="11944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6599249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7784" y="3356992"/>
            <a:ext cx="6400800" cy="1509712"/>
          </a:xfrm>
        </p:spPr>
        <p:txBody>
          <a:bodyPr>
            <a:noAutofit/>
          </a:bodyPr>
          <a:lstStyle/>
          <a:p>
            <a:pPr algn="ctr">
              <a:lnSpc>
                <a:spcPct val="220000"/>
              </a:lnSpc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</a:t>
            </a:r>
            <a:r>
              <a:rPr lang="en-US" sz="40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  NICUs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submitted data in Vermont Oxford Network</a:t>
            </a:r>
            <a:endParaRPr lang="fa-I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rot="16200000">
            <a:off x="-963489" y="2627785"/>
            <a:ext cx="4176464" cy="14584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1998</a:t>
            </a:r>
            <a:endParaRPr lang="fa-IR" sz="5400" b="1" spc="50" dirty="0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590372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19964" y="476672"/>
            <a:ext cx="671653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dirty="0">
                <a:solidFill>
                  <a:schemeClr val="tx2"/>
                </a:solidFill>
              </a:rPr>
              <a:t>The </a:t>
            </a:r>
            <a:r>
              <a:rPr lang="en-US" sz="2800" b="1" dirty="0">
                <a:solidFill>
                  <a:schemeClr val="tx2"/>
                </a:solidFill>
              </a:rPr>
              <a:t>Iranian Ministry of Health and Medical Education</a:t>
            </a:r>
            <a:r>
              <a:rPr lang="en-US" sz="2800" dirty="0">
                <a:solidFill>
                  <a:schemeClr val="tx2"/>
                </a:solidFill>
              </a:rPr>
              <a:t> ordered the Maternal, Fetal, and Neonatal Research Center to build up a </a:t>
            </a:r>
            <a:r>
              <a:rPr lang="en-US" sz="2800" b="1" dirty="0">
                <a:solidFill>
                  <a:schemeClr val="tx2"/>
                </a:solidFill>
              </a:rPr>
              <a:t>neonatal registry network system</a:t>
            </a:r>
            <a:r>
              <a:rPr lang="en-US" sz="2800" dirty="0">
                <a:solidFill>
                  <a:schemeClr val="tx2"/>
                </a:solidFill>
              </a:rPr>
              <a:t> in order to improve the existing knowledge on the status of neonatal health and also the quality of neonatal care in </a:t>
            </a:r>
            <a:r>
              <a:rPr lang="en-US" sz="2800" b="1" dirty="0">
                <a:solidFill>
                  <a:schemeClr val="tx2"/>
                </a:solidFill>
              </a:rPr>
              <a:t>Iran</a:t>
            </a:r>
            <a:endParaRPr lang="fa-IR" sz="2800" b="1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6200000">
            <a:off x="-963489" y="2627785"/>
            <a:ext cx="4176464" cy="14584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2011</a:t>
            </a:r>
            <a:endParaRPr lang="fa-IR" sz="54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60369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3334973"/>
            <a:ext cx="6400800" cy="3010272"/>
          </a:xfrm>
        </p:spPr>
        <p:txBody>
          <a:bodyPr>
            <a:noAutofit/>
          </a:bodyPr>
          <a:lstStyle/>
          <a:p>
            <a:pPr lvl="0" algn="ctr" rtl="0">
              <a:lnSpc>
                <a:spcPct val="200000"/>
              </a:lnSpc>
              <a:buClr>
                <a:srgbClr val="3891A7"/>
              </a:buClr>
            </a:pPr>
            <a:r>
              <a:rPr lang="en-US" sz="3600" dirty="0">
                <a:solidFill>
                  <a:srgbClr val="4F271C">
                    <a:shade val="30000"/>
                    <a:satMod val="1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sz="36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1, 2013</a:t>
            </a:r>
            <a:r>
              <a:rPr lang="en-US" sz="3600" dirty="0">
                <a:solidFill>
                  <a:srgbClr val="4F271C">
                    <a:shade val="30000"/>
                    <a:satMod val="1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 Iranian Neonatal Registry was </a:t>
            </a:r>
            <a:r>
              <a:rPr lang="en-US" sz="36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en-US" sz="3600" dirty="0">
                <a:solidFill>
                  <a:srgbClr val="4F271C">
                    <a:shade val="30000"/>
                    <a:satMod val="1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established in </a:t>
            </a:r>
            <a:r>
              <a:rPr lang="en-US" sz="36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Vali-</a:t>
            </a:r>
            <a:r>
              <a:rPr lang="en-US" sz="3600" b="1" dirty="0" err="1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36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Hospital.</a:t>
            </a:r>
          </a:p>
          <a:p>
            <a:pPr algn="ctr">
              <a:lnSpc>
                <a:spcPct val="200000"/>
              </a:lnSpc>
            </a:pPr>
            <a:endParaRPr lang="fa-IR" sz="3600" dirty="0"/>
          </a:p>
        </p:txBody>
      </p:sp>
      <p:sp>
        <p:nvSpPr>
          <p:cNvPr id="4" name="Rectangle 3"/>
          <p:cNvSpPr/>
          <p:nvPr/>
        </p:nvSpPr>
        <p:spPr>
          <a:xfrm rot="16200000">
            <a:off x="-963489" y="2627785"/>
            <a:ext cx="4176464" cy="14584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2013</a:t>
            </a:r>
            <a:endParaRPr lang="fa-IR" sz="54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3669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1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59632" y="3068960"/>
            <a:ext cx="6136616" cy="1569660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SUCCESS</a:t>
            </a:r>
            <a:endParaRPr lang="fa-IR" sz="9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92D05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6602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27784" y="2420888"/>
                <a:ext cx="6400800" cy="3816424"/>
              </a:xfrm>
            </p:spPr>
            <p:txBody>
              <a:bodyPr>
                <a:noAutofit/>
              </a:bodyPr>
              <a:lstStyle/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dirty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data of </a:t>
                </a:r>
                <a:r>
                  <a:rPr lang="en-US" b="1" dirty="0">
                    <a:solidFill>
                      <a:srgbClr val="CC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3360</a:t>
                </a:r>
                <a:r>
                  <a:rPr lang="en-US" dirty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neonates who are admitted at </a:t>
                </a:r>
                <a:r>
                  <a:rPr lang="en-US" b="1" dirty="0">
                    <a:solidFill>
                      <a:srgbClr val="CC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level 2 and 3 </a:t>
                </a:r>
                <a:r>
                  <a:rPr lang="en-US" dirty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of neonatal care were </a:t>
                </a:r>
                <a:r>
                  <a:rPr lang="en-US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gathered.</a:t>
                </a:r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b="1" dirty="0">
                    <a:solidFill>
                      <a:srgbClr val="CC0099"/>
                    </a:solidFill>
                  </a:rPr>
                  <a:t>184 (5.5%) </a:t>
                </a:r>
                <a:r>
                  <a:rPr lang="en-US" dirty="0"/>
                  <a:t>newborn infants were </a:t>
                </a:r>
                <a:r>
                  <a:rPr lang="en-US" b="1" dirty="0" smtClean="0">
                    <a:solidFill>
                      <a:srgbClr val="CC0099"/>
                    </a:solidFill>
                  </a:rPr>
                  <a:t>dead</a:t>
                </a:r>
                <a:endParaRPr lang="en-US" dirty="0" smtClean="0"/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dirty="0" smtClean="0"/>
                  <a:t>The </a:t>
                </a:r>
                <a:r>
                  <a:rPr lang="en-US" dirty="0"/>
                  <a:t>mean</a:t>
                </a:r>
                <a14:m>
                  <m:oMath xmlns:m="http://schemas.openxmlformats.org/officeDocument/2006/math">
                    <m:r>
                      <a:rPr lang="en-US" i="1"/>
                      <m:t>±</m:t>
                    </m:r>
                  </m:oMath>
                </a14:m>
                <a:r>
                  <a:rPr lang="en-US" dirty="0"/>
                  <a:t>SD of the </a:t>
                </a:r>
                <a:r>
                  <a:rPr lang="en-US" b="1" dirty="0" smtClean="0">
                    <a:solidFill>
                      <a:srgbClr val="CC0099"/>
                    </a:solidFill>
                  </a:rPr>
                  <a:t>GA</a:t>
                </a:r>
                <a:r>
                  <a:rPr lang="en-US" b="1" dirty="0" smtClean="0"/>
                  <a:t> </a:t>
                </a:r>
                <a:r>
                  <a:rPr lang="en-US" dirty="0"/>
                  <a:t>was </a:t>
                </a:r>
                <a:r>
                  <a:rPr lang="en-US" b="1" dirty="0" smtClean="0">
                    <a:solidFill>
                      <a:srgbClr val="CC0099"/>
                    </a:solidFill>
                  </a:rPr>
                  <a:t>35.92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C0099"/>
                        </a:solidFill>
                      </a:rPr>
                      <m:t>±</m:t>
                    </m:r>
                  </m:oMath>
                </a14:m>
                <a:r>
                  <a:rPr lang="en-US" b="1" dirty="0">
                    <a:solidFill>
                      <a:srgbClr val="CC0099"/>
                    </a:solidFill>
                  </a:rPr>
                  <a:t>3.352</a:t>
                </a:r>
                <a:endParaRPr lang="en-US" b="1" dirty="0" smtClean="0">
                  <a:solidFill>
                    <a:srgbClr val="CC0099"/>
                  </a:solidFill>
                </a:endParaRPr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b="1" dirty="0" smtClean="0">
                    <a:solidFill>
                      <a:srgbClr val="CC0099"/>
                    </a:solidFill>
                  </a:rPr>
                  <a:t> </a:t>
                </a:r>
                <a:r>
                  <a:rPr lang="en-US" dirty="0" smtClean="0"/>
                  <a:t>The </a:t>
                </a:r>
                <a:r>
                  <a:rPr lang="en-US" dirty="0"/>
                  <a:t>mean</a:t>
                </a:r>
                <a14:m>
                  <m:oMath xmlns:m="http://schemas.openxmlformats.org/officeDocument/2006/math">
                    <m:r>
                      <a:rPr lang="en-US" i="1"/>
                      <m:t>±</m:t>
                    </m:r>
                  </m:oMath>
                </a14:m>
                <a:r>
                  <a:rPr lang="en-US" dirty="0"/>
                  <a:t>SD of the </a:t>
                </a:r>
                <a:r>
                  <a:rPr lang="en-US" b="1" dirty="0">
                    <a:solidFill>
                      <a:srgbClr val="CC0099"/>
                    </a:solidFill>
                  </a:rPr>
                  <a:t>birth weight </a:t>
                </a:r>
                <a:r>
                  <a:rPr lang="en-US" dirty="0"/>
                  <a:t>was </a:t>
                </a:r>
                <a:r>
                  <a:rPr lang="en-US" b="1" dirty="0" smtClean="0">
                    <a:solidFill>
                      <a:srgbClr val="CC0099"/>
                    </a:solidFill>
                  </a:rPr>
                  <a:t>2609.23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C0099"/>
                        </a:solidFill>
                      </a:rPr>
                      <m:t>±</m:t>
                    </m:r>
                  </m:oMath>
                </a14:m>
                <a:r>
                  <a:rPr lang="en-US" b="1" dirty="0">
                    <a:solidFill>
                      <a:srgbClr val="CC0099"/>
                    </a:solidFill>
                  </a:rPr>
                  <a:t>829.751</a:t>
                </a:r>
                <a:r>
                  <a:rPr lang="en-US" dirty="0"/>
                  <a:t> g. </a:t>
                </a:r>
                <a:endParaRPr lang="en-US" dirty="0" smtClean="0"/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dirty="0" smtClean="0"/>
                  <a:t> </a:t>
                </a:r>
                <a:r>
                  <a:rPr lang="en-US" dirty="0"/>
                  <a:t>The rate of </a:t>
                </a:r>
                <a:r>
                  <a:rPr lang="en-US" b="1" dirty="0">
                    <a:solidFill>
                      <a:srgbClr val="CC0099"/>
                    </a:solidFill>
                  </a:rPr>
                  <a:t>preterm birth </a:t>
                </a:r>
                <a:r>
                  <a:rPr lang="en-US" dirty="0"/>
                  <a:t>(GA&lt; 37 weeks) was </a:t>
                </a:r>
                <a:r>
                  <a:rPr lang="en-US" b="1" dirty="0">
                    <a:solidFill>
                      <a:srgbClr val="CC0099"/>
                    </a:solidFill>
                  </a:rPr>
                  <a:t>46.6%</a:t>
                </a:r>
                <a:r>
                  <a:rPr lang="en-US" dirty="0"/>
                  <a:t> </a:t>
                </a:r>
                <a:endParaRPr lang="en-US" dirty="0" smtClean="0"/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b="1" dirty="0">
                    <a:solidFill>
                      <a:srgbClr val="CC0099"/>
                    </a:solidFill>
                  </a:rPr>
                  <a:t>14.1%</a:t>
                </a:r>
                <a:r>
                  <a:rPr lang="en-US" dirty="0"/>
                  <a:t> </a:t>
                </a:r>
                <a:r>
                  <a:rPr lang="en-US" dirty="0" smtClean="0"/>
                  <a:t>suffered </a:t>
                </a:r>
                <a:r>
                  <a:rPr lang="en-US" dirty="0"/>
                  <a:t>from </a:t>
                </a:r>
                <a:r>
                  <a:rPr lang="en-US" b="1" dirty="0" smtClean="0">
                    <a:solidFill>
                      <a:srgbClr val="CC0099"/>
                    </a:solidFill>
                  </a:rPr>
                  <a:t>RDS</a:t>
                </a:r>
                <a:r>
                  <a:rPr lang="en-US" dirty="0" smtClean="0"/>
                  <a:t>.</a:t>
                </a:r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dirty="0"/>
                  <a:t>The </a:t>
                </a:r>
                <a:r>
                  <a:rPr lang="en-US" b="1" dirty="0">
                    <a:solidFill>
                      <a:srgbClr val="CC0099"/>
                    </a:solidFill>
                  </a:rPr>
                  <a:t>mortality of RDS </a:t>
                </a:r>
                <a:r>
                  <a:rPr lang="en-US" dirty="0"/>
                  <a:t>was </a:t>
                </a:r>
                <a:r>
                  <a:rPr lang="en-US" b="1">
                    <a:solidFill>
                      <a:srgbClr val="CC0099"/>
                    </a:solidFill>
                  </a:rPr>
                  <a:t>17.5</a:t>
                </a:r>
                <a:r>
                  <a:rPr lang="en-US" b="1" smtClean="0">
                    <a:solidFill>
                      <a:srgbClr val="CC0099"/>
                    </a:solidFill>
                  </a:rPr>
                  <a:t>%</a:t>
                </a:r>
                <a:r>
                  <a:rPr lang="en-US" smtClean="0"/>
                  <a:t> </a:t>
                </a:r>
                <a:endParaRPr lang="en-US" dirty="0"/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endParaRPr lang="fa-IR" sz="2400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61188" indent="-342900" algn="l" rtl="0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:endParaRPr lang="en-US" sz="2400" b="1" dirty="0">
                  <a:solidFill>
                    <a:srgbClr val="CC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27784" y="2420888"/>
                <a:ext cx="6400800" cy="3816424"/>
              </a:xfrm>
              <a:blipFill rotWithShape="1">
                <a:blip r:embed="rId3"/>
                <a:stretch>
                  <a:fillRect t="-47444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 rot="16200000">
            <a:off x="-1827585" y="2771801"/>
            <a:ext cx="6192688" cy="117038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2013-2016</a:t>
            </a:r>
            <a:endParaRPr lang="fa-IR" sz="54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64166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744" y="3212976"/>
            <a:ext cx="6400800" cy="1509712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Neonatal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Registery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System connection established with </a:t>
            </a:r>
            <a:r>
              <a:rPr lang="en-US" sz="40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</a:t>
            </a:r>
            <a:endParaRPr lang="fa-IR" sz="4000" b="1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rot="16200000">
            <a:off x="-963489" y="2627785"/>
            <a:ext cx="4176464" cy="14584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2017</a:t>
            </a:r>
            <a:endParaRPr lang="fa-IR" sz="5400" b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61162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246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Solstice</vt:lpstr>
      <vt:lpstr>Office Theme</vt:lpstr>
      <vt:lpstr>Report of the Iranian Neonatal Registry: A Pilot Study </vt:lpstr>
      <vt:lpstr>Goal:  Improving the effectiveness and efficiency of medical care for newborn infants and their families through a coordinated program of research, education, and quality improvement projects</vt:lpstr>
      <vt:lpstr>36 hospitals submitted data for about 3000 very low birth weight infants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of the Iranian Neonatal Registry: A Pilot Study</dc:title>
  <dc:creator>test</dc:creator>
  <cp:lastModifiedBy>test</cp:lastModifiedBy>
  <cp:revision>36</cp:revision>
  <dcterms:created xsi:type="dcterms:W3CDTF">2017-10-28T06:59:23Z</dcterms:created>
  <dcterms:modified xsi:type="dcterms:W3CDTF">2017-10-28T11:02:23Z</dcterms:modified>
</cp:coreProperties>
</file>